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715" r:id="rId6"/>
  </p:sldMasterIdLst>
  <p:notesMasterIdLst>
    <p:notesMasterId r:id="rId103"/>
  </p:notesMasterIdLst>
  <p:sldIdLst>
    <p:sldId id="418" r:id="rId7"/>
    <p:sldId id="419" r:id="rId8"/>
    <p:sldId id="420" r:id="rId9"/>
    <p:sldId id="421" r:id="rId10"/>
    <p:sldId id="422" r:id="rId11"/>
    <p:sldId id="423" r:id="rId12"/>
    <p:sldId id="424" r:id="rId13"/>
    <p:sldId id="425" r:id="rId14"/>
    <p:sldId id="426" r:id="rId15"/>
    <p:sldId id="427" r:id="rId16"/>
    <p:sldId id="428" r:id="rId17"/>
    <p:sldId id="429" r:id="rId18"/>
    <p:sldId id="430" r:id="rId19"/>
    <p:sldId id="431" r:id="rId20"/>
    <p:sldId id="432" r:id="rId21"/>
    <p:sldId id="433" r:id="rId22"/>
    <p:sldId id="434" r:id="rId23"/>
    <p:sldId id="435" r:id="rId24"/>
    <p:sldId id="436" r:id="rId25"/>
    <p:sldId id="437" r:id="rId26"/>
    <p:sldId id="438" r:id="rId27"/>
    <p:sldId id="439" r:id="rId28"/>
    <p:sldId id="314" r:id="rId29"/>
    <p:sldId id="256" r:id="rId30"/>
    <p:sldId id="257" r:id="rId31"/>
    <p:sldId id="351" r:id="rId32"/>
    <p:sldId id="394" r:id="rId33"/>
    <p:sldId id="285" r:id="rId34"/>
    <p:sldId id="440" r:id="rId35"/>
    <p:sldId id="372" r:id="rId36"/>
    <p:sldId id="336" r:id="rId37"/>
    <p:sldId id="258" r:id="rId38"/>
    <p:sldId id="362" r:id="rId39"/>
    <p:sldId id="365" r:id="rId40"/>
    <p:sldId id="409" r:id="rId41"/>
    <p:sldId id="406" r:id="rId42"/>
    <p:sldId id="407" r:id="rId43"/>
    <p:sldId id="373" r:id="rId44"/>
    <p:sldId id="396" r:id="rId45"/>
    <p:sldId id="283" r:id="rId46"/>
    <p:sldId id="315" r:id="rId47"/>
    <p:sldId id="316" r:id="rId48"/>
    <p:sldId id="338" r:id="rId49"/>
    <p:sldId id="323" r:id="rId50"/>
    <p:sldId id="324" r:id="rId51"/>
    <p:sldId id="363" r:id="rId52"/>
    <p:sldId id="325" r:id="rId53"/>
    <p:sldId id="340" r:id="rId54"/>
    <p:sldId id="326" r:id="rId55"/>
    <p:sldId id="329" r:id="rId56"/>
    <p:sldId id="300" r:id="rId57"/>
    <p:sldId id="341" r:id="rId58"/>
    <p:sldId id="305" r:id="rId59"/>
    <p:sldId id="299" r:id="rId60"/>
    <p:sldId id="301" r:id="rId61"/>
    <p:sldId id="330" r:id="rId62"/>
    <p:sldId id="331" r:id="rId63"/>
    <p:sldId id="339" r:id="rId64"/>
    <p:sldId id="371" r:id="rId65"/>
    <p:sldId id="332" r:id="rId66"/>
    <p:sldId id="361" r:id="rId67"/>
    <p:sldId id="388" r:id="rId68"/>
    <p:sldId id="302" r:id="rId69"/>
    <p:sldId id="333" r:id="rId70"/>
    <p:sldId id="334" r:id="rId71"/>
    <p:sldId id="335" r:id="rId72"/>
    <p:sldId id="376" r:id="rId73"/>
    <p:sldId id="384" r:id="rId74"/>
    <p:sldId id="342" r:id="rId75"/>
    <p:sldId id="410" r:id="rId76"/>
    <p:sldId id="397" r:id="rId77"/>
    <p:sldId id="356" r:id="rId78"/>
    <p:sldId id="398" r:id="rId79"/>
    <p:sldId id="400" r:id="rId80"/>
    <p:sldId id="399" r:id="rId81"/>
    <p:sldId id="402" r:id="rId82"/>
    <p:sldId id="403" r:id="rId83"/>
    <p:sldId id="401" r:id="rId84"/>
    <p:sldId id="414" r:id="rId85"/>
    <p:sldId id="413" r:id="rId86"/>
    <p:sldId id="404" r:id="rId87"/>
    <p:sldId id="303" r:id="rId88"/>
    <p:sldId id="309" r:id="rId89"/>
    <p:sldId id="310" r:id="rId90"/>
    <p:sldId id="354" r:id="rId91"/>
    <p:sldId id="353" r:id="rId92"/>
    <p:sldId id="370" r:id="rId93"/>
    <p:sldId id="352" r:id="rId94"/>
    <p:sldId id="375" r:id="rId95"/>
    <p:sldId id="359" r:id="rId96"/>
    <p:sldId id="374" r:id="rId97"/>
    <p:sldId id="392" r:id="rId98"/>
    <p:sldId id="415" r:id="rId99"/>
    <p:sldId id="411" r:id="rId100"/>
    <p:sldId id="416" r:id="rId101"/>
    <p:sldId id="417" r:id="rId102"/>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006600"/>
    <a:srgbClr val="FF66FF"/>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38" autoAdjust="0"/>
  </p:normalViewPr>
  <p:slideViewPr>
    <p:cSldViewPr snapToGrid="0">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tableStyles" Target="tableStyles.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E:\Diode%20Curve.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25" b="1" i="0" u="none" strike="noStrike" baseline="0">
                <a:solidFill>
                  <a:srgbClr val="000000"/>
                </a:solidFill>
                <a:latin typeface="Arial"/>
                <a:ea typeface="Arial"/>
                <a:cs typeface="Arial"/>
              </a:defRPr>
            </a:pPr>
            <a:r>
              <a:rPr lang="en-US"/>
              <a:t>Diode I-V Curve</a:t>
            </a:r>
          </a:p>
        </c:rich>
      </c:tx>
      <c:layout>
        <c:manualLayout>
          <c:xMode val="edge"/>
          <c:yMode val="edge"/>
          <c:x val="0.28297703130456375"/>
          <c:y val="0.40529906767788998"/>
        </c:manualLayout>
      </c:layout>
      <c:overlay val="0"/>
      <c:spPr>
        <a:noFill/>
        <a:ln w="25400">
          <a:noFill/>
        </a:ln>
      </c:spPr>
    </c:title>
    <c:autoTitleDeleted val="0"/>
    <c:plotArea>
      <c:layout>
        <c:manualLayout>
          <c:layoutTarget val="inner"/>
          <c:xMode val="edge"/>
          <c:yMode val="edge"/>
          <c:x val="0.10610383223823067"/>
          <c:y val="7.9986324640220652E-2"/>
          <c:w val="0.84216260671590248"/>
          <c:h val="0.76675257731958957"/>
        </c:manualLayout>
      </c:layout>
      <c:scatterChart>
        <c:scatterStyle val="smoothMarker"/>
        <c:varyColors val="0"/>
        <c:ser>
          <c:idx val="0"/>
          <c:order val="0"/>
          <c:tx>
            <c:strRef>
              <c:f>'IC versus VBE'!$B$2</c:f>
              <c:strCache>
                <c:ptCount val="1"/>
                <c:pt idx="0">
                  <c:v>IC</c:v>
                </c:pt>
              </c:strCache>
            </c:strRef>
          </c:tx>
          <c:spPr>
            <a:ln w="25400">
              <a:solidFill>
                <a:srgbClr val="FF0000"/>
              </a:solidFill>
              <a:prstDash val="solid"/>
            </a:ln>
          </c:spPr>
          <c:marker>
            <c:symbol val="none"/>
          </c:marker>
          <c:xVal>
            <c:numRef>
              <c:f>'IC versus VBE'!$A$3:$A$503</c:f>
              <c:numCache>
                <c:formatCode>General</c:formatCode>
                <c:ptCount val="501"/>
                <c:pt idx="0">
                  <c:v>0</c:v>
                </c:pt>
                <c:pt idx="1">
                  <c:v>4.9999998882412963E-3</c:v>
                </c:pt>
                <c:pt idx="2">
                  <c:v>9.9999997764825908E-3</c:v>
                </c:pt>
                <c:pt idx="3">
                  <c:v>1.49999996647238E-2</c:v>
                </c:pt>
                <c:pt idx="4">
                  <c:v>1.9999999552965105E-2</c:v>
                </c:pt>
                <c:pt idx="5">
                  <c:v>2.5000000372529044E-2</c:v>
                </c:pt>
                <c:pt idx="6">
                  <c:v>2.9999999329447712E-2</c:v>
                </c:pt>
                <c:pt idx="7">
                  <c:v>3.5000000149011612E-2</c:v>
                </c:pt>
                <c:pt idx="8">
                  <c:v>3.9999999105930342E-2</c:v>
                </c:pt>
                <c:pt idx="9">
                  <c:v>4.5000001788139322E-2</c:v>
                </c:pt>
                <c:pt idx="10">
                  <c:v>5.0000000745057997E-2</c:v>
                </c:pt>
                <c:pt idx="11">
                  <c:v>5.4999999701976797E-2</c:v>
                </c:pt>
                <c:pt idx="12">
                  <c:v>5.9999998658895493E-2</c:v>
                </c:pt>
                <c:pt idx="13">
                  <c:v>6.4999997615814334E-2</c:v>
                </c:pt>
                <c:pt idx="14">
                  <c:v>7.0000000298023293E-2</c:v>
                </c:pt>
                <c:pt idx="15">
                  <c:v>7.5000002980232294E-2</c:v>
                </c:pt>
                <c:pt idx="16">
                  <c:v>7.9999998211860712E-2</c:v>
                </c:pt>
                <c:pt idx="17">
                  <c:v>8.5000000894069783E-2</c:v>
                </c:pt>
                <c:pt idx="18">
                  <c:v>9.0000003576278756E-2</c:v>
                </c:pt>
                <c:pt idx="19">
                  <c:v>9.4999998807907216E-2</c:v>
                </c:pt>
                <c:pt idx="20">
                  <c:v>0.10000000149011599</c:v>
                </c:pt>
                <c:pt idx="21">
                  <c:v>0.104999996721744</c:v>
                </c:pt>
                <c:pt idx="22">
                  <c:v>0.10999999940395302</c:v>
                </c:pt>
                <c:pt idx="23">
                  <c:v>0.11500000208616216</c:v>
                </c:pt>
                <c:pt idx="24">
                  <c:v>0.11999999731779</c:v>
                </c:pt>
                <c:pt idx="25">
                  <c:v>0.125</c:v>
                </c:pt>
                <c:pt idx="26">
                  <c:v>0.12999999523162817</c:v>
                </c:pt>
                <c:pt idx="27">
                  <c:v>0.135000005364418</c:v>
                </c:pt>
                <c:pt idx="28">
                  <c:v>0.14000000059604617</c:v>
                </c:pt>
                <c:pt idx="29">
                  <c:v>0.14499999582767437</c:v>
                </c:pt>
                <c:pt idx="30">
                  <c:v>0.15000000596046423</c:v>
                </c:pt>
                <c:pt idx="31">
                  <c:v>0.15500000119209237</c:v>
                </c:pt>
                <c:pt idx="32">
                  <c:v>0.15999999642372137</c:v>
                </c:pt>
                <c:pt idx="33">
                  <c:v>0.16500000655651023</c:v>
                </c:pt>
                <c:pt idx="34">
                  <c:v>0.17000000178813901</c:v>
                </c:pt>
                <c:pt idx="35">
                  <c:v>0.17499999701976726</c:v>
                </c:pt>
                <c:pt idx="36">
                  <c:v>0.18000000715255701</c:v>
                </c:pt>
                <c:pt idx="37">
                  <c:v>0.18500000238418501</c:v>
                </c:pt>
                <c:pt idx="38">
                  <c:v>0.18999999761581424</c:v>
                </c:pt>
                <c:pt idx="39">
                  <c:v>0.19499999284744257</c:v>
                </c:pt>
                <c:pt idx="40">
                  <c:v>0.20000000298023199</c:v>
                </c:pt>
                <c:pt idx="41">
                  <c:v>0.20499999821185999</c:v>
                </c:pt>
                <c:pt idx="42">
                  <c:v>0.20999999344348927</c:v>
                </c:pt>
                <c:pt idx="43">
                  <c:v>0.21500000357627827</c:v>
                </c:pt>
                <c:pt idx="44">
                  <c:v>0.21999999880790747</c:v>
                </c:pt>
                <c:pt idx="45">
                  <c:v>0.22499999403953533</c:v>
                </c:pt>
                <c:pt idx="46">
                  <c:v>0.23000000417232533</c:v>
                </c:pt>
                <c:pt idx="47">
                  <c:v>0.23499999940395316</c:v>
                </c:pt>
                <c:pt idx="48">
                  <c:v>0.23999999463558117</c:v>
                </c:pt>
                <c:pt idx="49">
                  <c:v>0.24500000476837117</c:v>
                </c:pt>
                <c:pt idx="50">
                  <c:v>0.25</c:v>
                </c:pt>
                <c:pt idx="51">
                  <c:v>0.25499999523162797</c:v>
                </c:pt>
                <c:pt idx="52">
                  <c:v>0.259999990463256</c:v>
                </c:pt>
                <c:pt idx="53">
                  <c:v>0.26499998569488548</c:v>
                </c:pt>
                <c:pt idx="54">
                  <c:v>0.270000010728836</c:v>
                </c:pt>
                <c:pt idx="55">
                  <c:v>0.27500000596046448</c:v>
                </c:pt>
                <c:pt idx="56">
                  <c:v>0.2800000011920924</c:v>
                </c:pt>
                <c:pt idx="57">
                  <c:v>0.28499999642372076</c:v>
                </c:pt>
                <c:pt idx="58">
                  <c:v>0.2899999916553494</c:v>
                </c:pt>
                <c:pt idx="59">
                  <c:v>0.29499998688697798</c:v>
                </c:pt>
                <c:pt idx="60">
                  <c:v>0.3000000119209284</c:v>
                </c:pt>
                <c:pt idx="61">
                  <c:v>0.30500000715255754</c:v>
                </c:pt>
                <c:pt idx="62">
                  <c:v>0.3100000023841854</c:v>
                </c:pt>
                <c:pt idx="63">
                  <c:v>0.31499999761581454</c:v>
                </c:pt>
                <c:pt idx="64">
                  <c:v>0.31999999284744279</c:v>
                </c:pt>
                <c:pt idx="65">
                  <c:v>0.32499998807907154</c:v>
                </c:pt>
                <c:pt idx="66">
                  <c:v>0.33000001311302146</c:v>
                </c:pt>
                <c:pt idx="67">
                  <c:v>0.33500000834465093</c:v>
                </c:pt>
                <c:pt idx="68">
                  <c:v>0.34000000357627846</c:v>
                </c:pt>
                <c:pt idx="69">
                  <c:v>0.34499999880790766</c:v>
                </c:pt>
                <c:pt idx="70">
                  <c:v>0.34999999403953547</c:v>
                </c:pt>
                <c:pt idx="71">
                  <c:v>0.35499998927116333</c:v>
                </c:pt>
                <c:pt idx="72">
                  <c:v>0.36000001430511402</c:v>
                </c:pt>
                <c:pt idx="73">
                  <c:v>0.36500000953674333</c:v>
                </c:pt>
                <c:pt idx="74">
                  <c:v>0.37000000476837108</c:v>
                </c:pt>
                <c:pt idx="75">
                  <c:v>0.37500000000000033</c:v>
                </c:pt>
                <c:pt idx="76">
                  <c:v>0.37999999523162847</c:v>
                </c:pt>
                <c:pt idx="77">
                  <c:v>0.38499999046325639</c:v>
                </c:pt>
                <c:pt idx="78">
                  <c:v>0.38999998569488586</c:v>
                </c:pt>
                <c:pt idx="79">
                  <c:v>0.39500001072883639</c:v>
                </c:pt>
                <c:pt idx="80">
                  <c:v>0.40000000596046448</c:v>
                </c:pt>
                <c:pt idx="81">
                  <c:v>0.4050000011920924</c:v>
                </c:pt>
                <c:pt idx="82">
                  <c:v>0.40999999642372076</c:v>
                </c:pt>
                <c:pt idx="83">
                  <c:v>0.4149999916553494</c:v>
                </c:pt>
                <c:pt idx="84">
                  <c:v>0.41999998688697798</c:v>
                </c:pt>
                <c:pt idx="85">
                  <c:v>0.4250000119209284</c:v>
                </c:pt>
                <c:pt idx="86">
                  <c:v>0.43000000715255754</c:v>
                </c:pt>
                <c:pt idx="87">
                  <c:v>0.4350000023841854</c:v>
                </c:pt>
                <c:pt idx="88">
                  <c:v>0.43999999761581454</c:v>
                </c:pt>
                <c:pt idx="89">
                  <c:v>0.44499999284744279</c:v>
                </c:pt>
                <c:pt idx="90">
                  <c:v>0.44999998807907154</c:v>
                </c:pt>
                <c:pt idx="91">
                  <c:v>0.45500001311302102</c:v>
                </c:pt>
                <c:pt idx="92">
                  <c:v>0.46000000834465055</c:v>
                </c:pt>
                <c:pt idx="93">
                  <c:v>0.46500000357627802</c:v>
                </c:pt>
                <c:pt idx="94">
                  <c:v>0.46999999880790733</c:v>
                </c:pt>
                <c:pt idx="95">
                  <c:v>0.47499999403953502</c:v>
                </c:pt>
                <c:pt idx="96">
                  <c:v>0.47999998927116333</c:v>
                </c:pt>
                <c:pt idx="97">
                  <c:v>0.48500001430511402</c:v>
                </c:pt>
                <c:pt idx="98">
                  <c:v>0.49000000953674333</c:v>
                </c:pt>
                <c:pt idx="99">
                  <c:v>0.49500000476837108</c:v>
                </c:pt>
                <c:pt idx="100">
                  <c:v>0.5</c:v>
                </c:pt>
                <c:pt idx="101">
                  <c:v>0.50499999523162797</c:v>
                </c:pt>
                <c:pt idx="102">
                  <c:v>0.50999999046325595</c:v>
                </c:pt>
                <c:pt idx="103">
                  <c:v>0.51499998569488592</c:v>
                </c:pt>
                <c:pt idx="104">
                  <c:v>0.51999998092651301</c:v>
                </c:pt>
                <c:pt idx="105">
                  <c:v>0.5249999761581432</c:v>
                </c:pt>
                <c:pt idx="106">
                  <c:v>0.52999997138976995</c:v>
                </c:pt>
                <c:pt idx="107">
                  <c:v>0.53500002622604304</c:v>
                </c:pt>
                <c:pt idx="108">
                  <c:v>0.54000002145767201</c:v>
                </c:pt>
                <c:pt idx="109">
                  <c:v>0.5450000166893012</c:v>
                </c:pt>
                <c:pt idx="110">
                  <c:v>0.55000001192092796</c:v>
                </c:pt>
                <c:pt idx="111">
                  <c:v>0.55500000715255704</c:v>
                </c:pt>
                <c:pt idx="112">
                  <c:v>0.56000000238418646</c:v>
                </c:pt>
                <c:pt idx="113">
                  <c:v>0.56499999761581521</c:v>
                </c:pt>
                <c:pt idx="114">
                  <c:v>0.56999999284744263</c:v>
                </c:pt>
                <c:pt idx="115">
                  <c:v>0.57499998807907193</c:v>
                </c:pt>
                <c:pt idx="116">
                  <c:v>0.5799999833106998</c:v>
                </c:pt>
                <c:pt idx="117">
                  <c:v>0.58499997854232766</c:v>
                </c:pt>
                <c:pt idx="118">
                  <c:v>0.58999997377395663</c:v>
                </c:pt>
                <c:pt idx="119">
                  <c:v>0.59500002861022905</c:v>
                </c:pt>
                <c:pt idx="120">
                  <c:v>0.60000002384185702</c:v>
                </c:pt>
                <c:pt idx="121">
                  <c:v>0.60500001907348733</c:v>
                </c:pt>
                <c:pt idx="122">
                  <c:v>0.61000001430511508</c:v>
                </c:pt>
                <c:pt idx="123">
                  <c:v>0.61500000953674305</c:v>
                </c:pt>
                <c:pt idx="124">
                  <c:v>0.62000000476837192</c:v>
                </c:pt>
                <c:pt idx="125">
                  <c:v>0.62500000000000078</c:v>
                </c:pt>
                <c:pt idx="126">
                  <c:v>0.62999999523162864</c:v>
                </c:pt>
                <c:pt idx="127">
                  <c:v>0.63499999046325695</c:v>
                </c:pt>
                <c:pt idx="128">
                  <c:v>0.63999998569488648</c:v>
                </c:pt>
                <c:pt idx="129">
                  <c:v>0.64499998092651378</c:v>
                </c:pt>
                <c:pt idx="130">
                  <c:v>0.64999997615814387</c:v>
                </c:pt>
                <c:pt idx="131">
                  <c:v>0.65499997138977151</c:v>
                </c:pt>
                <c:pt idx="132">
                  <c:v>0.66000002622604392</c:v>
                </c:pt>
                <c:pt idx="133">
                  <c:v>0.66500002145767279</c:v>
                </c:pt>
                <c:pt idx="134">
                  <c:v>0.67000001668930187</c:v>
                </c:pt>
                <c:pt idx="135">
                  <c:v>0.67500001192092862</c:v>
                </c:pt>
                <c:pt idx="136">
                  <c:v>0.68000000715255793</c:v>
                </c:pt>
                <c:pt idx="137">
                  <c:v>0.68500000238418701</c:v>
                </c:pt>
                <c:pt idx="138">
                  <c:v>0.68999999761581587</c:v>
                </c:pt>
                <c:pt idx="139">
                  <c:v>0.69499999284744296</c:v>
                </c:pt>
                <c:pt idx="140">
                  <c:v>0.6999999880790726</c:v>
                </c:pt>
                <c:pt idx="141">
                  <c:v>0.7049999833106998</c:v>
                </c:pt>
                <c:pt idx="142">
                  <c:v>0.70999997854232766</c:v>
                </c:pt>
                <c:pt idx="143">
                  <c:v>0.71499997377395663</c:v>
                </c:pt>
                <c:pt idx="144">
                  <c:v>0.72000002861022905</c:v>
                </c:pt>
                <c:pt idx="145">
                  <c:v>0.72500002384185702</c:v>
                </c:pt>
                <c:pt idx="146">
                  <c:v>0.73000001907348733</c:v>
                </c:pt>
                <c:pt idx="147">
                  <c:v>0.73500001430511508</c:v>
                </c:pt>
                <c:pt idx="148">
                  <c:v>0.74000000953674305</c:v>
                </c:pt>
                <c:pt idx="149">
                  <c:v>0.74500000476837192</c:v>
                </c:pt>
                <c:pt idx="150">
                  <c:v>0.75000000000000078</c:v>
                </c:pt>
                <c:pt idx="151">
                  <c:v>0.75499999523162864</c:v>
                </c:pt>
                <c:pt idx="152">
                  <c:v>0.75999999046325695</c:v>
                </c:pt>
                <c:pt idx="153">
                  <c:v>0.76499998569488648</c:v>
                </c:pt>
                <c:pt idx="154">
                  <c:v>0.76999998092651378</c:v>
                </c:pt>
                <c:pt idx="155">
                  <c:v>0.7749999761581432</c:v>
                </c:pt>
                <c:pt idx="156">
                  <c:v>0.77999997138976995</c:v>
                </c:pt>
                <c:pt idx="157">
                  <c:v>0.78500002622604304</c:v>
                </c:pt>
                <c:pt idx="158">
                  <c:v>0.79000002145767201</c:v>
                </c:pt>
                <c:pt idx="159">
                  <c:v>0.7950000166893012</c:v>
                </c:pt>
                <c:pt idx="160">
                  <c:v>0.80000001192092796</c:v>
                </c:pt>
                <c:pt idx="161">
                  <c:v>0.80500000715255704</c:v>
                </c:pt>
                <c:pt idx="162">
                  <c:v>0.81000000238418646</c:v>
                </c:pt>
                <c:pt idx="163">
                  <c:v>0.81499999761581521</c:v>
                </c:pt>
                <c:pt idx="164">
                  <c:v>0.81999999284744263</c:v>
                </c:pt>
                <c:pt idx="165">
                  <c:v>0.82499998807907193</c:v>
                </c:pt>
                <c:pt idx="166">
                  <c:v>0.8299999833106998</c:v>
                </c:pt>
                <c:pt idx="167">
                  <c:v>0.83499997854232766</c:v>
                </c:pt>
                <c:pt idx="168">
                  <c:v>0.83999997377395663</c:v>
                </c:pt>
                <c:pt idx="169">
                  <c:v>0.84500002861022905</c:v>
                </c:pt>
                <c:pt idx="170">
                  <c:v>0.85000002384185702</c:v>
                </c:pt>
                <c:pt idx="171">
                  <c:v>0.85500001907348733</c:v>
                </c:pt>
                <c:pt idx="172">
                  <c:v>0.86000001430511508</c:v>
                </c:pt>
                <c:pt idx="173">
                  <c:v>0.86500000953674305</c:v>
                </c:pt>
                <c:pt idx="174">
                  <c:v>0.87000000476837192</c:v>
                </c:pt>
                <c:pt idx="175">
                  <c:v>0.87500000000000078</c:v>
                </c:pt>
                <c:pt idx="176">
                  <c:v>0.87999999523162864</c:v>
                </c:pt>
                <c:pt idx="177">
                  <c:v>0.88499999046325695</c:v>
                </c:pt>
                <c:pt idx="178">
                  <c:v>0.88999998569488648</c:v>
                </c:pt>
                <c:pt idx="179">
                  <c:v>0.89499998092651378</c:v>
                </c:pt>
                <c:pt idx="180">
                  <c:v>0.89999997615814387</c:v>
                </c:pt>
                <c:pt idx="181">
                  <c:v>0.90499997138976995</c:v>
                </c:pt>
                <c:pt idx="182">
                  <c:v>0.91000002622604304</c:v>
                </c:pt>
                <c:pt idx="183">
                  <c:v>0.91500002145767201</c:v>
                </c:pt>
                <c:pt idx="184">
                  <c:v>0.9200000166893012</c:v>
                </c:pt>
                <c:pt idx="185">
                  <c:v>0.92500001192092796</c:v>
                </c:pt>
                <c:pt idx="186">
                  <c:v>0.93000000715255704</c:v>
                </c:pt>
                <c:pt idx="187">
                  <c:v>0.93500000238418646</c:v>
                </c:pt>
                <c:pt idx="188">
                  <c:v>0.93999999761581521</c:v>
                </c:pt>
                <c:pt idx="189">
                  <c:v>0.94499999284744263</c:v>
                </c:pt>
                <c:pt idx="190">
                  <c:v>0.94999998807907193</c:v>
                </c:pt>
                <c:pt idx="191">
                  <c:v>0.9549999833106998</c:v>
                </c:pt>
                <c:pt idx="192">
                  <c:v>0.95999997854232766</c:v>
                </c:pt>
                <c:pt idx="193">
                  <c:v>0.96499997377395663</c:v>
                </c:pt>
                <c:pt idx="194">
                  <c:v>0.97000002861022849</c:v>
                </c:pt>
                <c:pt idx="195">
                  <c:v>0.97500002384185658</c:v>
                </c:pt>
                <c:pt idx="196">
                  <c:v>0.98000001907348666</c:v>
                </c:pt>
                <c:pt idx="197">
                  <c:v>0.98500001430511464</c:v>
                </c:pt>
                <c:pt idx="198">
                  <c:v>0.9900000095367425</c:v>
                </c:pt>
                <c:pt idx="199">
                  <c:v>0.99500000476837103</c:v>
                </c:pt>
                <c:pt idx="200">
                  <c:v>1</c:v>
                </c:pt>
              </c:numCache>
            </c:numRef>
          </c:xVal>
          <c:yVal>
            <c:numRef>
              <c:f>'IC versus VBE'!$B$3:$B$503</c:f>
              <c:numCache>
                <c:formatCode>General</c:formatCode>
                <c:ptCount val="501"/>
                <c:pt idx="0">
                  <c:v>3.2500000000000097E-9</c:v>
                </c:pt>
                <c:pt idx="1">
                  <c:v>3.10000000000001E-9</c:v>
                </c:pt>
                <c:pt idx="2">
                  <c:v>3.10000000000001E-9</c:v>
                </c:pt>
                <c:pt idx="3">
                  <c:v>3.2000000000000105E-9</c:v>
                </c:pt>
                <c:pt idx="4">
                  <c:v>3.2000000000000105E-9</c:v>
                </c:pt>
                <c:pt idx="5">
                  <c:v>3.1500000000000084E-9</c:v>
                </c:pt>
                <c:pt idx="6">
                  <c:v>3.2000000000000105E-9</c:v>
                </c:pt>
                <c:pt idx="7">
                  <c:v>3.2000000000000105E-9</c:v>
                </c:pt>
                <c:pt idx="8">
                  <c:v>3.2500000000000097E-9</c:v>
                </c:pt>
                <c:pt idx="9">
                  <c:v>3.0500000000000079E-9</c:v>
                </c:pt>
                <c:pt idx="10">
                  <c:v>3.2500000000000097E-9</c:v>
                </c:pt>
                <c:pt idx="11">
                  <c:v>3.3000000000000089E-9</c:v>
                </c:pt>
                <c:pt idx="12">
                  <c:v>3.2500000000000097E-9</c:v>
                </c:pt>
                <c:pt idx="13">
                  <c:v>3.1500000000000084E-9</c:v>
                </c:pt>
                <c:pt idx="14">
                  <c:v>3.2000000000000105E-9</c:v>
                </c:pt>
                <c:pt idx="15">
                  <c:v>3.2500000000000097E-9</c:v>
                </c:pt>
                <c:pt idx="16">
                  <c:v>3.0500000000000079E-9</c:v>
                </c:pt>
                <c:pt idx="17">
                  <c:v>3.10000000000001E-9</c:v>
                </c:pt>
                <c:pt idx="18">
                  <c:v>3.2000000000000105E-9</c:v>
                </c:pt>
                <c:pt idx="19">
                  <c:v>3.3000000000000089E-9</c:v>
                </c:pt>
                <c:pt idx="20">
                  <c:v>3.2500000000000097E-9</c:v>
                </c:pt>
                <c:pt idx="21">
                  <c:v>3.1500000000000084E-9</c:v>
                </c:pt>
                <c:pt idx="22">
                  <c:v>3.2000000000000105E-9</c:v>
                </c:pt>
                <c:pt idx="23">
                  <c:v>3.2000000000000105E-9</c:v>
                </c:pt>
                <c:pt idx="24">
                  <c:v>3.4000000000000094E-9</c:v>
                </c:pt>
                <c:pt idx="25">
                  <c:v>3.3000000000000089E-9</c:v>
                </c:pt>
                <c:pt idx="26">
                  <c:v>3.3000000000000089E-9</c:v>
                </c:pt>
                <c:pt idx="27">
                  <c:v>3.2500000000000097E-9</c:v>
                </c:pt>
                <c:pt idx="28">
                  <c:v>3.3000000000000089E-9</c:v>
                </c:pt>
                <c:pt idx="29">
                  <c:v>3.1500000000000084E-9</c:v>
                </c:pt>
                <c:pt idx="30">
                  <c:v>3.3500000000000073E-9</c:v>
                </c:pt>
                <c:pt idx="31">
                  <c:v>3.2000000000000105E-9</c:v>
                </c:pt>
                <c:pt idx="32">
                  <c:v>3.4000000000000094E-9</c:v>
                </c:pt>
                <c:pt idx="33">
                  <c:v>3.3000000000000089E-9</c:v>
                </c:pt>
                <c:pt idx="34">
                  <c:v>3.2000000000000105E-9</c:v>
                </c:pt>
                <c:pt idx="35">
                  <c:v>3.3000000000000089E-9</c:v>
                </c:pt>
                <c:pt idx="36">
                  <c:v>3.450000000000009E-9</c:v>
                </c:pt>
                <c:pt idx="37">
                  <c:v>3.3000000000000089E-9</c:v>
                </c:pt>
                <c:pt idx="38">
                  <c:v>3.3500000000000073E-9</c:v>
                </c:pt>
                <c:pt idx="39">
                  <c:v>3.6500000000000103E-9</c:v>
                </c:pt>
                <c:pt idx="40">
                  <c:v>3.6500000000000103E-9</c:v>
                </c:pt>
                <c:pt idx="41">
                  <c:v>3.8500000000000097E-9</c:v>
                </c:pt>
                <c:pt idx="42">
                  <c:v>3.8500000000000097E-9</c:v>
                </c:pt>
                <c:pt idx="43">
                  <c:v>3.9500000000000097E-9</c:v>
                </c:pt>
                <c:pt idx="44">
                  <c:v>3.9999000000000114E-9</c:v>
                </c:pt>
                <c:pt idx="45">
                  <c:v>4.1500000000000082E-9</c:v>
                </c:pt>
                <c:pt idx="46">
                  <c:v>4.4500000000000142E-9</c:v>
                </c:pt>
                <c:pt idx="47">
                  <c:v>4.7500000000000128E-9</c:v>
                </c:pt>
                <c:pt idx="48">
                  <c:v>5.050000000000013E-9</c:v>
                </c:pt>
                <c:pt idx="49">
                  <c:v>5.4501000000000137E-9</c:v>
                </c:pt>
                <c:pt idx="50">
                  <c:v>5.8500000000000143E-9</c:v>
                </c:pt>
                <c:pt idx="51">
                  <c:v>6.3500000000000155E-9</c:v>
                </c:pt>
                <c:pt idx="52">
                  <c:v>6.9999000000000192E-9</c:v>
                </c:pt>
                <c:pt idx="53">
                  <c:v>7.7000000000000193E-9</c:v>
                </c:pt>
                <c:pt idx="54">
                  <c:v>8.7499000000000217E-9</c:v>
                </c:pt>
                <c:pt idx="55">
                  <c:v>1.0000000000000032E-8</c:v>
                </c:pt>
                <c:pt idx="56">
                  <c:v>1.1400000000000047E-8</c:v>
                </c:pt>
                <c:pt idx="57">
                  <c:v>1.3250000000000039E-8</c:v>
                </c:pt>
                <c:pt idx="58">
                  <c:v>1.5350000000000041E-8</c:v>
                </c:pt>
                <c:pt idx="59">
                  <c:v>1.7950000000000065E-8</c:v>
                </c:pt>
                <c:pt idx="60">
                  <c:v>2.1099000000000075E-8</c:v>
                </c:pt>
                <c:pt idx="61">
                  <c:v>2.4700000000000062E-8</c:v>
                </c:pt>
                <c:pt idx="62">
                  <c:v>2.9299000000000099E-8</c:v>
                </c:pt>
                <c:pt idx="63">
                  <c:v>3.5000000000000108E-8</c:v>
                </c:pt>
                <c:pt idx="64">
                  <c:v>4.1849000000000066E-8</c:v>
                </c:pt>
                <c:pt idx="65">
                  <c:v>4.9850000000000165E-8</c:v>
                </c:pt>
                <c:pt idx="66">
                  <c:v>5.9998000000000191E-8</c:v>
                </c:pt>
                <c:pt idx="67">
                  <c:v>7.1950000000000178E-8</c:v>
                </c:pt>
                <c:pt idx="68">
                  <c:v>8.6551000000000336E-8</c:v>
                </c:pt>
                <c:pt idx="69">
                  <c:v>1.0390000000000026E-7</c:v>
                </c:pt>
                <c:pt idx="70">
                  <c:v>1.2530001000000034E-7</c:v>
                </c:pt>
                <c:pt idx="71">
                  <c:v>1.5125000000000046E-7</c:v>
                </c:pt>
                <c:pt idx="72">
                  <c:v>1.8269999000000048E-7</c:v>
                </c:pt>
                <c:pt idx="73">
                  <c:v>2.2080000000000076E-7</c:v>
                </c:pt>
                <c:pt idx="74">
                  <c:v>2.6699001000000081E-7</c:v>
                </c:pt>
                <c:pt idx="75">
                  <c:v>3.2319999000000085E-7</c:v>
                </c:pt>
                <c:pt idx="76">
                  <c:v>3.9086001000000098E-7</c:v>
                </c:pt>
                <c:pt idx="77">
                  <c:v>4.7280002000000113E-7</c:v>
                </c:pt>
                <c:pt idx="78">
                  <c:v>5.7284000000000136E-7</c:v>
                </c:pt>
                <c:pt idx="79">
                  <c:v>6.9328998000000229E-7</c:v>
                </c:pt>
                <c:pt idx="80">
                  <c:v>8.3934998000000391E-7</c:v>
                </c:pt>
                <c:pt idx="81">
                  <c:v>1.0171999900000012E-6</c:v>
                </c:pt>
                <c:pt idx="82">
                  <c:v>1.2330000400000019E-6</c:v>
                </c:pt>
                <c:pt idx="83">
                  <c:v>1.4940000300000039E-6</c:v>
                </c:pt>
                <c:pt idx="84">
                  <c:v>1.8085000200000049E-6</c:v>
                </c:pt>
                <c:pt idx="85">
                  <c:v>2.1913999500000058E-6</c:v>
                </c:pt>
                <c:pt idx="86">
                  <c:v>2.657400080000006E-6</c:v>
                </c:pt>
                <c:pt idx="87">
                  <c:v>3.2109999100000073E-6</c:v>
                </c:pt>
                <c:pt idx="88">
                  <c:v>3.8870000600000102E-6</c:v>
                </c:pt>
                <c:pt idx="89">
                  <c:v>4.7204999900000128E-6</c:v>
                </c:pt>
                <c:pt idx="90">
                  <c:v>5.7339000200000126E-6</c:v>
                </c:pt>
                <c:pt idx="91">
                  <c:v>6.9499002100000151E-6</c:v>
                </c:pt>
                <c:pt idx="92">
                  <c:v>8.409600130000023E-6</c:v>
                </c:pt>
                <c:pt idx="93">
                  <c:v>1.0192000130000018E-5</c:v>
                </c:pt>
                <c:pt idx="94">
                  <c:v>1.2330000130000022E-5</c:v>
                </c:pt>
                <c:pt idx="95">
                  <c:v>1.4955000790000035E-5</c:v>
                </c:pt>
                <c:pt idx="96">
                  <c:v>1.8094999280000042E-5</c:v>
                </c:pt>
                <c:pt idx="97">
                  <c:v>2.1965000490000053E-5</c:v>
                </c:pt>
                <c:pt idx="98">
                  <c:v>2.6600000420000097E-5</c:v>
                </c:pt>
                <c:pt idx="99">
                  <c:v>3.2254000360000082E-5</c:v>
                </c:pt>
                <c:pt idx="100">
                  <c:v>3.9069998790000089E-5</c:v>
                </c:pt>
                <c:pt idx="101">
                  <c:v>4.7358998500000126E-5</c:v>
                </c:pt>
                <c:pt idx="102">
                  <c:v>5.7379999420000149E-5</c:v>
                </c:pt>
                <c:pt idx="103">
                  <c:v>6.9609001230000169E-5</c:v>
                </c:pt>
                <c:pt idx="104">
                  <c:v>8.4367997030000255E-5</c:v>
                </c:pt>
                <c:pt idx="105">
                  <c:v>1.0221999957999999E-4</c:v>
                </c:pt>
                <c:pt idx="106">
                  <c:v>1.2395000226000016E-4</c:v>
                </c:pt>
                <c:pt idx="107">
                  <c:v>1.501999946600002E-4</c:v>
                </c:pt>
                <c:pt idx="108">
                  <c:v>1.8180000438000046E-4</c:v>
                </c:pt>
                <c:pt idx="109">
                  <c:v>2.2045000492000068E-4</c:v>
                </c:pt>
                <c:pt idx="110">
                  <c:v>2.6719999369000037E-4</c:v>
                </c:pt>
                <c:pt idx="111">
                  <c:v>3.2389999660000076E-4</c:v>
                </c:pt>
                <c:pt idx="112">
                  <c:v>3.9239000671000105E-4</c:v>
                </c:pt>
                <c:pt idx="113">
                  <c:v>4.7559001359000089E-4</c:v>
                </c:pt>
                <c:pt idx="114">
                  <c:v>5.7648998109000071E-4</c:v>
                </c:pt>
                <c:pt idx="115">
                  <c:v>6.9788001156000199E-4</c:v>
                </c:pt>
                <c:pt idx="116">
                  <c:v>8.4642999809000181E-4</c:v>
                </c:pt>
                <c:pt idx="117">
                  <c:v>1.0239999710400013E-3</c:v>
                </c:pt>
                <c:pt idx="118">
                  <c:v>1.2440000318700026E-3</c:v>
                </c:pt>
                <c:pt idx="119">
                  <c:v>1.5099999473000001E-3</c:v>
                </c:pt>
                <c:pt idx="120">
                  <c:v>1.8284999896400029E-3</c:v>
                </c:pt>
                <c:pt idx="121">
                  <c:v>2.2143999558500052E-3</c:v>
                </c:pt>
                <c:pt idx="122">
                  <c:v>2.6858999717700046E-3</c:v>
                </c:pt>
                <c:pt idx="123">
                  <c:v>3.2534999263600052E-3</c:v>
                </c:pt>
                <c:pt idx="124">
                  <c:v>3.9390001802500005E-3</c:v>
                </c:pt>
                <c:pt idx="125">
                  <c:v>4.7725998229000074E-3</c:v>
                </c:pt>
                <c:pt idx="126">
                  <c:v>5.7819001995100131E-3</c:v>
                </c:pt>
                <c:pt idx="127">
                  <c:v>7.0004998633500116E-3</c:v>
                </c:pt>
                <c:pt idx="128">
                  <c:v>8.4927996795200276E-3</c:v>
                </c:pt>
                <c:pt idx="129">
                  <c:v>1.0278999980069998E-2</c:v>
                </c:pt>
                <c:pt idx="130">
                  <c:v>1.2409999726509999E-2</c:v>
                </c:pt>
                <c:pt idx="131">
                  <c:v>1.5075000192160015E-2</c:v>
                </c:pt>
                <c:pt idx="132">
                  <c:v>1.8259999706060018E-2</c:v>
                </c:pt>
                <c:pt idx="133">
                  <c:v>2.2120000721770033E-2</c:v>
                </c:pt>
                <c:pt idx="134">
                  <c:v>2.6814999728230038E-2</c:v>
                </c:pt>
                <c:pt idx="135">
                  <c:v>3.2494001061420058E-2</c:v>
                </c:pt>
                <c:pt idx="136">
                  <c:v>3.932400068152004E-2</c:v>
                </c:pt>
                <c:pt idx="137">
                  <c:v>4.7608999011569987E-2</c:v>
                </c:pt>
                <c:pt idx="138">
                  <c:v>5.7664001360540063E-2</c:v>
                </c:pt>
                <c:pt idx="139">
                  <c:v>6.9804998929610146E-2</c:v>
                </c:pt>
                <c:pt idx="140">
                  <c:v>8.4444996900860173E-2</c:v>
                </c:pt>
                <c:pt idx="141">
                  <c:v>0.10217999806628009</c:v>
                </c:pt>
                <c:pt idx="142">
                  <c:v>0.12359999527689008</c:v>
                </c:pt>
                <c:pt idx="143">
                  <c:v>0.14950000331737026</c:v>
                </c:pt>
                <c:pt idx="144">
                  <c:v>0.18074999388773047</c:v>
                </c:pt>
                <c:pt idx="145">
                  <c:v>0.21860000560991</c:v>
                </c:pt>
                <c:pt idx="146">
                  <c:v>0.26455000624992031</c:v>
                </c:pt>
                <c:pt idx="147">
                  <c:v>0.31966000096872033</c:v>
                </c:pt>
                <c:pt idx="148">
                  <c:v>0.38655000389554073</c:v>
                </c:pt>
                <c:pt idx="149">
                  <c:v>0.46629999997094046</c:v>
                </c:pt>
                <c:pt idx="150">
                  <c:v>0.56297000264749109</c:v>
                </c:pt>
                <c:pt idx="151">
                  <c:v>0.67961000604555133</c:v>
                </c:pt>
                <c:pt idx="152">
                  <c:v>0.81779999891295996</c:v>
                </c:pt>
                <c:pt idx="153">
                  <c:v>0.98479003645480134</c:v>
                </c:pt>
                <c:pt idx="154">
                  <c:v>1.1840000515803701</c:v>
                </c:pt>
                <c:pt idx="155">
                  <c:v>1.4220000011846399</c:v>
                </c:pt>
                <c:pt idx="156">
                  <c:v>1.69649999588728</c:v>
                </c:pt>
                <c:pt idx="157">
                  <c:v>2.0316001027822477</c:v>
                </c:pt>
                <c:pt idx="158">
                  <c:v>3.01710003986955</c:v>
                </c:pt>
                <c:pt idx="159">
                  <c:v>3.5600999835878597</c:v>
                </c:pt>
                <c:pt idx="160">
                  <c:v>4.1096000932157004</c:v>
                </c:pt>
                <c:pt idx="161">
                  <c:v>4.7265999019146063</c:v>
                </c:pt>
                <c:pt idx="162">
                  <c:v>5.4375999607145804</c:v>
                </c:pt>
                <c:pt idx="163">
                  <c:v>6.2438999302685314</c:v>
                </c:pt>
                <c:pt idx="164">
                  <c:v>7.1515999734401703</c:v>
                </c:pt>
                <c:pt idx="165">
                  <c:v>8.1625003367662643</c:v>
                </c:pt>
                <c:pt idx="166">
                  <c:v>9.2740003019571198</c:v>
                </c:pt>
                <c:pt idx="167">
                  <c:v>10.499999858438919</c:v>
                </c:pt>
                <c:pt idx="168">
                  <c:v>11.8000004440546</c:v>
                </c:pt>
                <c:pt idx="169">
                  <c:v>13.345000334084011</c:v>
                </c:pt>
                <c:pt idx="170">
                  <c:v>15.0699997320771</c:v>
                </c:pt>
                <c:pt idx="171">
                  <c:v>16.8949998915195</c:v>
                </c:pt>
                <c:pt idx="172">
                  <c:v>18.780000507831474</c:v>
                </c:pt>
                <c:pt idx="173">
                  <c:v>20.710000768303797</c:v>
                </c:pt>
                <c:pt idx="174">
                  <c:v>22.649999707937187</c:v>
                </c:pt>
                <c:pt idx="175">
                  <c:v>24.664999917149498</c:v>
                </c:pt>
                <c:pt idx="176">
                  <c:v>26.684999465942301</c:v>
                </c:pt>
                <c:pt idx="177">
                  <c:v>28.729999437928189</c:v>
                </c:pt>
                <c:pt idx="178">
                  <c:v>30.799999833106877</c:v>
                </c:pt>
                <c:pt idx="179">
                  <c:v>32.88500010967244</c:v>
                </c:pt>
                <c:pt idx="180">
                  <c:v>35.000000149011598</c:v>
                </c:pt>
                <c:pt idx="181">
                  <c:v>37.124998867511742</c:v>
                </c:pt>
                <c:pt idx="182">
                  <c:v>39.294999092817299</c:v>
                </c:pt>
                <c:pt idx="183">
                  <c:v>41.480999439954701</c:v>
                </c:pt>
                <c:pt idx="184">
                  <c:v>43.673999607562997</c:v>
                </c:pt>
                <c:pt idx="185">
                  <c:v>45.899998396635013</c:v>
                </c:pt>
                <c:pt idx="186">
                  <c:v>48.161000013351398</c:v>
                </c:pt>
                <c:pt idx="187">
                  <c:v>50.425000488758002</c:v>
                </c:pt>
                <c:pt idx="188">
                  <c:v>52.685000002384101</c:v>
                </c:pt>
                <c:pt idx="189">
                  <c:v>54.969999939203198</c:v>
                </c:pt>
                <c:pt idx="190">
                  <c:v>57.280000299215295</c:v>
                </c:pt>
                <c:pt idx="191">
                  <c:v>59.610001742839813</c:v>
                </c:pt>
                <c:pt idx="192">
                  <c:v>61.930000782012897</c:v>
                </c:pt>
                <c:pt idx="193">
                  <c:v>64.2660036683084</c:v>
                </c:pt>
                <c:pt idx="194">
                  <c:v>66.605001688003483</c:v>
                </c:pt>
                <c:pt idx="195">
                  <c:v>68.953998386859638</c:v>
                </c:pt>
                <c:pt idx="196">
                  <c:v>71.296997368335695</c:v>
                </c:pt>
                <c:pt idx="197">
                  <c:v>73.646999895572606</c:v>
                </c:pt>
                <c:pt idx="198">
                  <c:v>75.999997556209479</c:v>
                </c:pt>
                <c:pt idx="199">
                  <c:v>78.360997140407449</c:v>
                </c:pt>
                <c:pt idx="200">
                  <c:v>80.700002610683299</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numCache>
            </c:numRef>
          </c:yVal>
          <c:smooth val="1"/>
          <c:extLst>
            <c:ext xmlns:c16="http://schemas.microsoft.com/office/drawing/2014/chart" uri="{C3380CC4-5D6E-409C-BE32-E72D297353CC}">
              <c16:uniqueId val="{00000000-9C39-4E5E-B11D-E7B0FC6646EA}"/>
            </c:ext>
          </c:extLst>
        </c:ser>
        <c:dLbls>
          <c:showLegendKey val="0"/>
          <c:showVal val="0"/>
          <c:showCatName val="0"/>
          <c:showSerName val="0"/>
          <c:showPercent val="0"/>
          <c:showBubbleSize val="0"/>
        </c:dLbls>
        <c:axId val="466073088"/>
        <c:axId val="466073648"/>
      </c:scatterChart>
      <c:valAx>
        <c:axId val="466073088"/>
        <c:scaling>
          <c:orientation val="minMax"/>
          <c:max val="1"/>
          <c:min val="0"/>
        </c:scaling>
        <c:delete val="0"/>
        <c:axPos val="b"/>
        <c:majorGridlines>
          <c:spPr>
            <a:ln w="3175">
              <a:solidFill>
                <a:srgbClr val="000000"/>
              </a:solidFill>
              <a:prstDash val="solid"/>
            </a:ln>
          </c:spPr>
        </c:majorGridlines>
        <c:title>
          <c:tx>
            <c:rich>
              <a:bodyPr/>
              <a:lstStyle/>
              <a:p>
                <a:pPr>
                  <a:defRPr sz="1525" b="0" i="0" u="none" strike="noStrike" baseline="0">
                    <a:solidFill>
                      <a:srgbClr val="000000"/>
                    </a:solidFill>
                    <a:latin typeface="Arial"/>
                    <a:ea typeface="Arial"/>
                    <a:cs typeface="Arial"/>
                  </a:defRPr>
                </a:pPr>
                <a:r>
                  <a:rPr lang="en-US"/>
                  <a:t>Junction Voltage (V)</a:t>
                </a:r>
              </a:p>
            </c:rich>
          </c:tx>
          <c:layout>
            <c:manualLayout>
              <c:xMode val="edge"/>
              <c:yMode val="edge"/>
              <c:x val="0.29795478354905286"/>
              <c:y val="1.0550214965460605E-3"/>
            </c:manualLayout>
          </c:layout>
          <c:overlay val="0"/>
          <c:spPr>
            <a:noFill/>
            <a:ln w="25400">
              <a:noFill/>
            </a:ln>
          </c:spPr>
        </c:title>
        <c:numFmt formatCode="0.0" sourceLinked="0"/>
        <c:majorTickMark val="in"/>
        <c:minorTickMark val="in"/>
        <c:tickLblPos val="nextTo"/>
        <c:spPr>
          <a:ln w="3175">
            <a:solidFill>
              <a:srgbClr val="000000"/>
            </a:solidFill>
            <a:prstDash val="solid"/>
          </a:ln>
        </c:spPr>
        <c:txPr>
          <a:bodyPr rot="0" vert="horz"/>
          <a:lstStyle/>
          <a:p>
            <a:pPr>
              <a:defRPr sz="1525" b="0" i="0" u="none" strike="noStrike" baseline="0">
                <a:solidFill>
                  <a:srgbClr val="000000"/>
                </a:solidFill>
                <a:latin typeface="Arial"/>
                <a:ea typeface="Arial"/>
                <a:cs typeface="Arial"/>
              </a:defRPr>
            </a:pPr>
            <a:endParaRPr lang="en-US"/>
          </a:p>
        </c:txPr>
        <c:crossAx val="466073648"/>
        <c:crossesAt val="1.0000000000000078E-15"/>
        <c:crossBetween val="midCat"/>
        <c:majorUnit val="0.2"/>
      </c:valAx>
      <c:valAx>
        <c:axId val="466073648"/>
        <c:scaling>
          <c:orientation val="minMax"/>
          <c:max val="50"/>
          <c:min val="0"/>
        </c:scaling>
        <c:delete val="0"/>
        <c:axPos val="l"/>
        <c:majorGridlines>
          <c:spPr>
            <a:ln w="3175">
              <a:solidFill>
                <a:srgbClr val="000000"/>
              </a:solidFill>
              <a:prstDash val="solid"/>
            </a:ln>
          </c:spPr>
        </c:majorGridlines>
        <c:title>
          <c:tx>
            <c:rich>
              <a:bodyPr/>
              <a:lstStyle/>
              <a:p>
                <a:pPr>
                  <a:defRPr sz="1525" b="0" i="0" u="none" strike="noStrike" baseline="0">
                    <a:solidFill>
                      <a:srgbClr val="000000"/>
                    </a:solidFill>
                    <a:latin typeface="Arial"/>
                    <a:ea typeface="Arial"/>
                    <a:cs typeface="Arial"/>
                  </a:defRPr>
                </a:pPr>
                <a:r>
                  <a:rPr lang="en-US"/>
                  <a:t>Current (mA)</a:t>
                </a:r>
              </a:p>
            </c:rich>
          </c:tx>
          <c:layout>
            <c:manualLayout>
              <c:xMode val="edge"/>
              <c:yMode val="edge"/>
              <c:x val="0.94077568630101593"/>
              <c:y val="0.23513530747306899"/>
            </c:manualLayout>
          </c:layout>
          <c:overlay val="0"/>
          <c:spPr>
            <a:noFill/>
            <a:ln w="25400">
              <a:noFill/>
            </a:ln>
          </c:spPr>
        </c:title>
        <c:numFmt formatCode="General" sourceLinked="0"/>
        <c:majorTickMark val="in"/>
        <c:minorTickMark val="in"/>
        <c:tickLblPos val="nextTo"/>
        <c:spPr>
          <a:ln w="3175">
            <a:solidFill>
              <a:srgbClr val="000000"/>
            </a:solidFill>
            <a:prstDash val="solid"/>
          </a:ln>
        </c:spPr>
        <c:txPr>
          <a:bodyPr rot="0" vert="horz"/>
          <a:lstStyle/>
          <a:p>
            <a:pPr>
              <a:defRPr sz="1525" b="0" i="0" u="none" strike="noStrike" baseline="0">
                <a:solidFill>
                  <a:srgbClr val="000000"/>
                </a:solidFill>
                <a:latin typeface="Arial"/>
                <a:ea typeface="Arial"/>
                <a:cs typeface="Arial"/>
              </a:defRPr>
            </a:pPr>
            <a:endParaRPr lang="en-US"/>
          </a:p>
        </c:txPr>
        <c:crossAx val="466073088"/>
        <c:crosses val="autoZero"/>
        <c:crossBetween val="midCat"/>
      </c:valAx>
      <c:spPr>
        <a:noFill/>
        <a:ln w="12700">
          <a:solidFill>
            <a:srgbClr val="808080"/>
          </a:solidFill>
          <a:prstDash val="solid"/>
        </a:ln>
        <a:scene3d>
          <a:camera prst="orthographicFront"/>
          <a:lightRig rig="threePt" dir="t"/>
        </a:scene3d>
        <a:sp3d>
          <a:bevelB w="152400" h="50800" prst="softRound"/>
        </a:sp3d>
      </c:spPr>
    </c:plotArea>
    <c:plotVisOnly val="1"/>
    <c:dispBlanksAs val="gap"/>
    <c:showDLblsOverMax val="0"/>
  </c:chart>
  <c:spPr>
    <a:solidFill>
      <a:srgbClr val="FFFFFF"/>
    </a:solidFill>
    <a:ln w="9525">
      <a:noFill/>
    </a:ln>
  </c:spPr>
  <c:txPr>
    <a:bodyPr/>
    <a:lstStyle/>
    <a:p>
      <a:pPr>
        <a:defRPr sz="1525"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65.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7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image" Target="../media/image80.emf"/><Relationship Id="rId4" Type="http://schemas.openxmlformats.org/officeDocument/2006/relationships/image" Target="../media/image8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image" Target="../media/image8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image" Target="../media/image9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9.emf"/><Relationship Id="rId1" Type="http://schemas.openxmlformats.org/officeDocument/2006/relationships/image" Target="../media/image1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33123"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3312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p:spPr>
      </p:sp>
      <p:sp>
        <p:nvSpPr>
          <p:cNvPr id="133125"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26"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33127"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2059538-B9EB-4460-83E8-9E1CD798376D}" type="slidenum">
              <a:rPr lang="en-US"/>
              <a:pPr/>
              <a:t>‹#›</a:t>
            </a:fld>
            <a:endParaRPr lang="en-US"/>
          </a:p>
        </p:txBody>
      </p:sp>
    </p:spTree>
    <p:extLst>
      <p:ext uri="{BB962C8B-B14F-4D97-AF65-F5344CB8AC3E}">
        <p14:creationId xmlns:p14="http://schemas.microsoft.com/office/powerpoint/2010/main" val="18109053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059538-B9EB-4460-83E8-9E1CD798376D}" type="slidenum">
              <a:rPr lang="en-US" smtClean="0"/>
              <a:pPr/>
              <a:t>39</a:t>
            </a:fld>
            <a:endParaRPr lang="en-US"/>
          </a:p>
        </p:txBody>
      </p:sp>
    </p:spTree>
    <p:extLst>
      <p:ext uri="{BB962C8B-B14F-4D97-AF65-F5344CB8AC3E}">
        <p14:creationId xmlns:p14="http://schemas.microsoft.com/office/powerpoint/2010/main" val="269084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7EF97-AD4F-4118-9586-0A73A7DFB40F}" type="slidenum">
              <a:rPr lang="en-US"/>
              <a:pPr/>
              <a:t>56</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xfrm>
            <a:off x="933450" y="4410075"/>
            <a:ext cx="5130800" cy="4176713"/>
          </a:xfrm>
        </p:spPr>
        <p:txBody>
          <a:bodyPr/>
          <a:lstStyle/>
          <a:p>
            <a:endParaRPr lang="en-US"/>
          </a:p>
        </p:txBody>
      </p:sp>
    </p:spTree>
    <p:extLst>
      <p:ext uri="{BB962C8B-B14F-4D97-AF65-F5344CB8AC3E}">
        <p14:creationId xmlns:p14="http://schemas.microsoft.com/office/powerpoint/2010/main" val="40584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D8C55-4CB9-4D5C-9D3C-CDBA2A610ED1}" type="slidenum">
              <a:rPr lang="en-US"/>
              <a:pPr/>
              <a:t>57</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933450" y="4410075"/>
            <a:ext cx="5130800" cy="4176713"/>
          </a:xfrm>
        </p:spPr>
        <p:txBody>
          <a:bodyPr/>
          <a:lstStyle/>
          <a:p>
            <a:endParaRPr lang="en-US"/>
          </a:p>
        </p:txBody>
      </p:sp>
    </p:spTree>
    <p:extLst>
      <p:ext uri="{BB962C8B-B14F-4D97-AF65-F5344CB8AC3E}">
        <p14:creationId xmlns:p14="http://schemas.microsoft.com/office/powerpoint/2010/main" val="95893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21A24-9637-4281-B843-E84661CA0149}" type="slidenum">
              <a:rPr lang="en-US"/>
              <a:pPr/>
              <a:t>60</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xfrm>
            <a:off x="933450" y="4410075"/>
            <a:ext cx="5130800" cy="4176713"/>
          </a:xfrm>
        </p:spPr>
        <p:txBody>
          <a:bodyPr/>
          <a:lstStyle/>
          <a:p>
            <a:endParaRPr lang="en-US"/>
          </a:p>
        </p:txBody>
      </p:sp>
    </p:spTree>
    <p:extLst>
      <p:ext uri="{BB962C8B-B14F-4D97-AF65-F5344CB8AC3E}">
        <p14:creationId xmlns:p14="http://schemas.microsoft.com/office/powerpoint/2010/main" val="209703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D8C55-4CB9-4D5C-9D3C-CDBA2A610ED1}" type="slidenum">
              <a:rPr lang="en-US"/>
              <a:pPr/>
              <a:t>70</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933450" y="4410075"/>
            <a:ext cx="5130800" cy="4176713"/>
          </a:xfrm>
        </p:spPr>
        <p:txBody>
          <a:bodyPr/>
          <a:lstStyle/>
          <a:p>
            <a:endParaRPr lang="en-US"/>
          </a:p>
        </p:txBody>
      </p:sp>
    </p:spTree>
    <p:extLst>
      <p:ext uri="{BB962C8B-B14F-4D97-AF65-F5344CB8AC3E}">
        <p14:creationId xmlns:p14="http://schemas.microsoft.com/office/powerpoint/2010/main" val="348519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248A0-3DA9-4562-A43E-2B59EFADDBAE}" type="slidenum">
              <a:rPr lang="en-US" smtClean="0"/>
              <a:pPr/>
              <a:t>77</a:t>
            </a:fld>
            <a:endParaRPr lang="en-US"/>
          </a:p>
        </p:txBody>
      </p:sp>
    </p:spTree>
    <p:extLst>
      <p:ext uri="{BB962C8B-B14F-4D97-AF65-F5344CB8AC3E}">
        <p14:creationId xmlns:p14="http://schemas.microsoft.com/office/powerpoint/2010/main" val="2048258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03C63DB-04F0-48C9-ACEE-17A9BCC99472}"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C4AC5FB-2B7E-4EEB-983A-CBCCA23A73B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495536-7875-4F12-918E-510E02FC80FE}"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85533E3-C87E-44C0-9D86-3F2E3AFEEB7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DCFDB2-8423-4ACF-8DAC-D2937F02E712}"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5A6C39C-DD0D-4D12-B2EB-0B9EBE6AFBF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1775" y="142875"/>
            <a:ext cx="8569325" cy="5735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55600" y="6038850"/>
            <a:ext cx="2133600" cy="206375"/>
          </a:xfrm>
        </p:spPr>
        <p:txBody>
          <a:bodyPr/>
          <a:lstStyle>
            <a:lvl1pPr>
              <a:defRPr/>
            </a:lvl1pPr>
          </a:lstStyle>
          <a:p>
            <a:pPr>
              <a:defRPr/>
            </a:pPr>
            <a:fld id="{9DD11ED4-7B07-4C4A-86E0-4CB8ACECEDA7}" type="datetime1">
              <a:rPr lang="en-US" smtClean="0"/>
              <a:t>10/7/2019</a:t>
            </a:fld>
            <a:endParaRPr lang="en-US"/>
          </a:p>
        </p:txBody>
      </p:sp>
      <p:sp>
        <p:nvSpPr>
          <p:cNvPr id="4" name="Footer Placeholder 3"/>
          <p:cNvSpPr>
            <a:spLocks noGrp="1"/>
          </p:cNvSpPr>
          <p:nvPr>
            <p:ph type="ftr" sz="quarter" idx="11"/>
          </p:nvPr>
        </p:nvSpPr>
        <p:spPr>
          <a:xfrm>
            <a:off x="2474913" y="6038850"/>
            <a:ext cx="4164012" cy="252413"/>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42100" y="6038850"/>
            <a:ext cx="2133600" cy="206375"/>
          </a:xfrm>
        </p:spPr>
        <p:txBody>
          <a:bodyPr/>
          <a:lstStyle>
            <a:lvl1pPr>
              <a:defRPr smtClean="0"/>
            </a:lvl1pPr>
          </a:lstStyle>
          <a:p>
            <a:pPr>
              <a:defRPr/>
            </a:pPr>
            <a:fld id="{7AA3C5F0-9CC9-48DA-966D-BB55AB71A6C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75" y="142875"/>
            <a:ext cx="8458200" cy="8143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185863"/>
            <a:ext cx="4157662"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608388"/>
            <a:ext cx="4157662"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55600" y="6038850"/>
            <a:ext cx="2133600" cy="206375"/>
          </a:xfrm>
        </p:spPr>
        <p:txBody>
          <a:bodyPr/>
          <a:lstStyle>
            <a:lvl1pPr>
              <a:defRPr/>
            </a:lvl1pPr>
          </a:lstStyle>
          <a:p>
            <a:pPr>
              <a:defRPr/>
            </a:pPr>
            <a:fld id="{B2E11EC6-1B7A-48E6-B640-0F4ECC4AA7B6}" type="datetime1">
              <a:rPr lang="en-US" smtClean="0"/>
              <a:t>10/7/2019</a:t>
            </a:fld>
            <a:endParaRPr lang="en-US"/>
          </a:p>
        </p:txBody>
      </p:sp>
      <p:sp>
        <p:nvSpPr>
          <p:cNvPr id="7" name="Footer Placeholder 6"/>
          <p:cNvSpPr>
            <a:spLocks noGrp="1"/>
          </p:cNvSpPr>
          <p:nvPr>
            <p:ph type="ftr" sz="quarter" idx="11"/>
          </p:nvPr>
        </p:nvSpPr>
        <p:spPr>
          <a:xfrm>
            <a:off x="2474913" y="6038850"/>
            <a:ext cx="4164012" cy="252413"/>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642100" y="6038850"/>
            <a:ext cx="2133600" cy="206375"/>
          </a:xfrm>
        </p:spPr>
        <p:txBody>
          <a:bodyPr/>
          <a:lstStyle>
            <a:lvl1pPr>
              <a:defRPr smtClean="0"/>
            </a:lvl1pPr>
          </a:lstStyle>
          <a:p>
            <a:pPr>
              <a:defRPr/>
            </a:pPr>
            <a:fld id="{5429EE09-4BD0-473C-ACD8-83908334468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1775" y="142875"/>
            <a:ext cx="8458200" cy="8143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endParaRPr lang="en-US"/>
          </a:p>
        </p:txBody>
      </p:sp>
      <p:sp>
        <p:nvSpPr>
          <p:cNvPr id="4" name="Date Placeholder 3"/>
          <p:cNvSpPr>
            <a:spLocks noGrp="1"/>
          </p:cNvSpPr>
          <p:nvPr>
            <p:ph type="dt" sz="half" idx="10"/>
          </p:nvPr>
        </p:nvSpPr>
        <p:spPr>
          <a:xfrm>
            <a:off x="355600" y="6038850"/>
            <a:ext cx="2133600" cy="206375"/>
          </a:xfrm>
        </p:spPr>
        <p:txBody>
          <a:bodyPr/>
          <a:lstStyle>
            <a:lvl1pPr>
              <a:defRPr/>
            </a:lvl1pPr>
          </a:lstStyle>
          <a:p>
            <a:pPr>
              <a:defRPr/>
            </a:pPr>
            <a:fld id="{5F7F5320-F2DF-4F05-929D-CFBAA22A1348}" type="datetime1">
              <a:rPr lang="en-US" smtClean="0"/>
              <a:t>10/7/2019</a:t>
            </a:fld>
            <a:endParaRPr lang="en-US"/>
          </a:p>
        </p:txBody>
      </p:sp>
      <p:sp>
        <p:nvSpPr>
          <p:cNvPr id="5" name="Footer Placeholder 4"/>
          <p:cNvSpPr>
            <a:spLocks noGrp="1"/>
          </p:cNvSpPr>
          <p:nvPr>
            <p:ph type="ftr" sz="quarter" idx="11"/>
          </p:nvPr>
        </p:nvSpPr>
        <p:spPr>
          <a:xfrm>
            <a:off x="2474913" y="6038850"/>
            <a:ext cx="4164012" cy="252413"/>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642100" y="6038850"/>
            <a:ext cx="2133600" cy="206375"/>
          </a:xfrm>
        </p:spPr>
        <p:txBody>
          <a:bodyPr/>
          <a:lstStyle>
            <a:lvl1pPr>
              <a:defRPr smtClean="0"/>
            </a:lvl1pPr>
          </a:lstStyle>
          <a:p>
            <a:pPr>
              <a:defRPr/>
            </a:pPr>
            <a:fld id="{19A2A0E3-8AD7-4140-8B9E-48ADA102EC7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75" y="142875"/>
            <a:ext cx="8458200" cy="814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3375" y="1185863"/>
            <a:ext cx="4157663"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185863"/>
            <a:ext cx="4157662"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608388"/>
            <a:ext cx="4157662"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55600" y="6038850"/>
            <a:ext cx="2133600" cy="206375"/>
          </a:xfrm>
        </p:spPr>
        <p:txBody>
          <a:bodyPr/>
          <a:lstStyle>
            <a:lvl1pPr>
              <a:defRPr/>
            </a:lvl1pPr>
          </a:lstStyle>
          <a:p>
            <a:pPr>
              <a:defRPr/>
            </a:pPr>
            <a:fld id="{D3D78521-7573-44FA-80F9-FABA4C5A94DD}" type="datetime1">
              <a:rPr lang="en-US" smtClean="0"/>
              <a:t>10/7/2019</a:t>
            </a:fld>
            <a:endParaRPr lang="en-US"/>
          </a:p>
        </p:txBody>
      </p:sp>
      <p:sp>
        <p:nvSpPr>
          <p:cNvPr id="7" name="Footer Placeholder 6"/>
          <p:cNvSpPr>
            <a:spLocks noGrp="1"/>
          </p:cNvSpPr>
          <p:nvPr>
            <p:ph type="ftr" sz="quarter" idx="11"/>
          </p:nvPr>
        </p:nvSpPr>
        <p:spPr>
          <a:xfrm>
            <a:off x="2474913" y="6038850"/>
            <a:ext cx="4164012" cy="252413"/>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642100" y="6038850"/>
            <a:ext cx="2133600" cy="206375"/>
          </a:xfrm>
        </p:spPr>
        <p:txBody>
          <a:bodyPr/>
          <a:lstStyle>
            <a:lvl1pPr>
              <a:defRPr smtClean="0"/>
            </a:lvl1pPr>
          </a:lstStyle>
          <a:p>
            <a:pPr>
              <a:defRPr/>
            </a:pPr>
            <a:fld id="{E6F60018-4C7B-474A-A36C-9E9F9EFA7F7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31775" y="142875"/>
            <a:ext cx="8458200" cy="81438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33375" y="1185863"/>
            <a:ext cx="4157663"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185863"/>
            <a:ext cx="4157662"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33375" y="3608388"/>
            <a:ext cx="4157663"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3438" y="3608388"/>
            <a:ext cx="4157662"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55600" y="6038850"/>
            <a:ext cx="2133600" cy="206375"/>
          </a:xfrm>
        </p:spPr>
        <p:txBody>
          <a:bodyPr/>
          <a:lstStyle>
            <a:lvl1pPr>
              <a:defRPr/>
            </a:lvl1pPr>
          </a:lstStyle>
          <a:p>
            <a:pPr>
              <a:defRPr/>
            </a:pPr>
            <a:fld id="{483BC57D-E399-417E-A7E4-F5EA6C9980F5}" type="datetime1">
              <a:rPr lang="en-US" smtClean="0"/>
              <a:t>10/7/2019</a:t>
            </a:fld>
            <a:endParaRPr lang="en-US"/>
          </a:p>
        </p:txBody>
      </p:sp>
      <p:sp>
        <p:nvSpPr>
          <p:cNvPr id="8" name="Footer Placeholder 7"/>
          <p:cNvSpPr>
            <a:spLocks noGrp="1"/>
          </p:cNvSpPr>
          <p:nvPr>
            <p:ph type="ftr" sz="quarter" idx="11"/>
          </p:nvPr>
        </p:nvSpPr>
        <p:spPr>
          <a:xfrm>
            <a:off x="2474913" y="6038850"/>
            <a:ext cx="4164012" cy="252413"/>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642100" y="6038850"/>
            <a:ext cx="2133600" cy="206375"/>
          </a:xfrm>
        </p:spPr>
        <p:txBody>
          <a:bodyPr/>
          <a:lstStyle>
            <a:lvl1pPr>
              <a:defRPr smtClean="0"/>
            </a:lvl1pPr>
          </a:lstStyle>
          <a:p>
            <a:pPr>
              <a:defRPr/>
            </a:pPr>
            <a:fld id="{22F90091-3DED-4FD4-8F48-265FDCC634D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75" y="142875"/>
            <a:ext cx="8458200" cy="814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3375" y="1185863"/>
            <a:ext cx="4157663"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5600" y="6038850"/>
            <a:ext cx="2133600" cy="206375"/>
          </a:xfrm>
        </p:spPr>
        <p:txBody>
          <a:bodyPr/>
          <a:lstStyle>
            <a:lvl1pPr>
              <a:defRPr/>
            </a:lvl1pPr>
          </a:lstStyle>
          <a:p>
            <a:pPr>
              <a:defRPr/>
            </a:pPr>
            <a:fld id="{E385418C-9E47-477B-B29F-871764EE4FDF}" type="datetime1">
              <a:rPr lang="en-US" smtClean="0"/>
              <a:t>10/7/2019</a:t>
            </a:fld>
            <a:endParaRPr lang="en-US"/>
          </a:p>
        </p:txBody>
      </p:sp>
      <p:sp>
        <p:nvSpPr>
          <p:cNvPr id="6" name="Footer Placeholder 5"/>
          <p:cNvSpPr>
            <a:spLocks noGrp="1"/>
          </p:cNvSpPr>
          <p:nvPr>
            <p:ph type="ftr" sz="quarter" idx="11"/>
          </p:nvPr>
        </p:nvSpPr>
        <p:spPr>
          <a:xfrm>
            <a:off x="2474913" y="6038850"/>
            <a:ext cx="4164012" cy="252413"/>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642100" y="6038850"/>
            <a:ext cx="2133600" cy="206375"/>
          </a:xfrm>
        </p:spPr>
        <p:txBody>
          <a:bodyPr/>
          <a:lstStyle>
            <a:lvl1pPr>
              <a:defRPr smtClean="0"/>
            </a:lvl1pPr>
          </a:lstStyle>
          <a:p>
            <a:pPr>
              <a:defRPr/>
            </a:pPr>
            <a:fld id="{1B0842D1-B915-4FFB-857E-62C58867F5C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F2E80F-3F7D-4229-AE25-26A51B7C29B0}"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D671C86-5A2D-4526-9C84-6893A3DD37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CA4D49-AB56-4917-BA7B-5C7BB5F8B1D3}"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18554FA-6D8A-45FB-8A75-3C69E262400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C58951-413D-42F6-8E49-98448683AD8C}"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14F6C3A-988D-4820-83FF-B3FF9457038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2A9A96-DE1B-4A56-BC52-5EB9E0808F5F}"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00B3551-CE00-4069-BC25-F67C790A835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1DA40553-A9F6-4ADD-80AB-D81F2A896383}" type="datetime1">
              <a:rPr lang="en-US" smtClean="0"/>
              <a:t>10/7/2019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DD42A74-D15B-4603-876B-5DDAFC3FFB2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CC0D9736-7247-4CA7-808F-5F4F515181F0}" type="datetime1">
              <a:rPr lang="en-US" smtClean="0"/>
              <a:t>10/7/2019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1ED8758E-5186-4EE6-A865-5929FDF2F0C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E12EAAEF-3C7B-4154-91A9-94583E82A4B8}" type="datetime1">
              <a:rPr lang="en-US" smtClean="0"/>
              <a:t>10/7/2019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D9632722-C70D-4BE0-9F9B-BD576857BAF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3E052A1-83A8-4DCA-BAA9-3A5794F52748}" type="datetime1">
              <a:rPr lang="en-US" smtClean="0"/>
              <a:t>10/7/2019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7A4DA37F-A5AF-4947-BD5D-DA4E2C1FD68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D41B285-7070-4E82-A79E-7B8CBFC0C8F7}" type="datetime1">
              <a:rPr lang="en-US" smtClean="0"/>
              <a:t>10/7/2019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8960450-B9F2-41B2-9277-38A314561E9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3F17EF8-3E65-4577-9F8E-D9CB39182714}" type="datetime1">
              <a:rPr lang="en-US" smtClean="0"/>
              <a:t>10/7/2019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14309CE-BBC0-42E6-8884-0FD0F152D55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19C956-4BA2-4DCE-A947-D9A15A86BCE8}"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DEAAEDD-77F0-44F6-B938-8FF1BC78FB4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515673-54D4-4F7A-BEB1-C01830FB8DE5}"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E780046-B7A7-4A8A-98AE-5FFFB41A7F53}"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F9E854-D5BC-4C94-9BEE-C3C31FA16A53}"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FB85AE4-3512-4652-8B38-EF5DFB0C40D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0B9B42-EDBA-4C87-90BC-6022F263CDD5}"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AAD7EBF-D94F-4168-9AFA-A16EAAEB800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4247A5-55A1-4D2D-86CF-E0E4818B68C2}"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AEB171E-3D02-4A3B-80A9-FCDD1AA6AAE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A84328-392C-4D10-94B3-24F10AC94B55}"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10849E8-743A-4500-A224-D66DB942038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55AD5161-43C3-439F-A740-7D852B043F07}" type="datetime1">
              <a:rPr lang="en-US" smtClean="0"/>
              <a:t>10/7/2019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F7686A7-12E6-4722-9DCA-3AE6E0E492F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A17F291-881C-4920-935C-74F39F42E2C8}" type="datetime1">
              <a:rPr lang="en-US" smtClean="0"/>
              <a:t>10/7/2019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BDB23BEF-6197-4AA3-8969-CEBA3999BA8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9F95CC13-0A4A-433D-8CE4-02888E95E697}" type="datetime1">
              <a:rPr lang="en-US" smtClean="0"/>
              <a:t>10/7/2019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2BE26F37-E77B-4D14-859E-8A6D91055AF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AC2B80A-D687-4B8C-9769-9367C32CEAB0}" type="datetime1">
              <a:rPr lang="en-US" smtClean="0"/>
              <a:t>10/7/2019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B6F710DC-437E-4AFC-ABF3-20D339469E84}"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EAB82F2-D771-49E8-8431-8DD56BA0E079}" type="datetime1">
              <a:rPr lang="en-US" smtClean="0"/>
              <a:t>10/7/2019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346C2A5-4C56-4318-91B6-929FDC697BBB}"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7F96F25-92B2-4B14-AD49-1F129CEBDBDE}" type="datetime1">
              <a:rPr lang="en-US" smtClean="0"/>
              <a:t>10/7/2019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EB3AF9F4-B48E-4F23-89D9-2210F0D26F6B}"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BF7CEA-BF98-4482-B28E-9387E4665CB1}"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7C70AF1-405C-493A-8232-5ACAEC8B67F5}"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BABE20-AC8C-46F0-BF6A-005E0D8B1656}"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BA7D587-0EC0-42A5-957B-2D18AC5F70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10731D46-84B6-4F67-93C2-C18950CC8C4D}" type="datetime1">
              <a:rPr lang="en-US" smtClean="0"/>
              <a:t>10/7/2019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44E2D58-0400-4198-A944-BB6AA8A72C5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A6C16F-79CD-4EAD-BD73-20D8CBA4B294}"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3A7332B-93D2-467E-A9BF-4837167B7465}"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3AD4D7-5F02-400D-BEF6-68613DAEB0D7}"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B2BC12A-4E06-4084-807A-FE54DAEF9723}"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B1B369-BCC6-4A1B-9653-6CDFFF38D446}"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30EF519-DE72-49D1-8EF6-5A68A2FADBFC}"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376B825-AE9A-4DFD-8959-C5B60DDBF2DC}" type="datetime1">
              <a:rPr lang="en-US" smtClean="0"/>
              <a:t>10/7/2019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5140017C-E4FF-44C6-BF47-C6F5417FCA35}"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CFC13E3A-E6E0-4266-8904-6B44A507D9FE}" type="datetime1">
              <a:rPr lang="en-US" smtClean="0"/>
              <a:t>10/7/2019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DC329C98-60F2-4FA9-9A5A-26912A7B6EAA}"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4B638188-5AB1-46DA-83A1-EE922F5D5D65}" type="datetime1">
              <a:rPr lang="en-US" smtClean="0"/>
              <a:t>10/7/2019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583191F6-A1B5-4683-9BD3-8688FF180B84}"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47C1F33-9F44-4907-A0A8-8846A0B29E7B}" type="datetime1">
              <a:rPr lang="en-US" smtClean="0"/>
              <a:t>10/7/2019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4B01076-0E1F-490A-9613-9D868E2D4993}"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0B7C81B-BE0F-4B76-83FB-6DFB45F5700E}" type="datetime1">
              <a:rPr lang="en-US" smtClean="0"/>
              <a:t>10/7/2019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6B1B811-4BBD-4F32-81C1-219EAE5EA66D}"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4D6AEF5-EF65-48F0-A212-4B31CC0CEEA6}" type="datetime1">
              <a:rPr lang="en-US" smtClean="0"/>
              <a:t>10/7/2019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5EE0BD00-AB45-4C58-B656-4E1B61EC0ED8}"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FAE6D2-6126-4983-9F82-5043FD68D8C5}"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B10A1DB-1DF8-4C2C-BCFD-4E40A900C95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CACD33A-1E4B-4758-9939-8FC07F36049D}" type="datetime1">
              <a:rPr lang="en-US" smtClean="0"/>
              <a:t>10/7/2019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7A53DABA-ADF1-4918-8B81-03FFA23EB68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0908FB-A61D-4BC3-8304-37F7C490911C}"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0F7A5A7-1C21-41A0-8D23-31C72F05D79D}"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D640E5E-6574-4B42-9A0D-3ACA64BA0022}"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35069B1-3111-4555-9A98-22CD38BE354F}"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61E87A-05B2-4735-82DE-99FD7D8C4060}"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205436D-EA56-4EA9-A9F3-F036FB6CBA69}"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CEC41C0-A252-4881-B4EC-955A80B16C00}"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185E238-839D-40B0-9149-B8BD74BC81C1}"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F8BDEE4-246B-4533-B42B-C258A89C2121}" type="datetime1">
              <a:rPr lang="en-US" smtClean="0"/>
              <a:t>10/7/2019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14E33B91-E56C-4CA6-8699-C3031CDF14A0}"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F86BA97-D0E3-4E1C-9530-71D18587FCBC}" type="datetime1">
              <a:rPr lang="en-US" smtClean="0"/>
              <a:t>10/7/2019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1257B27D-5D0F-470B-92EA-0A9C30616BF1}"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E895800-33F5-4438-BFF8-F7A66AB09164}" type="datetime1">
              <a:rPr lang="en-US" smtClean="0"/>
              <a:t>10/7/2019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C03A318A-C738-4987-A083-AD6EC66F828A}"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CCB43D1-688D-4813-802D-C832C59ED503}" type="datetime1">
              <a:rPr lang="en-US" smtClean="0"/>
              <a:t>10/7/2019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A2A46CBD-BB86-468B-BC2A-7C56D534E512}"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9B6DE69-72ED-44C0-8711-09A5EBF25301}" type="datetime1">
              <a:rPr lang="en-US" smtClean="0"/>
              <a:t>10/7/2019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F58AAAFF-98D8-4F12-AD26-726157C2BD11}"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32FC672-0AAF-4799-9ADA-74BF578D8E46}" type="datetime1">
              <a:rPr lang="en-US" smtClean="0"/>
              <a:t>10/7/2019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C38180E2-3D27-4A29-914F-025EA970BD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06F44DB-05EF-4ABC-A655-4996BC14BA84}" type="datetime1">
              <a:rPr lang="en-US" smtClean="0"/>
              <a:t>10/7/2019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0B8C12A-563B-40B0-81D1-C8EEAC4098F5}"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4FE0EF-4C30-447D-B7E5-C09A78A379D3}"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800A062-2AB3-4C7C-82DE-90D012D9801F}"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3B8662-1705-4DD1-965F-024494BB041D}" type="datetime1">
              <a:rPr lang="en-US" smtClean="0"/>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CD48D58-C37A-4A36-BCEF-9A88539910CF}"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077883-25B7-4A38-9865-2A7406E276A4}"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298A4-60D9-4BE4-A68B-5EFD464C8EFE}" type="slidenum">
              <a:rPr lang="en-US" smtClean="0"/>
              <a:t>‹#›</a:t>
            </a:fld>
            <a:endParaRPr lang="en-US"/>
          </a:p>
        </p:txBody>
      </p:sp>
    </p:spTree>
    <p:extLst>
      <p:ext uri="{BB962C8B-B14F-4D97-AF65-F5344CB8AC3E}">
        <p14:creationId xmlns:p14="http://schemas.microsoft.com/office/powerpoint/2010/main" val="86206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CEECC8-6024-4F1E-A009-BA88B94C62BF}"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298A4-60D9-4BE4-A68B-5EFD464C8EFE}" type="slidenum">
              <a:rPr lang="en-US" smtClean="0"/>
              <a:t>‹#›</a:t>
            </a:fld>
            <a:endParaRPr lang="en-US"/>
          </a:p>
        </p:txBody>
      </p:sp>
    </p:spTree>
    <p:extLst>
      <p:ext uri="{BB962C8B-B14F-4D97-AF65-F5344CB8AC3E}">
        <p14:creationId xmlns:p14="http://schemas.microsoft.com/office/powerpoint/2010/main" val="1534609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BB418D-A5A5-4323-B24D-D4B7EA3BB0AA}"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298A4-60D9-4BE4-A68B-5EFD464C8EFE}" type="slidenum">
              <a:rPr lang="en-US" smtClean="0"/>
              <a:t>‹#›</a:t>
            </a:fld>
            <a:endParaRPr lang="en-US"/>
          </a:p>
        </p:txBody>
      </p:sp>
    </p:spTree>
    <p:extLst>
      <p:ext uri="{BB962C8B-B14F-4D97-AF65-F5344CB8AC3E}">
        <p14:creationId xmlns:p14="http://schemas.microsoft.com/office/powerpoint/2010/main" val="5618855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EA4731-AAA5-4F15-9155-B313E2149F3C}" type="datetime1">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298A4-60D9-4BE4-A68B-5EFD464C8EFE}" type="slidenum">
              <a:rPr lang="en-US" smtClean="0"/>
              <a:t>‹#›</a:t>
            </a:fld>
            <a:endParaRPr lang="en-US"/>
          </a:p>
        </p:txBody>
      </p:sp>
    </p:spTree>
    <p:extLst>
      <p:ext uri="{BB962C8B-B14F-4D97-AF65-F5344CB8AC3E}">
        <p14:creationId xmlns:p14="http://schemas.microsoft.com/office/powerpoint/2010/main" val="33760790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113592-A779-4DAA-BCD9-D06209830270}" type="datetime1">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E298A4-60D9-4BE4-A68B-5EFD464C8EFE}" type="slidenum">
              <a:rPr lang="en-US" smtClean="0"/>
              <a:t>‹#›</a:t>
            </a:fld>
            <a:endParaRPr lang="en-US"/>
          </a:p>
        </p:txBody>
      </p:sp>
    </p:spTree>
    <p:extLst>
      <p:ext uri="{BB962C8B-B14F-4D97-AF65-F5344CB8AC3E}">
        <p14:creationId xmlns:p14="http://schemas.microsoft.com/office/powerpoint/2010/main" val="13145884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44305-4599-4FB5-86F0-D73A897DAFCC}" type="datetime1">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E298A4-60D9-4BE4-A68B-5EFD464C8EFE}" type="slidenum">
              <a:rPr lang="en-US" smtClean="0"/>
              <a:t>‹#›</a:t>
            </a:fld>
            <a:endParaRPr lang="en-US"/>
          </a:p>
        </p:txBody>
      </p:sp>
    </p:spTree>
    <p:extLst>
      <p:ext uri="{BB962C8B-B14F-4D97-AF65-F5344CB8AC3E}">
        <p14:creationId xmlns:p14="http://schemas.microsoft.com/office/powerpoint/2010/main" val="131607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37988-39F8-47E9-9B51-1BFA14DF6E46}" type="datetime1">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E298A4-60D9-4BE4-A68B-5EFD464C8EFE}" type="slidenum">
              <a:rPr lang="en-US" smtClean="0"/>
              <a:t>‹#›</a:t>
            </a:fld>
            <a:endParaRPr lang="en-US"/>
          </a:p>
        </p:txBody>
      </p:sp>
    </p:spTree>
    <p:extLst>
      <p:ext uri="{BB962C8B-B14F-4D97-AF65-F5344CB8AC3E}">
        <p14:creationId xmlns:p14="http://schemas.microsoft.com/office/powerpoint/2010/main" val="36227341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80CD9-72A8-4EBD-BECC-20D4DF4A337B}" type="datetime1">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298A4-60D9-4BE4-A68B-5EFD464C8EFE}" type="slidenum">
              <a:rPr lang="en-US" smtClean="0"/>
              <a:t>‹#›</a:t>
            </a:fld>
            <a:endParaRPr lang="en-US"/>
          </a:p>
        </p:txBody>
      </p:sp>
    </p:spTree>
    <p:extLst>
      <p:ext uri="{BB962C8B-B14F-4D97-AF65-F5344CB8AC3E}">
        <p14:creationId xmlns:p14="http://schemas.microsoft.com/office/powerpoint/2010/main" val="88700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0611C90-07D2-4A93-8EB4-EB668DB35E6C}" type="datetime1">
              <a:rPr lang="en-US" smtClean="0"/>
              <a:t>10/7/2019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F93B1910-A190-4E17-A863-074613C1FA3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1851D3-82B6-461F-9E2F-DB468A3F3C8B}" type="datetime1">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298A4-60D9-4BE4-A68B-5EFD464C8EFE}" type="slidenum">
              <a:rPr lang="en-US" smtClean="0"/>
              <a:t>‹#›</a:t>
            </a:fld>
            <a:endParaRPr lang="en-US"/>
          </a:p>
        </p:txBody>
      </p:sp>
    </p:spTree>
    <p:extLst>
      <p:ext uri="{BB962C8B-B14F-4D97-AF65-F5344CB8AC3E}">
        <p14:creationId xmlns:p14="http://schemas.microsoft.com/office/powerpoint/2010/main" val="32286199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C86BE-1C5B-472B-A25D-63D7E091E2AC}"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298A4-60D9-4BE4-A68B-5EFD464C8EFE}" type="slidenum">
              <a:rPr lang="en-US" smtClean="0"/>
              <a:t>‹#›</a:t>
            </a:fld>
            <a:endParaRPr lang="en-US"/>
          </a:p>
        </p:txBody>
      </p:sp>
    </p:spTree>
    <p:extLst>
      <p:ext uri="{BB962C8B-B14F-4D97-AF65-F5344CB8AC3E}">
        <p14:creationId xmlns:p14="http://schemas.microsoft.com/office/powerpoint/2010/main" val="34601027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72661D-DAA7-42D2-AFAA-F3D9B601C868}"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298A4-60D9-4BE4-A68B-5EFD464C8EFE}" type="slidenum">
              <a:rPr lang="en-US" smtClean="0"/>
              <a:t>‹#›</a:t>
            </a:fld>
            <a:endParaRPr lang="en-US"/>
          </a:p>
        </p:txBody>
      </p:sp>
    </p:spTree>
    <p:extLst>
      <p:ext uri="{BB962C8B-B14F-4D97-AF65-F5344CB8AC3E}">
        <p14:creationId xmlns:p14="http://schemas.microsoft.com/office/powerpoint/2010/main" val="279712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AD02F5E-58B2-45C9-945D-1BEB028D2B81}" type="datetime1">
              <a:rPr lang="en-US" smtClean="0"/>
              <a:t>10/7/2019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996E94F1-3170-4600-8D3E-0BBC8BC9C3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82095CC-EA89-42D4-BFE4-8CC1D7DE81A8}" type="datetime1">
              <a:rPr lang="en-US" smtClean="0"/>
              <a:t>10/7/2019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542B9CD0-9271-4B70-A9C5-AB652EE1D3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5122" name="Picture 2" descr="1c_revBlack_rgb_powerpoint"/>
          <p:cNvPicPr>
            <a:picLocks noChangeAspect="1" noChangeArrowheads="1"/>
          </p:cNvPicPr>
          <p:nvPr/>
        </p:nvPicPr>
        <p:blipFill>
          <a:blip r:embed="rId19" cstate="print"/>
          <a:srcRect/>
          <a:stretch>
            <a:fillRect/>
          </a:stretch>
        </p:blipFill>
        <p:spPr bwMode="auto">
          <a:xfrm>
            <a:off x="6638925" y="6427788"/>
            <a:ext cx="1119188" cy="261937"/>
          </a:xfrm>
          <a:prstGeom prst="rect">
            <a:avLst/>
          </a:prstGeom>
          <a:noFill/>
          <a:ln w="9525">
            <a:noFill/>
            <a:miter lim="800000"/>
            <a:headEnd/>
            <a:tailEnd/>
          </a:ln>
        </p:spPr>
      </p:pic>
      <p:sp>
        <p:nvSpPr>
          <p:cNvPr id="13" name="Rectangle 8"/>
          <p:cNvSpPr>
            <a:spLocks noChangeArrowheads="1"/>
          </p:cNvSpPr>
          <p:nvPr/>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sz="1000"/>
          </a:p>
        </p:txBody>
      </p:sp>
      <p:sp>
        <p:nvSpPr>
          <p:cNvPr id="14" name="Rectangle 9"/>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sz="1000"/>
          </a:p>
        </p:txBody>
      </p:sp>
      <p:pic>
        <p:nvPicPr>
          <p:cNvPr id="5125" name="Picture 10" descr="ti_stk_2c_pos_rgb"/>
          <p:cNvPicPr>
            <a:picLocks noChangeAspect="1" noChangeArrowheads="1"/>
          </p:cNvPicPr>
          <p:nvPr/>
        </p:nvPicPr>
        <p:blipFill>
          <a:blip r:embed="rId20" cstate="print"/>
          <a:srcRect/>
          <a:stretch>
            <a:fillRect/>
          </a:stretch>
        </p:blipFill>
        <p:spPr bwMode="auto">
          <a:xfrm>
            <a:off x="6629400" y="6418263"/>
            <a:ext cx="1136650" cy="280987"/>
          </a:xfrm>
          <a:prstGeom prst="rect">
            <a:avLst/>
          </a:prstGeom>
          <a:noFill/>
          <a:ln w="9525">
            <a:noFill/>
            <a:miter lim="800000"/>
            <a:headEnd/>
            <a:tailEnd/>
          </a:ln>
        </p:spPr>
      </p:pic>
      <p:grpSp>
        <p:nvGrpSpPr>
          <p:cNvPr id="5126" name="Group 11"/>
          <p:cNvGrpSpPr>
            <a:grpSpLocks/>
          </p:cNvGrpSpPr>
          <p:nvPr/>
        </p:nvGrpSpPr>
        <p:grpSpPr bwMode="auto">
          <a:xfrm>
            <a:off x="457200" y="6448425"/>
            <a:ext cx="2071688" cy="244475"/>
            <a:chOff x="288" y="4080"/>
            <a:chExt cx="1305" cy="154"/>
          </a:xfrm>
        </p:grpSpPr>
        <p:sp>
          <p:nvSpPr>
            <p:cNvPr id="17" name="Text Box 12"/>
            <p:cNvSpPr txBox="1">
              <a:spLocks noChangeArrowheads="1"/>
            </p:cNvSpPr>
            <p:nvPr userDrawn="1"/>
          </p:nvSpPr>
          <p:spPr bwMode="auto">
            <a:xfrm>
              <a:off x="336" y="4080"/>
              <a:ext cx="1257" cy="154"/>
            </a:xfrm>
            <a:prstGeom prst="rect">
              <a:avLst/>
            </a:prstGeom>
            <a:noFill/>
            <a:ln w="9525">
              <a:noFill/>
              <a:miter lim="800000"/>
              <a:headEnd/>
              <a:tailEnd/>
            </a:ln>
            <a:effectLst/>
          </p:spPr>
          <p:txBody>
            <a:bodyPr wrap="none">
              <a:spAutoFit/>
            </a:bodyPr>
            <a:lstStyle/>
            <a:p>
              <a:pPr eaLnBrk="1" hangingPunct="1">
                <a:defRPr/>
              </a:pPr>
              <a:r>
                <a:rPr lang="en-US" sz="1000" b="1">
                  <a:solidFill>
                    <a:srgbClr val="0000FF"/>
                  </a:solidFill>
                  <a:latin typeface="Arial Narrow" pitchFamily="34" charset="0"/>
                </a:rPr>
                <a:t>TI Information – Selective Disclosure</a:t>
              </a:r>
            </a:p>
          </p:txBody>
        </p:sp>
        <p:sp>
          <p:nvSpPr>
            <p:cNvPr id="18" name="Rectangle 13"/>
            <p:cNvSpPr>
              <a:spLocks noChangeArrowheads="1"/>
            </p:cNvSpPr>
            <p:nvPr userDrawn="1"/>
          </p:nvSpPr>
          <p:spPr bwMode="auto">
            <a:xfrm>
              <a:off x="288" y="4114"/>
              <a:ext cx="86" cy="86"/>
            </a:xfrm>
            <a:prstGeom prst="rect">
              <a:avLst/>
            </a:prstGeom>
            <a:solidFill>
              <a:srgbClr val="3333FF"/>
            </a:solidFill>
            <a:ln w="9525">
              <a:solidFill>
                <a:schemeClr val="tx1"/>
              </a:solidFill>
              <a:miter lim="800000"/>
              <a:headEnd/>
              <a:tailEnd/>
            </a:ln>
            <a:effectLst/>
          </p:spPr>
          <p:txBody>
            <a:bodyPr wrap="none" anchor="ctr"/>
            <a:lstStyle/>
            <a:p>
              <a:pPr>
                <a:defRPr/>
              </a:pPr>
              <a:endParaRPr lang="en-US" sz="1000"/>
            </a:p>
          </p:txBody>
        </p:sp>
      </p:grpSp>
      <p:sp>
        <p:nvSpPr>
          <p:cNvPr id="51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30" name="Rectangle 3"/>
          <p:cNvSpPr>
            <a:spLocks noGrp="1" noChangeArrowheads="1"/>
          </p:cNvSpPr>
          <p:nvPr>
            <p:ph type="body" idx="1"/>
          </p:nvPr>
        </p:nvSpPr>
        <p:spPr bwMode="auto">
          <a:xfrm>
            <a:off x="333375" y="1185863"/>
            <a:ext cx="8467725" cy="4692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Rectangle 5"/>
          <p:cNvSpPr>
            <a:spLocks noGrp="1" noChangeArrowheads="1"/>
          </p:cNvSpPr>
          <p:nvPr>
            <p:ph type="dt" sz="half" idx="2"/>
          </p:nvPr>
        </p:nvSpPr>
        <p:spPr bwMode="auto">
          <a:xfrm>
            <a:off x="355600" y="6038850"/>
            <a:ext cx="2133600" cy="2063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800"/>
            </a:lvl1pPr>
          </a:lstStyle>
          <a:p>
            <a:pPr>
              <a:defRPr/>
            </a:pPr>
            <a:fld id="{DC86C0A0-95A9-4D20-A761-013E995E3844}" type="datetime1">
              <a:rPr lang="en-US" smtClean="0"/>
              <a:t>10/7/2019</a:t>
            </a:fld>
            <a:endParaRPr lang="en-US"/>
          </a:p>
        </p:txBody>
      </p:sp>
      <p:sp>
        <p:nvSpPr>
          <p:cNvPr id="20" name="Rectangle 6"/>
          <p:cNvSpPr>
            <a:spLocks noGrp="1" noChangeArrowheads="1"/>
          </p:cNvSpPr>
          <p:nvPr>
            <p:ph type="ftr" sz="quarter" idx="3"/>
          </p:nvPr>
        </p:nvSpPr>
        <p:spPr bwMode="auto">
          <a:xfrm>
            <a:off x="2474913" y="6038850"/>
            <a:ext cx="4164012" cy="25241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800"/>
            </a:lvl1pPr>
          </a:lstStyle>
          <a:p>
            <a:pPr>
              <a:defRPr/>
            </a:pPr>
            <a:endParaRPr lang="en-US"/>
          </a:p>
        </p:txBody>
      </p:sp>
      <p:sp>
        <p:nvSpPr>
          <p:cNvPr id="21" name="Rectangle 7"/>
          <p:cNvSpPr>
            <a:spLocks noGrp="1" noChangeArrowheads="1"/>
          </p:cNvSpPr>
          <p:nvPr>
            <p:ph type="sldNum" sz="quarter" idx="4"/>
          </p:nvPr>
        </p:nvSpPr>
        <p:spPr bwMode="auto">
          <a:xfrm>
            <a:off x="6642100" y="6038850"/>
            <a:ext cx="2133600" cy="2063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800"/>
            </a:lvl1pPr>
          </a:lstStyle>
          <a:p>
            <a:pPr>
              <a:defRPr/>
            </a:pPr>
            <a:fld id="{ACEC1ADA-EAD6-4441-8A7A-8464C7BB72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709" r:id="rId12"/>
    <p:sldLayoutId id="2147483710" r:id="rId13"/>
    <p:sldLayoutId id="2147483711" r:id="rId14"/>
    <p:sldLayoutId id="2147483712" r:id="rId15"/>
    <p:sldLayoutId id="2147483713" r:id="rId16"/>
    <p:sldLayoutId id="2147483714" r:id="rId17"/>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rgbClr val="FF0000"/>
          </a:solidFill>
          <a:latin typeface="+mj-lt"/>
          <a:ea typeface="+mj-ea"/>
          <a:cs typeface="+mj-cs"/>
        </a:defRPr>
      </a:lvl1pPr>
      <a:lvl2pPr algn="l" rtl="0" eaLnBrk="0" fontAlgn="base" hangingPunct="0">
        <a:lnSpc>
          <a:spcPct val="85000"/>
        </a:lnSpc>
        <a:spcBef>
          <a:spcPct val="0"/>
        </a:spcBef>
        <a:spcAft>
          <a:spcPct val="0"/>
        </a:spcAft>
        <a:defRPr sz="3200" b="1">
          <a:solidFill>
            <a:srgbClr val="FF0000"/>
          </a:solidFill>
          <a:latin typeface="Arial" charset="0"/>
        </a:defRPr>
      </a:lvl2pPr>
      <a:lvl3pPr algn="l" rtl="0" eaLnBrk="0" fontAlgn="base" hangingPunct="0">
        <a:lnSpc>
          <a:spcPct val="85000"/>
        </a:lnSpc>
        <a:spcBef>
          <a:spcPct val="0"/>
        </a:spcBef>
        <a:spcAft>
          <a:spcPct val="0"/>
        </a:spcAft>
        <a:defRPr sz="3200" b="1">
          <a:solidFill>
            <a:srgbClr val="FF0000"/>
          </a:solidFill>
          <a:latin typeface="Arial" charset="0"/>
        </a:defRPr>
      </a:lvl3pPr>
      <a:lvl4pPr algn="l" rtl="0" eaLnBrk="0" fontAlgn="base" hangingPunct="0">
        <a:lnSpc>
          <a:spcPct val="85000"/>
        </a:lnSpc>
        <a:spcBef>
          <a:spcPct val="0"/>
        </a:spcBef>
        <a:spcAft>
          <a:spcPct val="0"/>
        </a:spcAft>
        <a:defRPr sz="3200" b="1">
          <a:solidFill>
            <a:srgbClr val="FF0000"/>
          </a:solidFill>
          <a:latin typeface="Arial" charset="0"/>
        </a:defRPr>
      </a:lvl4pPr>
      <a:lvl5pPr algn="l" rtl="0" eaLnBrk="0" fontAlgn="base" hangingPunct="0">
        <a:lnSpc>
          <a:spcPct val="85000"/>
        </a:lnSpc>
        <a:spcBef>
          <a:spcPct val="0"/>
        </a:spcBef>
        <a:spcAft>
          <a:spcPct val="0"/>
        </a:spcAft>
        <a:defRPr sz="3200" b="1">
          <a:solidFill>
            <a:srgbClr val="FF0000"/>
          </a:solidFill>
          <a:latin typeface="Arial" charset="0"/>
        </a:defRPr>
      </a:lvl5pPr>
      <a:lvl6pPr marL="457200" algn="l" rtl="0" eaLnBrk="0" fontAlgn="base" hangingPunct="0">
        <a:lnSpc>
          <a:spcPct val="85000"/>
        </a:lnSpc>
        <a:spcBef>
          <a:spcPct val="0"/>
        </a:spcBef>
        <a:spcAft>
          <a:spcPct val="0"/>
        </a:spcAft>
        <a:defRPr sz="3200" b="1">
          <a:solidFill>
            <a:srgbClr val="FF0000"/>
          </a:solidFill>
          <a:latin typeface="Arial" charset="0"/>
        </a:defRPr>
      </a:lvl6pPr>
      <a:lvl7pPr marL="914400" algn="l" rtl="0" eaLnBrk="0" fontAlgn="base" hangingPunct="0">
        <a:lnSpc>
          <a:spcPct val="85000"/>
        </a:lnSpc>
        <a:spcBef>
          <a:spcPct val="0"/>
        </a:spcBef>
        <a:spcAft>
          <a:spcPct val="0"/>
        </a:spcAft>
        <a:defRPr sz="3200" b="1">
          <a:solidFill>
            <a:srgbClr val="FF0000"/>
          </a:solidFill>
          <a:latin typeface="Arial" charset="0"/>
        </a:defRPr>
      </a:lvl7pPr>
      <a:lvl8pPr marL="1371600" algn="l" rtl="0" eaLnBrk="0" fontAlgn="base" hangingPunct="0">
        <a:lnSpc>
          <a:spcPct val="85000"/>
        </a:lnSpc>
        <a:spcBef>
          <a:spcPct val="0"/>
        </a:spcBef>
        <a:spcAft>
          <a:spcPct val="0"/>
        </a:spcAft>
        <a:defRPr sz="3200" b="1">
          <a:solidFill>
            <a:srgbClr val="FF0000"/>
          </a:solidFill>
          <a:latin typeface="Arial" charset="0"/>
        </a:defRPr>
      </a:lvl8pPr>
      <a:lvl9pPr marL="1828800" algn="l" rtl="0" eaLnBrk="0" fontAlgn="base" hangingPunct="0">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ct val="650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600">
          <a:solidFill>
            <a:schemeClr val="tx1"/>
          </a:solidFill>
          <a:latin typeface="+mn-lt"/>
        </a:defRPr>
      </a:lvl3pPr>
      <a:lvl4pPr marL="1201738" indent="-233363" algn="l" rtl="0" eaLnBrk="0" fontAlgn="base" hangingPunct="0">
        <a:spcBef>
          <a:spcPct val="5000"/>
        </a:spcBef>
        <a:spcAft>
          <a:spcPct val="0"/>
        </a:spcAft>
        <a:buChar char="–"/>
        <a:defRPr sz="1600">
          <a:solidFill>
            <a:schemeClr val="tx1"/>
          </a:solidFill>
          <a:latin typeface="+mn-lt"/>
        </a:defRPr>
      </a:lvl4pPr>
      <a:lvl5pPr marL="1489075" indent="-173038" algn="l" rtl="0" eaLnBrk="0" fontAlgn="base" hangingPunct="0">
        <a:spcBef>
          <a:spcPct val="0"/>
        </a:spcBef>
        <a:spcAft>
          <a:spcPct val="0"/>
        </a:spcAft>
        <a:buChar char="»"/>
        <a:defRPr sz="1600">
          <a:solidFill>
            <a:schemeClr val="tx1"/>
          </a:solidFill>
          <a:latin typeface="+mn-lt"/>
        </a:defRPr>
      </a:lvl5pPr>
      <a:lvl6pPr marL="1946275" indent="-173038" algn="l" rtl="0" eaLnBrk="0" fontAlgn="base" hangingPunct="0">
        <a:spcBef>
          <a:spcPct val="0"/>
        </a:spcBef>
        <a:spcAft>
          <a:spcPct val="0"/>
        </a:spcAft>
        <a:buChar char="»"/>
        <a:defRPr sz="1600">
          <a:solidFill>
            <a:schemeClr val="tx1"/>
          </a:solidFill>
          <a:latin typeface="+mn-lt"/>
        </a:defRPr>
      </a:lvl6pPr>
      <a:lvl7pPr marL="2403475" indent="-173038" algn="l" rtl="0" eaLnBrk="0" fontAlgn="base" hangingPunct="0">
        <a:spcBef>
          <a:spcPct val="0"/>
        </a:spcBef>
        <a:spcAft>
          <a:spcPct val="0"/>
        </a:spcAft>
        <a:buChar char="»"/>
        <a:defRPr sz="1600">
          <a:solidFill>
            <a:schemeClr val="tx1"/>
          </a:solidFill>
          <a:latin typeface="+mn-lt"/>
        </a:defRPr>
      </a:lvl7pPr>
      <a:lvl8pPr marL="2860675" indent="-173038" algn="l" rtl="0" eaLnBrk="0" fontAlgn="base" hangingPunct="0">
        <a:spcBef>
          <a:spcPct val="0"/>
        </a:spcBef>
        <a:spcAft>
          <a:spcPct val="0"/>
        </a:spcAft>
        <a:buChar char="»"/>
        <a:defRPr sz="1600">
          <a:solidFill>
            <a:schemeClr val="tx1"/>
          </a:solidFill>
          <a:latin typeface="+mn-lt"/>
        </a:defRPr>
      </a:lvl8pPr>
      <a:lvl9pPr marL="3317875" indent="-173038" algn="l" rtl="0" eaLnBrk="0" fontAlgn="base" hangingPunct="0">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descr="1c_revBlack_rgb_powerpoint"/>
          <p:cNvPicPr>
            <a:picLocks noChangeAspect="1" noChangeArrowheads="1"/>
          </p:cNvPicPr>
          <p:nvPr/>
        </p:nvPicPr>
        <p:blipFill>
          <a:blip r:embed="rId13" cstate="print"/>
          <a:srcRect/>
          <a:stretch>
            <a:fillRect/>
          </a:stretch>
        </p:blipFill>
        <p:spPr bwMode="auto">
          <a:xfrm>
            <a:off x="6638925" y="6427788"/>
            <a:ext cx="1119188" cy="261937"/>
          </a:xfrm>
          <a:prstGeom prst="rect">
            <a:avLst/>
          </a:prstGeom>
          <a:noFill/>
          <a:ln w="9525">
            <a:noFill/>
            <a:miter lim="800000"/>
            <a:headEnd/>
            <a:tailEnd/>
          </a:ln>
        </p:spPr>
      </p:pic>
      <p:sp>
        <p:nvSpPr>
          <p:cNvPr id="7171" name="Rectangle 3"/>
          <p:cNvSpPr>
            <a:spLocks noGrp="1" noChangeArrowheads="1"/>
          </p:cNvSpPr>
          <p:nvPr>
            <p:ph type="title"/>
          </p:nvPr>
        </p:nvSpPr>
        <p:spPr bwMode="auto">
          <a:xfrm>
            <a:off x="342900" y="1943100"/>
            <a:ext cx="8458200" cy="1485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342900" y="3657600"/>
            <a:ext cx="8458200" cy="1600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88421" name="Rectangle 5"/>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vl1pPr>
          </a:lstStyle>
          <a:p>
            <a:pPr>
              <a:defRPr/>
            </a:pPr>
            <a:fld id="{7B26B237-80A0-454A-9CCA-C82BE546DA30}" type="datetime1">
              <a:rPr lang="en-US" smtClean="0"/>
              <a:t>10/7/2019</a:t>
            </a:fld>
            <a:endParaRPr lang="en-US"/>
          </a:p>
        </p:txBody>
      </p:sp>
      <p:sp>
        <p:nvSpPr>
          <p:cNvPr id="188422" name="Rectangle 6"/>
          <p:cNvSpPr>
            <a:spLocks noGrp="1" noChangeArrowheads="1"/>
          </p:cNvSpPr>
          <p:nvPr>
            <p:ph type="ftr" sz="quarter" idx="3"/>
          </p:nvPr>
        </p:nvSpPr>
        <p:spPr bwMode="auto">
          <a:xfrm>
            <a:off x="2468563" y="6038850"/>
            <a:ext cx="4159250" cy="252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800"/>
            </a:lvl1pPr>
          </a:lstStyle>
          <a:p>
            <a:pPr>
              <a:defRPr/>
            </a:pPr>
            <a:endParaRPr lang="en-US"/>
          </a:p>
        </p:txBody>
      </p:sp>
      <p:sp>
        <p:nvSpPr>
          <p:cNvPr id="188423" name="Rectangle 7"/>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lvl1pPr>
          </a:lstStyle>
          <a:p>
            <a:pPr>
              <a:defRPr/>
            </a:pPr>
            <a:fld id="{77BDA94E-AA16-48CB-ADDF-2FE1CC15FE32}" type="slidenum">
              <a:rPr lang="en-US"/>
              <a:pPr>
                <a:defRPr/>
              </a:pPr>
              <a:t>‹#›</a:t>
            </a:fld>
            <a:endParaRPr lang="en-US"/>
          </a:p>
        </p:txBody>
      </p:sp>
      <p:sp>
        <p:nvSpPr>
          <p:cNvPr id="188424" name="Rectangle 8"/>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sz="1000"/>
          </a:p>
        </p:txBody>
      </p:sp>
      <p:grpSp>
        <p:nvGrpSpPr>
          <p:cNvPr id="7177" name="Group 12"/>
          <p:cNvGrpSpPr>
            <a:grpSpLocks/>
          </p:cNvGrpSpPr>
          <p:nvPr/>
        </p:nvGrpSpPr>
        <p:grpSpPr bwMode="auto">
          <a:xfrm>
            <a:off x="457200" y="6448425"/>
            <a:ext cx="2071688" cy="244475"/>
            <a:chOff x="288" y="4062"/>
            <a:chExt cx="1305" cy="154"/>
          </a:xfrm>
        </p:grpSpPr>
        <p:sp>
          <p:nvSpPr>
            <p:cNvPr id="188426" name="Text Box 10"/>
            <p:cNvSpPr txBox="1">
              <a:spLocks noChangeArrowheads="1"/>
            </p:cNvSpPr>
            <p:nvPr userDrawn="1"/>
          </p:nvSpPr>
          <p:spPr bwMode="auto">
            <a:xfrm>
              <a:off x="336" y="4062"/>
              <a:ext cx="1257" cy="154"/>
            </a:xfrm>
            <a:prstGeom prst="rect">
              <a:avLst/>
            </a:prstGeom>
            <a:noFill/>
            <a:ln w="9525">
              <a:noFill/>
              <a:miter lim="800000"/>
              <a:headEnd/>
              <a:tailEnd/>
            </a:ln>
            <a:effectLst/>
          </p:spPr>
          <p:txBody>
            <a:bodyPr wrap="none">
              <a:spAutoFit/>
            </a:bodyPr>
            <a:lstStyle/>
            <a:p>
              <a:pPr eaLnBrk="1" hangingPunct="1">
                <a:defRPr/>
              </a:pPr>
              <a:r>
                <a:rPr lang="en-US" sz="1000" b="1">
                  <a:solidFill>
                    <a:srgbClr val="0000FF"/>
                  </a:solidFill>
                  <a:latin typeface="Arial Narrow" pitchFamily="34" charset="0"/>
                </a:rPr>
                <a:t>TI Information – Selective Disclosure</a:t>
              </a:r>
            </a:p>
          </p:txBody>
        </p:sp>
        <p:sp>
          <p:nvSpPr>
            <p:cNvPr id="188427" name="Rectangle 11"/>
            <p:cNvSpPr>
              <a:spLocks noChangeArrowheads="1"/>
            </p:cNvSpPr>
            <p:nvPr userDrawn="1"/>
          </p:nvSpPr>
          <p:spPr bwMode="auto">
            <a:xfrm>
              <a:off x="288" y="4096"/>
              <a:ext cx="86" cy="86"/>
            </a:xfrm>
            <a:prstGeom prst="rect">
              <a:avLst/>
            </a:prstGeom>
            <a:solidFill>
              <a:srgbClr val="3333FF"/>
            </a:solidFill>
            <a:ln w="9525">
              <a:solidFill>
                <a:srgbClr val="3333FF"/>
              </a:solidFill>
              <a:miter lim="800000"/>
              <a:headEnd/>
              <a:tailEnd/>
            </a:ln>
            <a:effectLst/>
          </p:spPr>
          <p:txBody>
            <a:bodyPr wrap="none" anchor="ctr"/>
            <a:lstStyle/>
            <a:p>
              <a:pPr>
                <a:defRPr/>
              </a:pPr>
              <a:endParaRPr lang="en-US" sz="1000"/>
            </a:p>
          </p:txBody>
        </p:sp>
      </p:gr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4000" b="1">
          <a:solidFill>
            <a:schemeClr val="tx1"/>
          </a:solidFill>
          <a:latin typeface="+mj-lt"/>
          <a:ea typeface="+mj-ea"/>
          <a:cs typeface="+mj-cs"/>
        </a:defRPr>
      </a:lvl1pPr>
      <a:lvl2pPr algn="l" rtl="0" eaLnBrk="0" fontAlgn="base" hangingPunct="0">
        <a:lnSpc>
          <a:spcPct val="85000"/>
        </a:lnSpc>
        <a:spcBef>
          <a:spcPct val="0"/>
        </a:spcBef>
        <a:spcAft>
          <a:spcPct val="0"/>
        </a:spcAft>
        <a:defRPr sz="4000" b="1">
          <a:solidFill>
            <a:schemeClr val="tx1"/>
          </a:solidFill>
          <a:latin typeface="Arial" charset="0"/>
        </a:defRPr>
      </a:lvl2pPr>
      <a:lvl3pPr algn="l" rtl="0" eaLnBrk="0" fontAlgn="base" hangingPunct="0">
        <a:lnSpc>
          <a:spcPct val="85000"/>
        </a:lnSpc>
        <a:spcBef>
          <a:spcPct val="0"/>
        </a:spcBef>
        <a:spcAft>
          <a:spcPct val="0"/>
        </a:spcAft>
        <a:defRPr sz="4000" b="1">
          <a:solidFill>
            <a:schemeClr val="tx1"/>
          </a:solidFill>
          <a:latin typeface="Arial" charset="0"/>
        </a:defRPr>
      </a:lvl3pPr>
      <a:lvl4pPr algn="l" rtl="0" eaLnBrk="0" fontAlgn="base" hangingPunct="0">
        <a:lnSpc>
          <a:spcPct val="85000"/>
        </a:lnSpc>
        <a:spcBef>
          <a:spcPct val="0"/>
        </a:spcBef>
        <a:spcAft>
          <a:spcPct val="0"/>
        </a:spcAft>
        <a:defRPr sz="4000" b="1">
          <a:solidFill>
            <a:schemeClr val="tx1"/>
          </a:solidFill>
          <a:latin typeface="Arial" charset="0"/>
        </a:defRPr>
      </a:lvl4pPr>
      <a:lvl5pPr algn="l" rtl="0" eaLnBrk="0" fontAlgn="base" hangingPunct="0">
        <a:lnSpc>
          <a:spcPct val="85000"/>
        </a:lnSpc>
        <a:spcBef>
          <a:spcPct val="0"/>
        </a:spcBef>
        <a:spcAft>
          <a:spcPct val="0"/>
        </a:spcAft>
        <a:defRPr sz="4000" b="1">
          <a:solidFill>
            <a:schemeClr val="tx1"/>
          </a:solidFill>
          <a:latin typeface="Arial" charset="0"/>
        </a:defRPr>
      </a:lvl5pPr>
      <a:lvl6pPr marL="457200" algn="l" rtl="0" eaLnBrk="0" fontAlgn="base" hangingPunct="0">
        <a:lnSpc>
          <a:spcPct val="85000"/>
        </a:lnSpc>
        <a:spcBef>
          <a:spcPct val="0"/>
        </a:spcBef>
        <a:spcAft>
          <a:spcPct val="0"/>
        </a:spcAft>
        <a:defRPr sz="4000" b="1">
          <a:solidFill>
            <a:schemeClr val="tx1"/>
          </a:solidFill>
          <a:latin typeface="Arial" charset="0"/>
        </a:defRPr>
      </a:lvl6pPr>
      <a:lvl7pPr marL="914400" algn="l" rtl="0" eaLnBrk="0" fontAlgn="base" hangingPunct="0">
        <a:lnSpc>
          <a:spcPct val="85000"/>
        </a:lnSpc>
        <a:spcBef>
          <a:spcPct val="0"/>
        </a:spcBef>
        <a:spcAft>
          <a:spcPct val="0"/>
        </a:spcAft>
        <a:defRPr sz="4000" b="1">
          <a:solidFill>
            <a:schemeClr val="tx1"/>
          </a:solidFill>
          <a:latin typeface="Arial" charset="0"/>
        </a:defRPr>
      </a:lvl7pPr>
      <a:lvl8pPr marL="1371600" algn="l" rtl="0" eaLnBrk="0" fontAlgn="base" hangingPunct="0">
        <a:lnSpc>
          <a:spcPct val="85000"/>
        </a:lnSpc>
        <a:spcBef>
          <a:spcPct val="0"/>
        </a:spcBef>
        <a:spcAft>
          <a:spcPct val="0"/>
        </a:spcAft>
        <a:defRPr sz="4000" b="1">
          <a:solidFill>
            <a:schemeClr val="tx1"/>
          </a:solidFill>
          <a:latin typeface="Arial" charset="0"/>
        </a:defRPr>
      </a:lvl8pPr>
      <a:lvl9pPr marL="1828800" algn="l" rtl="0" eaLnBrk="0" fontAlgn="base" hangingPunct="0">
        <a:lnSpc>
          <a:spcPct val="85000"/>
        </a:lnSpc>
        <a:spcBef>
          <a:spcPct val="0"/>
        </a:spcBef>
        <a:spcAft>
          <a:spcPct val="0"/>
        </a:spcAft>
        <a:defRPr sz="4000" b="1">
          <a:solidFill>
            <a:schemeClr val="tx1"/>
          </a:solidFill>
          <a:latin typeface="Arial" charset="0"/>
        </a:defRPr>
      </a:lvl9pPr>
    </p:titleStyle>
    <p:bodyStyle>
      <a:lvl1pPr marL="342900" indent="-342900" algn="l" rtl="0" eaLnBrk="0" fontAlgn="base" hangingPunct="0">
        <a:lnSpc>
          <a:spcPct val="85000"/>
        </a:lnSpc>
        <a:spcBef>
          <a:spcPct val="60000"/>
        </a:spcBef>
        <a:spcAft>
          <a:spcPct val="0"/>
        </a:spcAft>
        <a:defRPr sz="2000" b="1">
          <a:solidFill>
            <a:schemeClr val="tx1"/>
          </a:solidFill>
          <a:latin typeface="+mn-lt"/>
          <a:ea typeface="+mn-ea"/>
          <a:cs typeface="+mn-cs"/>
        </a:defRPr>
      </a:lvl1pPr>
      <a:lvl2pPr marL="341313" indent="115888" algn="l" rtl="0" eaLnBrk="0" fontAlgn="base" hangingPunct="0">
        <a:spcBef>
          <a:spcPct val="20000"/>
        </a:spcBef>
        <a:spcAft>
          <a:spcPct val="0"/>
        </a:spcAft>
        <a:buChar char="–"/>
        <a:defRPr sz="2400">
          <a:solidFill>
            <a:schemeClr val="bg1"/>
          </a:solidFill>
          <a:latin typeface="+mn-lt"/>
        </a:defRPr>
      </a:lvl2pPr>
      <a:lvl3pPr marL="688975" indent="225425" algn="l" rtl="0" eaLnBrk="0" fontAlgn="base" hangingPunct="0">
        <a:spcBef>
          <a:spcPct val="20000"/>
        </a:spcBef>
        <a:spcAft>
          <a:spcPct val="0"/>
        </a:spcAft>
        <a:buChar char="•"/>
        <a:defRPr sz="2000">
          <a:solidFill>
            <a:schemeClr val="bg1"/>
          </a:solidFill>
          <a:latin typeface="+mn-lt"/>
        </a:defRPr>
      </a:lvl3pPr>
      <a:lvl4pPr marL="968375" indent="403225" algn="l" rtl="0" eaLnBrk="0" fontAlgn="base" hangingPunct="0">
        <a:spcBef>
          <a:spcPct val="20000"/>
        </a:spcBef>
        <a:spcAft>
          <a:spcPct val="0"/>
        </a:spcAft>
        <a:buChar char="–"/>
        <a:defRPr sz="2000">
          <a:solidFill>
            <a:schemeClr val="bg1"/>
          </a:solidFill>
          <a:latin typeface="+mn-lt"/>
        </a:defRPr>
      </a:lvl4pPr>
      <a:lvl5pPr marL="1316038" indent="512763" algn="l" rtl="0" eaLnBrk="0" fontAlgn="base" hangingPunct="0">
        <a:spcBef>
          <a:spcPct val="20000"/>
        </a:spcBef>
        <a:spcAft>
          <a:spcPct val="0"/>
        </a:spcAft>
        <a:buChar char="»"/>
        <a:defRPr sz="2000">
          <a:solidFill>
            <a:schemeClr val="bg1"/>
          </a:solidFill>
          <a:latin typeface="+mn-lt"/>
        </a:defRPr>
      </a:lvl5pPr>
      <a:lvl6pPr marL="1773238" indent="512763" algn="l" rtl="0" eaLnBrk="0" fontAlgn="base" hangingPunct="0">
        <a:spcBef>
          <a:spcPct val="20000"/>
        </a:spcBef>
        <a:spcAft>
          <a:spcPct val="0"/>
        </a:spcAft>
        <a:buChar char="»"/>
        <a:defRPr sz="2000">
          <a:solidFill>
            <a:schemeClr val="bg1"/>
          </a:solidFill>
          <a:latin typeface="+mn-lt"/>
        </a:defRPr>
      </a:lvl6pPr>
      <a:lvl7pPr marL="2230438" indent="512763" algn="l" rtl="0" eaLnBrk="0" fontAlgn="base" hangingPunct="0">
        <a:spcBef>
          <a:spcPct val="20000"/>
        </a:spcBef>
        <a:spcAft>
          <a:spcPct val="0"/>
        </a:spcAft>
        <a:buChar char="»"/>
        <a:defRPr sz="2000">
          <a:solidFill>
            <a:schemeClr val="bg1"/>
          </a:solidFill>
          <a:latin typeface="+mn-lt"/>
        </a:defRPr>
      </a:lvl7pPr>
      <a:lvl8pPr marL="2687638" indent="512763" algn="l" rtl="0" eaLnBrk="0" fontAlgn="base" hangingPunct="0">
        <a:spcBef>
          <a:spcPct val="20000"/>
        </a:spcBef>
        <a:spcAft>
          <a:spcPct val="0"/>
        </a:spcAft>
        <a:buChar char="»"/>
        <a:defRPr sz="2000">
          <a:solidFill>
            <a:schemeClr val="bg1"/>
          </a:solidFill>
          <a:latin typeface="+mn-lt"/>
        </a:defRPr>
      </a:lvl8pPr>
      <a:lvl9pPr marL="3144838" indent="512763"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333375" y="1185863"/>
            <a:ext cx="8467725" cy="4692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6372" name="Rectangle 4"/>
          <p:cNvSpPr>
            <a:spLocks noGrp="1" noChangeArrowheads="1"/>
          </p:cNvSpPr>
          <p:nvPr>
            <p:ph type="dt" sz="half" idx="2"/>
          </p:nvPr>
        </p:nvSpPr>
        <p:spPr bwMode="auto">
          <a:xfrm>
            <a:off x="355600" y="6078538"/>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vl1pPr>
          </a:lstStyle>
          <a:p>
            <a:pPr>
              <a:defRPr/>
            </a:pPr>
            <a:fld id="{AB215803-6853-43FD-A511-B58F05466998}" type="datetime1">
              <a:rPr lang="en-US" smtClean="0"/>
              <a:t>10/7/2019</a:t>
            </a:fld>
            <a:endParaRPr lang="en-US"/>
          </a:p>
        </p:txBody>
      </p:sp>
      <p:sp>
        <p:nvSpPr>
          <p:cNvPr id="186373" name="Rectangle 5"/>
          <p:cNvSpPr>
            <a:spLocks noGrp="1" noChangeArrowheads="1"/>
          </p:cNvSpPr>
          <p:nvPr>
            <p:ph type="ftr" sz="quarter" idx="3"/>
          </p:nvPr>
        </p:nvSpPr>
        <p:spPr bwMode="auto">
          <a:xfrm>
            <a:off x="2486025" y="6078538"/>
            <a:ext cx="4152900" cy="25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800"/>
            </a:lvl1pPr>
          </a:lstStyle>
          <a:p>
            <a:pPr>
              <a:defRPr/>
            </a:pPr>
            <a:endParaRPr lang="en-US"/>
          </a:p>
        </p:txBody>
      </p:sp>
      <p:sp>
        <p:nvSpPr>
          <p:cNvPr id="186374" name="Rectangle 6"/>
          <p:cNvSpPr>
            <a:spLocks noGrp="1" noChangeArrowheads="1"/>
          </p:cNvSpPr>
          <p:nvPr>
            <p:ph type="sldNum" sz="quarter" idx="4"/>
          </p:nvPr>
        </p:nvSpPr>
        <p:spPr bwMode="auto">
          <a:xfrm>
            <a:off x="6642100" y="6078538"/>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lvl1pPr>
          </a:lstStyle>
          <a:p>
            <a:pPr>
              <a:defRPr/>
            </a:pPr>
            <a:fld id="{10F0A067-E475-4A46-A08D-BF6E08C62743}" type="slidenum">
              <a:rPr lang="en-US"/>
              <a:pPr>
                <a:defRPr/>
              </a:pPr>
              <a:t>‹#›</a:t>
            </a:fld>
            <a:endParaRPr lang="en-US"/>
          </a:p>
        </p:txBody>
      </p:sp>
      <p:sp>
        <p:nvSpPr>
          <p:cNvPr id="186375" name="Rectangle 7"/>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sz="1000"/>
          </a:p>
        </p:txBody>
      </p:sp>
      <p:pic>
        <p:nvPicPr>
          <p:cNvPr id="8200" name="Picture 8" descr="ti_stk_2c_pos_rgb"/>
          <p:cNvPicPr>
            <a:picLocks noChangeAspect="1" noChangeArrowheads="1"/>
          </p:cNvPicPr>
          <p:nvPr/>
        </p:nvPicPr>
        <p:blipFill>
          <a:blip r:embed="rId13" cstate="print"/>
          <a:srcRect/>
          <a:stretch>
            <a:fillRect/>
          </a:stretch>
        </p:blipFill>
        <p:spPr bwMode="auto">
          <a:xfrm>
            <a:off x="6629400" y="6429375"/>
            <a:ext cx="1136650" cy="280988"/>
          </a:xfrm>
          <a:prstGeom prst="rect">
            <a:avLst/>
          </a:prstGeom>
          <a:noFill/>
          <a:ln w="9525">
            <a:noFill/>
            <a:miter lim="800000"/>
            <a:headEnd/>
            <a:tailEnd/>
          </a:ln>
        </p:spPr>
      </p:pic>
      <p:grpSp>
        <p:nvGrpSpPr>
          <p:cNvPr id="8201" name="Group 12"/>
          <p:cNvGrpSpPr>
            <a:grpSpLocks/>
          </p:cNvGrpSpPr>
          <p:nvPr/>
        </p:nvGrpSpPr>
        <p:grpSpPr bwMode="auto">
          <a:xfrm>
            <a:off x="457200" y="6448425"/>
            <a:ext cx="2071688" cy="244475"/>
            <a:chOff x="288" y="4080"/>
            <a:chExt cx="1305" cy="154"/>
          </a:xfrm>
        </p:grpSpPr>
        <p:sp>
          <p:nvSpPr>
            <p:cNvPr id="186378" name="Text Box 10"/>
            <p:cNvSpPr txBox="1">
              <a:spLocks noChangeArrowheads="1"/>
            </p:cNvSpPr>
            <p:nvPr userDrawn="1"/>
          </p:nvSpPr>
          <p:spPr bwMode="auto">
            <a:xfrm>
              <a:off x="336" y="4080"/>
              <a:ext cx="1257" cy="154"/>
            </a:xfrm>
            <a:prstGeom prst="rect">
              <a:avLst/>
            </a:prstGeom>
            <a:noFill/>
            <a:ln w="9525">
              <a:noFill/>
              <a:miter lim="800000"/>
              <a:headEnd/>
              <a:tailEnd/>
            </a:ln>
            <a:effectLst/>
          </p:spPr>
          <p:txBody>
            <a:bodyPr wrap="none">
              <a:spAutoFit/>
            </a:bodyPr>
            <a:lstStyle/>
            <a:p>
              <a:pPr eaLnBrk="1" hangingPunct="1">
                <a:defRPr/>
              </a:pPr>
              <a:r>
                <a:rPr lang="en-US" sz="1000" b="1">
                  <a:solidFill>
                    <a:srgbClr val="0000FF"/>
                  </a:solidFill>
                  <a:latin typeface="Arial Narrow" pitchFamily="34" charset="0"/>
                </a:rPr>
                <a:t>TI Information – Selective Disclosure</a:t>
              </a:r>
            </a:p>
          </p:txBody>
        </p:sp>
        <p:sp>
          <p:nvSpPr>
            <p:cNvPr id="186379" name="Rectangle 11"/>
            <p:cNvSpPr>
              <a:spLocks noChangeArrowheads="1"/>
            </p:cNvSpPr>
            <p:nvPr userDrawn="1"/>
          </p:nvSpPr>
          <p:spPr bwMode="auto">
            <a:xfrm>
              <a:off x="288" y="4114"/>
              <a:ext cx="86" cy="86"/>
            </a:xfrm>
            <a:prstGeom prst="rect">
              <a:avLst/>
            </a:prstGeom>
            <a:solidFill>
              <a:srgbClr val="3333FF"/>
            </a:solidFill>
            <a:ln w="9525">
              <a:solidFill>
                <a:schemeClr val="tx1"/>
              </a:solidFill>
              <a:miter lim="800000"/>
              <a:headEnd/>
              <a:tailEnd/>
            </a:ln>
            <a:effectLst/>
          </p:spPr>
          <p:txBody>
            <a:bodyPr wrap="none" anchor="ctr"/>
            <a:lstStyle/>
            <a:p>
              <a:pPr>
                <a:defRPr/>
              </a:pPr>
              <a:endParaRPr lang="en-US" sz="1000"/>
            </a:p>
          </p:txBody>
        </p:sp>
      </p:gr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rgbClr val="FF0000"/>
          </a:solidFill>
          <a:latin typeface="+mj-lt"/>
          <a:ea typeface="+mj-ea"/>
          <a:cs typeface="+mj-cs"/>
        </a:defRPr>
      </a:lvl1pPr>
      <a:lvl2pPr algn="l" rtl="0" eaLnBrk="0" fontAlgn="base" hangingPunct="0">
        <a:lnSpc>
          <a:spcPct val="85000"/>
        </a:lnSpc>
        <a:spcBef>
          <a:spcPct val="0"/>
        </a:spcBef>
        <a:spcAft>
          <a:spcPct val="0"/>
        </a:spcAft>
        <a:defRPr sz="3200" b="1">
          <a:solidFill>
            <a:srgbClr val="FF0000"/>
          </a:solidFill>
          <a:latin typeface="Arial" charset="0"/>
        </a:defRPr>
      </a:lvl2pPr>
      <a:lvl3pPr algn="l" rtl="0" eaLnBrk="0" fontAlgn="base" hangingPunct="0">
        <a:lnSpc>
          <a:spcPct val="85000"/>
        </a:lnSpc>
        <a:spcBef>
          <a:spcPct val="0"/>
        </a:spcBef>
        <a:spcAft>
          <a:spcPct val="0"/>
        </a:spcAft>
        <a:defRPr sz="3200" b="1">
          <a:solidFill>
            <a:srgbClr val="FF0000"/>
          </a:solidFill>
          <a:latin typeface="Arial" charset="0"/>
        </a:defRPr>
      </a:lvl3pPr>
      <a:lvl4pPr algn="l" rtl="0" eaLnBrk="0" fontAlgn="base" hangingPunct="0">
        <a:lnSpc>
          <a:spcPct val="85000"/>
        </a:lnSpc>
        <a:spcBef>
          <a:spcPct val="0"/>
        </a:spcBef>
        <a:spcAft>
          <a:spcPct val="0"/>
        </a:spcAft>
        <a:defRPr sz="3200" b="1">
          <a:solidFill>
            <a:srgbClr val="FF0000"/>
          </a:solidFill>
          <a:latin typeface="Arial" charset="0"/>
        </a:defRPr>
      </a:lvl4pPr>
      <a:lvl5pPr algn="l" rtl="0" eaLnBrk="0" fontAlgn="base" hangingPunct="0">
        <a:lnSpc>
          <a:spcPct val="85000"/>
        </a:lnSpc>
        <a:spcBef>
          <a:spcPct val="0"/>
        </a:spcBef>
        <a:spcAft>
          <a:spcPct val="0"/>
        </a:spcAft>
        <a:defRPr sz="3200" b="1">
          <a:solidFill>
            <a:srgbClr val="FF0000"/>
          </a:solidFill>
          <a:latin typeface="Arial" charset="0"/>
        </a:defRPr>
      </a:lvl5pPr>
      <a:lvl6pPr marL="457200" algn="l" rtl="0" eaLnBrk="0" fontAlgn="base" hangingPunct="0">
        <a:lnSpc>
          <a:spcPct val="85000"/>
        </a:lnSpc>
        <a:spcBef>
          <a:spcPct val="0"/>
        </a:spcBef>
        <a:spcAft>
          <a:spcPct val="0"/>
        </a:spcAft>
        <a:defRPr sz="3200" b="1">
          <a:solidFill>
            <a:srgbClr val="FF0000"/>
          </a:solidFill>
          <a:latin typeface="Arial" charset="0"/>
        </a:defRPr>
      </a:lvl6pPr>
      <a:lvl7pPr marL="914400" algn="l" rtl="0" eaLnBrk="0" fontAlgn="base" hangingPunct="0">
        <a:lnSpc>
          <a:spcPct val="85000"/>
        </a:lnSpc>
        <a:spcBef>
          <a:spcPct val="0"/>
        </a:spcBef>
        <a:spcAft>
          <a:spcPct val="0"/>
        </a:spcAft>
        <a:defRPr sz="3200" b="1">
          <a:solidFill>
            <a:srgbClr val="FF0000"/>
          </a:solidFill>
          <a:latin typeface="Arial" charset="0"/>
        </a:defRPr>
      </a:lvl7pPr>
      <a:lvl8pPr marL="1371600" algn="l" rtl="0" eaLnBrk="0" fontAlgn="base" hangingPunct="0">
        <a:lnSpc>
          <a:spcPct val="85000"/>
        </a:lnSpc>
        <a:spcBef>
          <a:spcPct val="0"/>
        </a:spcBef>
        <a:spcAft>
          <a:spcPct val="0"/>
        </a:spcAft>
        <a:defRPr sz="3200" b="1">
          <a:solidFill>
            <a:srgbClr val="FF0000"/>
          </a:solidFill>
          <a:latin typeface="Arial" charset="0"/>
        </a:defRPr>
      </a:lvl8pPr>
      <a:lvl9pPr marL="1828800" algn="l" rtl="0" eaLnBrk="0" fontAlgn="base" hangingPunct="0">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ct val="650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600">
          <a:solidFill>
            <a:schemeClr val="tx1"/>
          </a:solidFill>
          <a:latin typeface="+mn-lt"/>
        </a:defRPr>
      </a:lvl3pPr>
      <a:lvl4pPr marL="1201738" indent="-233363" algn="l" rtl="0" eaLnBrk="0" fontAlgn="base" hangingPunct="0">
        <a:spcBef>
          <a:spcPct val="5000"/>
        </a:spcBef>
        <a:spcAft>
          <a:spcPct val="0"/>
        </a:spcAft>
        <a:buChar char="–"/>
        <a:defRPr sz="1600">
          <a:solidFill>
            <a:schemeClr val="tx1"/>
          </a:solidFill>
          <a:latin typeface="+mn-lt"/>
        </a:defRPr>
      </a:lvl4pPr>
      <a:lvl5pPr marL="1489075" indent="-173038" algn="l" rtl="0" eaLnBrk="0" fontAlgn="base" hangingPunct="0">
        <a:spcBef>
          <a:spcPct val="0"/>
        </a:spcBef>
        <a:spcAft>
          <a:spcPct val="0"/>
        </a:spcAft>
        <a:buChar char="»"/>
        <a:defRPr sz="1600">
          <a:solidFill>
            <a:schemeClr val="tx1"/>
          </a:solidFill>
          <a:latin typeface="+mn-lt"/>
        </a:defRPr>
      </a:lvl5pPr>
      <a:lvl6pPr marL="1946275" indent="-173038" algn="l" rtl="0" eaLnBrk="0" fontAlgn="base" hangingPunct="0">
        <a:spcBef>
          <a:spcPct val="0"/>
        </a:spcBef>
        <a:spcAft>
          <a:spcPct val="0"/>
        </a:spcAft>
        <a:buChar char="»"/>
        <a:defRPr sz="1600">
          <a:solidFill>
            <a:schemeClr val="tx1"/>
          </a:solidFill>
          <a:latin typeface="+mn-lt"/>
        </a:defRPr>
      </a:lvl6pPr>
      <a:lvl7pPr marL="2403475" indent="-173038" algn="l" rtl="0" eaLnBrk="0" fontAlgn="base" hangingPunct="0">
        <a:spcBef>
          <a:spcPct val="0"/>
        </a:spcBef>
        <a:spcAft>
          <a:spcPct val="0"/>
        </a:spcAft>
        <a:buChar char="»"/>
        <a:defRPr sz="1600">
          <a:solidFill>
            <a:schemeClr val="tx1"/>
          </a:solidFill>
          <a:latin typeface="+mn-lt"/>
        </a:defRPr>
      </a:lvl7pPr>
      <a:lvl8pPr marL="2860675" indent="-173038" algn="l" rtl="0" eaLnBrk="0" fontAlgn="base" hangingPunct="0">
        <a:spcBef>
          <a:spcPct val="0"/>
        </a:spcBef>
        <a:spcAft>
          <a:spcPct val="0"/>
        </a:spcAft>
        <a:buChar char="»"/>
        <a:defRPr sz="1600">
          <a:solidFill>
            <a:schemeClr val="tx1"/>
          </a:solidFill>
          <a:latin typeface="+mn-lt"/>
        </a:defRPr>
      </a:lvl8pPr>
      <a:lvl9pPr marL="3317875" indent="-173038" algn="l" rtl="0" eaLnBrk="0" fontAlgn="base" hangingPunct="0">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42900" y="1943100"/>
            <a:ext cx="8458200" cy="1485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342900" y="3657600"/>
            <a:ext cx="8458200" cy="1600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89444" name="Rectangle 4"/>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vl1pPr>
          </a:lstStyle>
          <a:p>
            <a:pPr>
              <a:defRPr/>
            </a:pPr>
            <a:fld id="{E42D2E05-95DE-4486-B9D9-D80638E45C40}" type="datetime1">
              <a:rPr lang="en-US" smtClean="0"/>
              <a:t>10/7/2019</a:t>
            </a:fld>
            <a:endParaRPr lang="en-US"/>
          </a:p>
        </p:txBody>
      </p:sp>
      <p:sp>
        <p:nvSpPr>
          <p:cNvPr id="189445" name="Rectangle 5"/>
          <p:cNvSpPr>
            <a:spLocks noGrp="1" noChangeArrowheads="1"/>
          </p:cNvSpPr>
          <p:nvPr>
            <p:ph type="ftr" sz="quarter" idx="3"/>
          </p:nvPr>
        </p:nvSpPr>
        <p:spPr bwMode="auto">
          <a:xfrm>
            <a:off x="2486025" y="6038850"/>
            <a:ext cx="4152900" cy="25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800"/>
            </a:lvl1pPr>
          </a:lstStyle>
          <a:p>
            <a:pPr>
              <a:defRPr/>
            </a:pPr>
            <a:endParaRPr lang="en-US"/>
          </a:p>
        </p:txBody>
      </p:sp>
      <p:sp>
        <p:nvSpPr>
          <p:cNvPr id="189446" name="Rectangle 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lvl1pPr>
          </a:lstStyle>
          <a:p>
            <a:pPr>
              <a:defRPr/>
            </a:pPr>
            <a:fld id="{646956AD-6290-4AF8-8223-9D6DBCD26240}" type="slidenum">
              <a:rPr lang="en-US"/>
              <a:pPr>
                <a:defRPr/>
              </a:pPr>
              <a:t>‹#›</a:t>
            </a:fld>
            <a:endParaRPr lang="en-US"/>
          </a:p>
        </p:txBody>
      </p:sp>
      <p:sp>
        <p:nvSpPr>
          <p:cNvPr id="189447" name="Rectangle 7"/>
          <p:cNvSpPr>
            <a:spLocks noChangeArrowheads="1"/>
          </p:cNvSpPr>
          <p:nvPr/>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sz="1000"/>
          </a:p>
        </p:txBody>
      </p:sp>
      <p:pic>
        <p:nvPicPr>
          <p:cNvPr id="9224" name="Picture 8" descr="1c_revBlack_rgb_powerpoint"/>
          <p:cNvPicPr>
            <a:picLocks noChangeAspect="1" noChangeArrowheads="1"/>
          </p:cNvPicPr>
          <p:nvPr/>
        </p:nvPicPr>
        <p:blipFill>
          <a:blip r:embed="rId13" cstate="print"/>
          <a:srcRect/>
          <a:stretch>
            <a:fillRect/>
          </a:stretch>
        </p:blipFill>
        <p:spPr bwMode="auto">
          <a:xfrm>
            <a:off x="6638925" y="6427788"/>
            <a:ext cx="1119188" cy="261937"/>
          </a:xfrm>
          <a:prstGeom prst="rect">
            <a:avLst/>
          </a:prstGeom>
          <a:noFill/>
          <a:ln w="9525">
            <a:noFill/>
            <a:miter lim="800000"/>
            <a:headEnd/>
            <a:tailEnd/>
          </a:ln>
        </p:spPr>
      </p:pic>
      <p:grpSp>
        <p:nvGrpSpPr>
          <p:cNvPr id="9225" name="Group 9"/>
          <p:cNvGrpSpPr>
            <a:grpSpLocks/>
          </p:cNvGrpSpPr>
          <p:nvPr/>
        </p:nvGrpSpPr>
        <p:grpSpPr bwMode="auto">
          <a:xfrm>
            <a:off x="457200" y="6448425"/>
            <a:ext cx="2071688" cy="244475"/>
            <a:chOff x="288" y="4080"/>
            <a:chExt cx="1305" cy="154"/>
          </a:xfrm>
        </p:grpSpPr>
        <p:sp>
          <p:nvSpPr>
            <p:cNvPr id="189450" name="Text Box 10"/>
            <p:cNvSpPr txBox="1">
              <a:spLocks noChangeArrowheads="1"/>
            </p:cNvSpPr>
            <p:nvPr userDrawn="1"/>
          </p:nvSpPr>
          <p:spPr bwMode="auto">
            <a:xfrm>
              <a:off x="336" y="4080"/>
              <a:ext cx="1257" cy="154"/>
            </a:xfrm>
            <a:prstGeom prst="rect">
              <a:avLst/>
            </a:prstGeom>
            <a:noFill/>
            <a:ln w="9525">
              <a:noFill/>
              <a:miter lim="800000"/>
              <a:headEnd/>
              <a:tailEnd/>
            </a:ln>
            <a:effectLst/>
          </p:spPr>
          <p:txBody>
            <a:bodyPr wrap="none">
              <a:spAutoFit/>
            </a:bodyPr>
            <a:lstStyle/>
            <a:p>
              <a:pPr eaLnBrk="1" hangingPunct="1">
                <a:defRPr/>
              </a:pPr>
              <a:r>
                <a:rPr lang="en-US" sz="1000" b="1">
                  <a:solidFill>
                    <a:srgbClr val="0000FF"/>
                  </a:solidFill>
                  <a:latin typeface="Arial Narrow" pitchFamily="34" charset="0"/>
                </a:rPr>
                <a:t>TI Information – Selective Disclosure</a:t>
              </a:r>
            </a:p>
          </p:txBody>
        </p:sp>
        <p:sp>
          <p:nvSpPr>
            <p:cNvPr id="189451" name="Rectangle 11"/>
            <p:cNvSpPr>
              <a:spLocks noChangeArrowheads="1"/>
            </p:cNvSpPr>
            <p:nvPr userDrawn="1"/>
          </p:nvSpPr>
          <p:spPr bwMode="auto">
            <a:xfrm>
              <a:off x="288" y="4114"/>
              <a:ext cx="86" cy="86"/>
            </a:xfrm>
            <a:prstGeom prst="rect">
              <a:avLst/>
            </a:prstGeom>
            <a:solidFill>
              <a:srgbClr val="3333FF"/>
            </a:solidFill>
            <a:ln w="9525">
              <a:solidFill>
                <a:schemeClr val="tx1"/>
              </a:solidFill>
              <a:miter lim="800000"/>
              <a:headEnd/>
              <a:tailEnd/>
            </a:ln>
            <a:effectLst/>
          </p:spPr>
          <p:txBody>
            <a:bodyPr wrap="none" anchor="ctr"/>
            <a:lstStyle/>
            <a:p>
              <a:pPr>
                <a:defRPr/>
              </a:pPr>
              <a:endParaRPr lang="en-US" sz="1000"/>
            </a:p>
          </p:txBody>
        </p:sp>
      </p:gr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4000" b="1">
          <a:solidFill>
            <a:schemeClr val="tx1"/>
          </a:solidFill>
          <a:latin typeface="+mj-lt"/>
          <a:ea typeface="+mj-ea"/>
          <a:cs typeface="+mj-cs"/>
        </a:defRPr>
      </a:lvl1pPr>
      <a:lvl2pPr algn="l" rtl="0" eaLnBrk="0" fontAlgn="base" hangingPunct="0">
        <a:lnSpc>
          <a:spcPct val="85000"/>
        </a:lnSpc>
        <a:spcBef>
          <a:spcPct val="0"/>
        </a:spcBef>
        <a:spcAft>
          <a:spcPct val="0"/>
        </a:spcAft>
        <a:defRPr sz="4000" b="1">
          <a:solidFill>
            <a:schemeClr val="tx1"/>
          </a:solidFill>
          <a:latin typeface="Arial" charset="0"/>
        </a:defRPr>
      </a:lvl2pPr>
      <a:lvl3pPr algn="l" rtl="0" eaLnBrk="0" fontAlgn="base" hangingPunct="0">
        <a:lnSpc>
          <a:spcPct val="85000"/>
        </a:lnSpc>
        <a:spcBef>
          <a:spcPct val="0"/>
        </a:spcBef>
        <a:spcAft>
          <a:spcPct val="0"/>
        </a:spcAft>
        <a:defRPr sz="4000" b="1">
          <a:solidFill>
            <a:schemeClr val="tx1"/>
          </a:solidFill>
          <a:latin typeface="Arial" charset="0"/>
        </a:defRPr>
      </a:lvl3pPr>
      <a:lvl4pPr algn="l" rtl="0" eaLnBrk="0" fontAlgn="base" hangingPunct="0">
        <a:lnSpc>
          <a:spcPct val="85000"/>
        </a:lnSpc>
        <a:spcBef>
          <a:spcPct val="0"/>
        </a:spcBef>
        <a:spcAft>
          <a:spcPct val="0"/>
        </a:spcAft>
        <a:defRPr sz="4000" b="1">
          <a:solidFill>
            <a:schemeClr val="tx1"/>
          </a:solidFill>
          <a:latin typeface="Arial" charset="0"/>
        </a:defRPr>
      </a:lvl4pPr>
      <a:lvl5pPr algn="l" rtl="0" eaLnBrk="0" fontAlgn="base" hangingPunct="0">
        <a:lnSpc>
          <a:spcPct val="85000"/>
        </a:lnSpc>
        <a:spcBef>
          <a:spcPct val="0"/>
        </a:spcBef>
        <a:spcAft>
          <a:spcPct val="0"/>
        </a:spcAft>
        <a:defRPr sz="4000" b="1">
          <a:solidFill>
            <a:schemeClr val="tx1"/>
          </a:solidFill>
          <a:latin typeface="Arial" charset="0"/>
        </a:defRPr>
      </a:lvl5pPr>
      <a:lvl6pPr marL="457200" algn="l" rtl="0" eaLnBrk="0" fontAlgn="base" hangingPunct="0">
        <a:lnSpc>
          <a:spcPct val="85000"/>
        </a:lnSpc>
        <a:spcBef>
          <a:spcPct val="0"/>
        </a:spcBef>
        <a:spcAft>
          <a:spcPct val="0"/>
        </a:spcAft>
        <a:defRPr sz="4000" b="1">
          <a:solidFill>
            <a:schemeClr val="tx1"/>
          </a:solidFill>
          <a:latin typeface="Arial" charset="0"/>
        </a:defRPr>
      </a:lvl6pPr>
      <a:lvl7pPr marL="914400" algn="l" rtl="0" eaLnBrk="0" fontAlgn="base" hangingPunct="0">
        <a:lnSpc>
          <a:spcPct val="85000"/>
        </a:lnSpc>
        <a:spcBef>
          <a:spcPct val="0"/>
        </a:spcBef>
        <a:spcAft>
          <a:spcPct val="0"/>
        </a:spcAft>
        <a:defRPr sz="4000" b="1">
          <a:solidFill>
            <a:schemeClr val="tx1"/>
          </a:solidFill>
          <a:latin typeface="Arial" charset="0"/>
        </a:defRPr>
      </a:lvl7pPr>
      <a:lvl8pPr marL="1371600" algn="l" rtl="0" eaLnBrk="0" fontAlgn="base" hangingPunct="0">
        <a:lnSpc>
          <a:spcPct val="85000"/>
        </a:lnSpc>
        <a:spcBef>
          <a:spcPct val="0"/>
        </a:spcBef>
        <a:spcAft>
          <a:spcPct val="0"/>
        </a:spcAft>
        <a:defRPr sz="4000" b="1">
          <a:solidFill>
            <a:schemeClr val="tx1"/>
          </a:solidFill>
          <a:latin typeface="Arial" charset="0"/>
        </a:defRPr>
      </a:lvl8pPr>
      <a:lvl9pPr marL="1828800" algn="l" rtl="0" eaLnBrk="0" fontAlgn="base" hangingPunct="0">
        <a:lnSpc>
          <a:spcPct val="85000"/>
        </a:lnSpc>
        <a:spcBef>
          <a:spcPct val="0"/>
        </a:spcBef>
        <a:spcAft>
          <a:spcPct val="0"/>
        </a:spcAft>
        <a:defRPr sz="4000" b="1">
          <a:solidFill>
            <a:schemeClr val="tx1"/>
          </a:solidFill>
          <a:latin typeface="Arial" charset="0"/>
        </a:defRPr>
      </a:lvl9pPr>
    </p:titleStyle>
    <p:bodyStyle>
      <a:lvl1pPr marL="342900" indent="-342900" algn="l" rtl="0" eaLnBrk="0" fontAlgn="base" hangingPunct="0">
        <a:lnSpc>
          <a:spcPct val="85000"/>
        </a:lnSpc>
        <a:spcBef>
          <a:spcPct val="60000"/>
        </a:spcBef>
        <a:spcAft>
          <a:spcPct val="0"/>
        </a:spcAft>
        <a:defRPr sz="2000" b="1">
          <a:solidFill>
            <a:schemeClr val="tx1"/>
          </a:solidFill>
          <a:latin typeface="+mn-lt"/>
          <a:ea typeface="+mn-ea"/>
          <a:cs typeface="+mn-cs"/>
        </a:defRPr>
      </a:lvl1pPr>
      <a:lvl2pPr marL="341313" indent="115888" algn="l" rtl="0" eaLnBrk="0" fontAlgn="base" hangingPunct="0">
        <a:spcBef>
          <a:spcPct val="20000"/>
        </a:spcBef>
        <a:spcAft>
          <a:spcPct val="0"/>
        </a:spcAft>
        <a:buChar char="–"/>
        <a:defRPr sz="2400">
          <a:solidFill>
            <a:schemeClr val="bg1"/>
          </a:solidFill>
          <a:latin typeface="+mn-lt"/>
        </a:defRPr>
      </a:lvl2pPr>
      <a:lvl3pPr marL="688975" indent="225425" algn="l" rtl="0" eaLnBrk="0" fontAlgn="base" hangingPunct="0">
        <a:spcBef>
          <a:spcPct val="20000"/>
        </a:spcBef>
        <a:spcAft>
          <a:spcPct val="0"/>
        </a:spcAft>
        <a:buChar char="•"/>
        <a:defRPr sz="2000">
          <a:solidFill>
            <a:schemeClr val="bg1"/>
          </a:solidFill>
          <a:latin typeface="+mn-lt"/>
        </a:defRPr>
      </a:lvl3pPr>
      <a:lvl4pPr marL="968375" indent="403225" algn="l" rtl="0" eaLnBrk="0" fontAlgn="base" hangingPunct="0">
        <a:spcBef>
          <a:spcPct val="20000"/>
        </a:spcBef>
        <a:spcAft>
          <a:spcPct val="0"/>
        </a:spcAft>
        <a:buChar char="–"/>
        <a:defRPr sz="2000">
          <a:solidFill>
            <a:schemeClr val="bg1"/>
          </a:solidFill>
          <a:latin typeface="+mn-lt"/>
        </a:defRPr>
      </a:lvl4pPr>
      <a:lvl5pPr marL="1316038" indent="512763" algn="l" rtl="0" eaLnBrk="0" fontAlgn="base" hangingPunct="0">
        <a:spcBef>
          <a:spcPct val="20000"/>
        </a:spcBef>
        <a:spcAft>
          <a:spcPct val="0"/>
        </a:spcAft>
        <a:buChar char="»"/>
        <a:defRPr sz="2000">
          <a:solidFill>
            <a:schemeClr val="bg1"/>
          </a:solidFill>
          <a:latin typeface="+mn-lt"/>
        </a:defRPr>
      </a:lvl5pPr>
      <a:lvl6pPr marL="1773238" indent="512763" algn="l" rtl="0" eaLnBrk="0" fontAlgn="base" hangingPunct="0">
        <a:spcBef>
          <a:spcPct val="20000"/>
        </a:spcBef>
        <a:spcAft>
          <a:spcPct val="0"/>
        </a:spcAft>
        <a:buChar char="»"/>
        <a:defRPr sz="2000">
          <a:solidFill>
            <a:schemeClr val="bg1"/>
          </a:solidFill>
          <a:latin typeface="+mn-lt"/>
        </a:defRPr>
      </a:lvl6pPr>
      <a:lvl7pPr marL="2230438" indent="512763" algn="l" rtl="0" eaLnBrk="0" fontAlgn="base" hangingPunct="0">
        <a:spcBef>
          <a:spcPct val="20000"/>
        </a:spcBef>
        <a:spcAft>
          <a:spcPct val="0"/>
        </a:spcAft>
        <a:buChar char="»"/>
        <a:defRPr sz="2000">
          <a:solidFill>
            <a:schemeClr val="bg1"/>
          </a:solidFill>
          <a:latin typeface="+mn-lt"/>
        </a:defRPr>
      </a:lvl7pPr>
      <a:lvl8pPr marL="2687638" indent="512763" algn="l" rtl="0" eaLnBrk="0" fontAlgn="base" hangingPunct="0">
        <a:spcBef>
          <a:spcPct val="20000"/>
        </a:spcBef>
        <a:spcAft>
          <a:spcPct val="0"/>
        </a:spcAft>
        <a:buChar char="»"/>
        <a:defRPr sz="2000">
          <a:solidFill>
            <a:schemeClr val="bg1"/>
          </a:solidFill>
          <a:latin typeface="+mn-lt"/>
        </a:defRPr>
      </a:lvl8pPr>
      <a:lvl9pPr marL="3144838" indent="512763"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0000"/>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42900" y="1943100"/>
            <a:ext cx="8458200" cy="1485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342900" y="3657600"/>
            <a:ext cx="8458200" cy="1600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90468" name="Rectangle 4"/>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vl1pPr>
          </a:lstStyle>
          <a:p>
            <a:pPr>
              <a:defRPr/>
            </a:pPr>
            <a:fld id="{D62FF252-7521-4F56-954C-4C9245E34B5C}" type="datetime1">
              <a:rPr lang="en-US" smtClean="0"/>
              <a:t>10/7/2019</a:t>
            </a:fld>
            <a:endParaRPr lang="en-US"/>
          </a:p>
        </p:txBody>
      </p:sp>
      <p:sp>
        <p:nvSpPr>
          <p:cNvPr id="190469" name="Rectangle 5"/>
          <p:cNvSpPr>
            <a:spLocks noGrp="1" noChangeArrowheads="1"/>
          </p:cNvSpPr>
          <p:nvPr>
            <p:ph type="ftr" sz="quarter" idx="3"/>
          </p:nvPr>
        </p:nvSpPr>
        <p:spPr bwMode="auto">
          <a:xfrm>
            <a:off x="2486025" y="6038850"/>
            <a:ext cx="4164013" cy="25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800"/>
            </a:lvl1pPr>
          </a:lstStyle>
          <a:p>
            <a:pPr>
              <a:defRPr/>
            </a:pPr>
            <a:endParaRPr lang="en-US"/>
          </a:p>
        </p:txBody>
      </p:sp>
      <p:sp>
        <p:nvSpPr>
          <p:cNvPr id="190470" name="Rectangle 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lvl1pPr>
          </a:lstStyle>
          <a:p>
            <a:pPr>
              <a:defRPr/>
            </a:pPr>
            <a:fld id="{D446E34E-6D5A-4E6F-A501-51AF2053EDFB}" type="slidenum">
              <a:rPr lang="en-US"/>
              <a:pPr>
                <a:defRPr/>
              </a:pPr>
              <a:t>‹#›</a:t>
            </a:fld>
            <a:endParaRPr lang="en-US"/>
          </a:p>
        </p:txBody>
      </p:sp>
      <p:sp>
        <p:nvSpPr>
          <p:cNvPr id="190471" name="Rectangle 7"/>
          <p:cNvSpPr>
            <a:spLocks noChangeArrowheads="1"/>
          </p:cNvSpPr>
          <p:nvPr/>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sz="1000"/>
          </a:p>
        </p:txBody>
      </p:sp>
      <p:pic>
        <p:nvPicPr>
          <p:cNvPr id="10248" name="Picture 8" descr="1c_revBlack_rgb_powerpoint"/>
          <p:cNvPicPr>
            <a:picLocks noChangeAspect="1" noChangeArrowheads="1"/>
          </p:cNvPicPr>
          <p:nvPr/>
        </p:nvPicPr>
        <p:blipFill>
          <a:blip r:embed="rId13" cstate="print"/>
          <a:srcRect/>
          <a:stretch>
            <a:fillRect/>
          </a:stretch>
        </p:blipFill>
        <p:spPr bwMode="auto">
          <a:xfrm>
            <a:off x="6638925" y="6427788"/>
            <a:ext cx="1119188" cy="261937"/>
          </a:xfrm>
          <a:prstGeom prst="rect">
            <a:avLst/>
          </a:prstGeom>
          <a:noFill/>
          <a:ln w="9525">
            <a:noFill/>
            <a:miter lim="800000"/>
            <a:headEnd/>
            <a:tailEnd/>
          </a:ln>
        </p:spPr>
      </p:pic>
      <p:grpSp>
        <p:nvGrpSpPr>
          <p:cNvPr id="10249" name="Group 9"/>
          <p:cNvGrpSpPr>
            <a:grpSpLocks/>
          </p:cNvGrpSpPr>
          <p:nvPr/>
        </p:nvGrpSpPr>
        <p:grpSpPr bwMode="auto">
          <a:xfrm>
            <a:off x="457200" y="6448425"/>
            <a:ext cx="2071688" cy="244475"/>
            <a:chOff x="288" y="4080"/>
            <a:chExt cx="1305" cy="154"/>
          </a:xfrm>
        </p:grpSpPr>
        <p:sp>
          <p:nvSpPr>
            <p:cNvPr id="190474" name="Text Box 10"/>
            <p:cNvSpPr txBox="1">
              <a:spLocks noChangeArrowheads="1"/>
            </p:cNvSpPr>
            <p:nvPr userDrawn="1"/>
          </p:nvSpPr>
          <p:spPr bwMode="auto">
            <a:xfrm>
              <a:off x="336" y="4080"/>
              <a:ext cx="1257" cy="154"/>
            </a:xfrm>
            <a:prstGeom prst="rect">
              <a:avLst/>
            </a:prstGeom>
            <a:noFill/>
            <a:ln w="9525">
              <a:noFill/>
              <a:miter lim="800000"/>
              <a:headEnd/>
              <a:tailEnd/>
            </a:ln>
            <a:effectLst/>
          </p:spPr>
          <p:txBody>
            <a:bodyPr wrap="none">
              <a:spAutoFit/>
            </a:bodyPr>
            <a:lstStyle/>
            <a:p>
              <a:pPr eaLnBrk="1" hangingPunct="1">
                <a:defRPr/>
              </a:pPr>
              <a:r>
                <a:rPr lang="en-US" sz="1000" b="1">
                  <a:solidFill>
                    <a:srgbClr val="0000FF"/>
                  </a:solidFill>
                  <a:latin typeface="Arial Narrow" pitchFamily="34" charset="0"/>
                </a:rPr>
                <a:t>TI Information – Selective Disclosure</a:t>
              </a:r>
            </a:p>
          </p:txBody>
        </p:sp>
        <p:sp>
          <p:nvSpPr>
            <p:cNvPr id="190475" name="Rectangle 11"/>
            <p:cNvSpPr>
              <a:spLocks noChangeArrowheads="1"/>
            </p:cNvSpPr>
            <p:nvPr userDrawn="1"/>
          </p:nvSpPr>
          <p:spPr bwMode="auto">
            <a:xfrm>
              <a:off x="288" y="4114"/>
              <a:ext cx="86" cy="86"/>
            </a:xfrm>
            <a:prstGeom prst="rect">
              <a:avLst/>
            </a:prstGeom>
            <a:solidFill>
              <a:srgbClr val="3333FF"/>
            </a:solidFill>
            <a:ln w="9525">
              <a:solidFill>
                <a:schemeClr val="tx1"/>
              </a:solidFill>
              <a:miter lim="800000"/>
              <a:headEnd/>
              <a:tailEnd/>
            </a:ln>
            <a:effectLst/>
          </p:spPr>
          <p:txBody>
            <a:bodyPr wrap="none" anchor="ctr"/>
            <a:lstStyle/>
            <a:p>
              <a:pPr>
                <a:defRPr/>
              </a:pPr>
              <a:endParaRPr lang="en-US" sz="1000"/>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4000" b="1">
          <a:solidFill>
            <a:schemeClr val="folHlink"/>
          </a:solidFill>
          <a:latin typeface="+mj-lt"/>
          <a:ea typeface="+mj-ea"/>
          <a:cs typeface="+mj-cs"/>
        </a:defRPr>
      </a:lvl1pPr>
      <a:lvl2pPr algn="l" rtl="0" eaLnBrk="0" fontAlgn="base" hangingPunct="0">
        <a:lnSpc>
          <a:spcPct val="85000"/>
        </a:lnSpc>
        <a:spcBef>
          <a:spcPct val="0"/>
        </a:spcBef>
        <a:spcAft>
          <a:spcPct val="0"/>
        </a:spcAft>
        <a:defRPr sz="4000" b="1">
          <a:solidFill>
            <a:schemeClr val="folHlink"/>
          </a:solidFill>
          <a:latin typeface="Arial" charset="0"/>
        </a:defRPr>
      </a:lvl2pPr>
      <a:lvl3pPr algn="l" rtl="0" eaLnBrk="0" fontAlgn="base" hangingPunct="0">
        <a:lnSpc>
          <a:spcPct val="85000"/>
        </a:lnSpc>
        <a:spcBef>
          <a:spcPct val="0"/>
        </a:spcBef>
        <a:spcAft>
          <a:spcPct val="0"/>
        </a:spcAft>
        <a:defRPr sz="4000" b="1">
          <a:solidFill>
            <a:schemeClr val="folHlink"/>
          </a:solidFill>
          <a:latin typeface="Arial" charset="0"/>
        </a:defRPr>
      </a:lvl3pPr>
      <a:lvl4pPr algn="l" rtl="0" eaLnBrk="0" fontAlgn="base" hangingPunct="0">
        <a:lnSpc>
          <a:spcPct val="85000"/>
        </a:lnSpc>
        <a:spcBef>
          <a:spcPct val="0"/>
        </a:spcBef>
        <a:spcAft>
          <a:spcPct val="0"/>
        </a:spcAft>
        <a:defRPr sz="4000" b="1">
          <a:solidFill>
            <a:schemeClr val="folHlink"/>
          </a:solidFill>
          <a:latin typeface="Arial" charset="0"/>
        </a:defRPr>
      </a:lvl4pPr>
      <a:lvl5pPr algn="l" rtl="0" eaLnBrk="0" fontAlgn="base" hangingPunct="0">
        <a:lnSpc>
          <a:spcPct val="85000"/>
        </a:lnSpc>
        <a:spcBef>
          <a:spcPct val="0"/>
        </a:spcBef>
        <a:spcAft>
          <a:spcPct val="0"/>
        </a:spcAft>
        <a:defRPr sz="4000" b="1">
          <a:solidFill>
            <a:schemeClr val="folHlink"/>
          </a:solidFill>
          <a:latin typeface="Arial" charset="0"/>
        </a:defRPr>
      </a:lvl5pPr>
      <a:lvl6pPr marL="457200" algn="l" rtl="0" eaLnBrk="0" fontAlgn="base" hangingPunct="0">
        <a:lnSpc>
          <a:spcPct val="85000"/>
        </a:lnSpc>
        <a:spcBef>
          <a:spcPct val="0"/>
        </a:spcBef>
        <a:spcAft>
          <a:spcPct val="0"/>
        </a:spcAft>
        <a:defRPr sz="4000" b="1">
          <a:solidFill>
            <a:schemeClr val="folHlink"/>
          </a:solidFill>
          <a:latin typeface="Arial" charset="0"/>
        </a:defRPr>
      </a:lvl6pPr>
      <a:lvl7pPr marL="914400" algn="l" rtl="0" eaLnBrk="0" fontAlgn="base" hangingPunct="0">
        <a:lnSpc>
          <a:spcPct val="85000"/>
        </a:lnSpc>
        <a:spcBef>
          <a:spcPct val="0"/>
        </a:spcBef>
        <a:spcAft>
          <a:spcPct val="0"/>
        </a:spcAft>
        <a:defRPr sz="4000" b="1">
          <a:solidFill>
            <a:schemeClr val="folHlink"/>
          </a:solidFill>
          <a:latin typeface="Arial" charset="0"/>
        </a:defRPr>
      </a:lvl7pPr>
      <a:lvl8pPr marL="1371600" algn="l" rtl="0" eaLnBrk="0" fontAlgn="base" hangingPunct="0">
        <a:lnSpc>
          <a:spcPct val="85000"/>
        </a:lnSpc>
        <a:spcBef>
          <a:spcPct val="0"/>
        </a:spcBef>
        <a:spcAft>
          <a:spcPct val="0"/>
        </a:spcAft>
        <a:defRPr sz="4000" b="1">
          <a:solidFill>
            <a:schemeClr val="folHlink"/>
          </a:solidFill>
          <a:latin typeface="Arial" charset="0"/>
        </a:defRPr>
      </a:lvl8pPr>
      <a:lvl9pPr marL="1828800" algn="l" rtl="0" eaLnBrk="0" fontAlgn="base" hangingPunct="0">
        <a:lnSpc>
          <a:spcPct val="85000"/>
        </a:lnSpc>
        <a:spcBef>
          <a:spcPct val="0"/>
        </a:spcBef>
        <a:spcAft>
          <a:spcPct val="0"/>
        </a:spcAft>
        <a:defRPr sz="4000" b="1">
          <a:solidFill>
            <a:schemeClr val="folHlink"/>
          </a:solidFill>
          <a:latin typeface="Arial" charset="0"/>
        </a:defRPr>
      </a:lvl9pPr>
    </p:titleStyle>
    <p:bodyStyle>
      <a:lvl1pPr marL="342900" indent="-342900" algn="l" rtl="0" eaLnBrk="0" fontAlgn="base" hangingPunct="0">
        <a:lnSpc>
          <a:spcPct val="85000"/>
        </a:lnSpc>
        <a:spcBef>
          <a:spcPct val="60000"/>
        </a:spcBef>
        <a:spcAft>
          <a:spcPct val="0"/>
        </a:spcAft>
        <a:defRPr sz="2000" b="1">
          <a:solidFill>
            <a:schemeClr val="tx2"/>
          </a:solidFill>
          <a:latin typeface="+mn-lt"/>
          <a:ea typeface="+mn-ea"/>
          <a:cs typeface="+mn-cs"/>
        </a:defRPr>
      </a:lvl1pPr>
      <a:lvl2pPr marL="341313" indent="115888" algn="l" rtl="0" eaLnBrk="0" fontAlgn="base" hangingPunct="0">
        <a:spcBef>
          <a:spcPct val="20000"/>
        </a:spcBef>
        <a:spcAft>
          <a:spcPct val="0"/>
        </a:spcAft>
        <a:buChar char="–"/>
        <a:defRPr sz="2400">
          <a:solidFill>
            <a:schemeClr val="bg1"/>
          </a:solidFill>
          <a:latin typeface="+mn-lt"/>
        </a:defRPr>
      </a:lvl2pPr>
      <a:lvl3pPr marL="688975" indent="225425" algn="l" rtl="0" eaLnBrk="0" fontAlgn="base" hangingPunct="0">
        <a:spcBef>
          <a:spcPct val="20000"/>
        </a:spcBef>
        <a:spcAft>
          <a:spcPct val="0"/>
        </a:spcAft>
        <a:buChar char="•"/>
        <a:defRPr sz="2000">
          <a:solidFill>
            <a:schemeClr val="bg1"/>
          </a:solidFill>
          <a:latin typeface="+mn-lt"/>
        </a:defRPr>
      </a:lvl3pPr>
      <a:lvl4pPr marL="968375" indent="403225" algn="l" rtl="0" eaLnBrk="0" fontAlgn="base" hangingPunct="0">
        <a:spcBef>
          <a:spcPct val="20000"/>
        </a:spcBef>
        <a:spcAft>
          <a:spcPct val="0"/>
        </a:spcAft>
        <a:buChar char="–"/>
        <a:defRPr sz="2000">
          <a:solidFill>
            <a:schemeClr val="bg1"/>
          </a:solidFill>
          <a:latin typeface="+mn-lt"/>
        </a:defRPr>
      </a:lvl4pPr>
      <a:lvl5pPr marL="1316038" indent="512763" algn="l" rtl="0" eaLnBrk="0" fontAlgn="base" hangingPunct="0">
        <a:spcBef>
          <a:spcPct val="20000"/>
        </a:spcBef>
        <a:spcAft>
          <a:spcPct val="0"/>
        </a:spcAft>
        <a:buChar char="»"/>
        <a:defRPr sz="2000">
          <a:solidFill>
            <a:schemeClr val="bg1"/>
          </a:solidFill>
          <a:latin typeface="+mn-lt"/>
        </a:defRPr>
      </a:lvl5pPr>
      <a:lvl6pPr marL="1773238" indent="512763" algn="l" rtl="0" eaLnBrk="0" fontAlgn="base" hangingPunct="0">
        <a:spcBef>
          <a:spcPct val="20000"/>
        </a:spcBef>
        <a:spcAft>
          <a:spcPct val="0"/>
        </a:spcAft>
        <a:buChar char="»"/>
        <a:defRPr sz="2000">
          <a:solidFill>
            <a:schemeClr val="bg1"/>
          </a:solidFill>
          <a:latin typeface="+mn-lt"/>
        </a:defRPr>
      </a:lvl6pPr>
      <a:lvl7pPr marL="2230438" indent="512763" algn="l" rtl="0" eaLnBrk="0" fontAlgn="base" hangingPunct="0">
        <a:spcBef>
          <a:spcPct val="20000"/>
        </a:spcBef>
        <a:spcAft>
          <a:spcPct val="0"/>
        </a:spcAft>
        <a:buChar char="»"/>
        <a:defRPr sz="2000">
          <a:solidFill>
            <a:schemeClr val="bg1"/>
          </a:solidFill>
          <a:latin typeface="+mn-lt"/>
        </a:defRPr>
      </a:lvl7pPr>
      <a:lvl8pPr marL="2687638" indent="512763" algn="l" rtl="0" eaLnBrk="0" fontAlgn="base" hangingPunct="0">
        <a:spcBef>
          <a:spcPct val="20000"/>
        </a:spcBef>
        <a:spcAft>
          <a:spcPct val="0"/>
        </a:spcAft>
        <a:buChar char="»"/>
        <a:defRPr sz="2000">
          <a:solidFill>
            <a:schemeClr val="bg1"/>
          </a:solidFill>
          <a:latin typeface="+mn-lt"/>
        </a:defRPr>
      </a:lvl8pPr>
      <a:lvl9pPr marL="3144838" indent="512763"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3C484-E139-46E1-B29A-4BE2847C1841}" type="datetime1">
              <a:rPr lang="en-US" smtClean="0"/>
              <a:t>10/7/2019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298A4-60D9-4BE4-A68B-5EFD464C8EFE}" type="slidenum">
              <a:rPr lang="en-US" smtClean="0"/>
              <a:t>‹#›</a:t>
            </a:fld>
            <a:endParaRPr lang="en-US"/>
          </a:p>
        </p:txBody>
      </p:sp>
    </p:spTree>
    <p:extLst>
      <p:ext uri="{BB962C8B-B14F-4D97-AF65-F5344CB8AC3E}">
        <p14:creationId xmlns:p14="http://schemas.microsoft.com/office/powerpoint/2010/main" val="102945419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6.jpeg"/><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6.jpeg"/><Relationship Id="rId4" Type="http://schemas.openxmlformats.org/officeDocument/2006/relationships/image" Target="../media/image28.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6.jpeg"/><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31.e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32.jpeg"/><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34.emf"/><Relationship Id="rId5" Type="http://schemas.openxmlformats.org/officeDocument/2006/relationships/oleObject" Target="../embeddings/oleObject9.bin"/><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36.png"/><Relationship Id="rId4" Type="http://schemas.openxmlformats.org/officeDocument/2006/relationships/image" Target="../media/image35.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34.emf"/><Relationship Id="rId5" Type="http://schemas.openxmlformats.org/officeDocument/2006/relationships/oleObject" Target="../embeddings/oleObject12.bin"/><Relationship Id="rId4" Type="http://schemas.openxmlformats.org/officeDocument/2006/relationships/image" Target="../media/image37.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38.png"/><Relationship Id="rId4" Type="http://schemas.openxmlformats.org/officeDocument/2006/relationships/image" Target="../media/image37.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9.emf"/></Relationships>
</file>

<file path=ppt/slides/_rels/slide3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notesSlide" Target="../notesSlides/notesSlide1.xml"/><Relationship Id="rId7"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5.emf"/><Relationship Id="rId5" Type="http://schemas.openxmlformats.org/officeDocument/2006/relationships/oleObject" Target="../embeddings/oleObject17.bin"/><Relationship Id="rId4" Type="http://schemas.openxmlformats.org/officeDocument/2006/relationships/image" Target="../media/image44.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chart" Target="../charts/chart1.xml"/><Relationship Id="rId4" Type="http://schemas.openxmlformats.org/officeDocument/2006/relationships/image" Target="../media/image46.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8.emf"/><Relationship Id="rId5" Type="http://schemas.openxmlformats.org/officeDocument/2006/relationships/oleObject" Target="../embeddings/oleObject20.bin"/><Relationship Id="rId4" Type="http://schemas.openxmlformats.org/officeDocument/2006/relationships/image" Target="../media/image47.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50.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2.bin"/><Relationship Id="rId5" Type="http://schemas.openxmlformats.org/officeDocument/2006/relationships/image" Target="../media/image51.jpeg"/><Relationship Id="rId4" Type="http://schemas.openxmlformats.org/officeDocument/2006/relationships/image" Target="../media/image49.emf"/></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52.emf"/><Relationship Id="rId4" Type="http://schemas.openxmlformats.org/officeDocument/2006/relationships/oleObject" Target="../embeddings/oleObject23.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54.emf"/><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oleObject" Target="../embeddings/oleObject25.bin"/><Relationship Id="rId5" Type="http://schemas.openxmlformats.org/officeDocument/2006/relationships/image" Target="../media/image26.jpeg"/><Relationship Id="rId4" Type="http://schemas.openxmlformats.org/officeDocument/2006/relationships/image" Target="../media/image53.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26.jpeg"/><Relationship Id="rId5" Type="http://schemas.openxmlformats.org/officeDocument/2006/relationships/image" Target="../media/image56.png"/><Relationship Id="rId4" Type="http://schemas.openxmlformats.org/officeDocument/2006/relationships/image" Target="../media/image55.emf"/></Relationships>
</file>

<file path=ppt/slides/_rels/slide48.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60.png"/><Relationship Id="rId7" Type="http://schemas.openxmlformats.org/officeDocument/2006/relationships/oleObject" Target="../embeddings/oleObject28.bin"/><Relationship Id="rId12"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26.jpeg"/><Relationship Id="rId11" Type="http://schemas.openxmlformats.org/officeDocument/2006/relationships/image" Target="../media/image59.emf"/><Relationship Id="rId5" Type="http://schemas.openxmlformats.org/officeDocument/2006/relationships/image" Target="../media/image57.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oleObject" Target="../embeddings/oleObject29.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61.em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image" Target="../media/image63.emf"/><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oleObject" Target="../embeddings/oleObject34.bin"/><Relationship Id="rId5" Type="http://schemas.openxmlformats.org/officeDocument/2006/relationships/image" Target="../media/image64.jpeg"/><Relationship Id="rId4" Type="http://schemas.openxmlformats.org/officeDocument/2006/relationships/image" Target="../media/image62.emf"/></Relationships>
</file>

<file path=ppt/slides/_rels/slide51.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image" Target="../media/image66.emf"/><Relationship Id="rId5" Type="http://schemas.openxmlformats.org/officeDocument/2006/relationships/oleObject" Target="../embeddings/oleObject36.bin"/><Relationship Id="rId4" Type="http://schemas.openxmlformats.org/officeDocument/2006/relationships/image" Target="../media/image65.emf"/><Relationship Id="rId9" Type="http://schemas.openxmlformats.org/officeDocument/2006/relationships/image" Target="../media/image64.jpeg"/></Relationships>
</file>

<file path=ppt/slides/_rels/slide52.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image" Target="../media/image69.emf"/><Relationship Id="rId5" Type="http://schemas.openxmlformats.org/officeDocument/2006/relationships/oleObject" Target="../embeddings/oleObject39.bin"/><Relationship Id="rId4" Type="http://schemas.openxmlformats.org/officeDocument/2006/relationships/image" Target="../media/image68.emf"/><Relationship Id="rId9"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1.bin"/><Relationship Id="rId7" Type="http://schemas.openxmlformats.org/officeDocument/2006/relationships/image" Target="../media/image72.emf"/><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oleObject" Target="../embeddings/oleObject42.bin"/><Relationship Id="rId5" Type="http://schemas.openxmlformats.org/officeDocument/2006/relationships/image" Target="../media/image64.jpeg"/><Relationship Id="rId4" Type="http://schemas.openxmlformats.org/officeDocument/2006/relationships/image" Target="../media/image71.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74.jpeg"/><Relationship Id="rId4" Type="http://schemas.openxmlformats.org/officeDocument/2006/relationships/image" Target="../media/image73.emf"/></Relationships>
</file>

<file path=ppt/slides/_rels/slide5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56.png"/><Relationship Id="rId5" Type="http://schemas.openxmlformats.org/officeDocument/2006/relationships/image" Target="../media/image76.emf"/><Relationship Id="rId4" Type="http://schemas.openxmlformats.org/officeDocument/2006/relationships/oleObject" Target="../embeddings/oleObject44.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56.png"/><Relationship Id="rId5" Type="http://schemas.openxmlformats.org/officeDocument/2006/relationships/image" Target="../media/image77.emf"/><Relationship Id="rId4" Type="http://schemas.openxmlformats.org/officeDocument/2006/relationships/oleObject" Target="../embeddings/oleObject45.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6.bin"/><Relationship Id="rId7" Type="http://schemas.openxmlformats.org/officeDocument/2006/relationships/image" Target="../media/image79.e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47.bin"/><Relationship Id="rId5" Type="http://schemas.openxmlformats.org/officeDocument/2006/relationships/image" Target="../media/image56.png"/><Relationship Id="rId4" Type="http://schemas.openxmlformats.org/officeDocument/2006/relationships/image" Target="../media/image78.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8.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4.xml"/><Relationship Id="rId7" Type="http://schemas.openxmlformats.org/officeDocument/2006/relationships/image" Target="../media/image81.emf"/><Relationship Id="rId12" Type="http://schemas.openxmlformats.org/officeDocument/2006/relationships/oleObject" Target="../embeddings/oleObject52.bin"/><Relationship Id="rId2" Type="http://schemas.openxmlformats.org/officeDocument/2006/relationships/slideLayout" Target="../slideLayouts/slideLayout15.xml"/><Relationship Id="rId1" Type="http://schemas.openxmlformats.org/officeDocument/2006/relationships/vmlDrawing" Target="../drawings/vmlDrawing30.vml"/><Relationship Id="rId6" Type="http://schemas.openxmlformats.org/officeDocument/2006/relationships/oleObject" Target="../embeddings/oleObject49.bin"/><Relationship Id="rId11" Type="http://schemas.openxmlformats.org/officeDocument/2006/relationships/image" Target="../media/image83.emf"/><Relationship Id="rId5" Type="http://schemas.openxmlformats.org/officeDocument/2006/relationships/image" Target="../media/image80.e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82.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2.xml"/><Relationship Id="rId1" Type="http://schemas.openxmlformats.org/officeDocument/2006/relationships/vmlDrawing" Target="../drawings/vmlDrawing31.vml"/><Relationship Id="rId5" Type="http://schemas.openxmlformats.org/officeDocument/2006/relationships/image" Target="../media/image64.jpeg"/><Relationship Id="rId4" Type="http://schemas.openxmlformats.org/officeDocument/2006/relationships/image" Target="../media/image84.e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oleObject" Target="../embeddings/oleObject54.bin"/><Relationship Id="rId7" Type="http://schemas.openxmlformats.org/officeDocument/2006/relationships/image" Target="../media/image88.jpeg"/><Relationship Id="rId2" Type="http://schemas.openxmlformats.org/officeDocument/2006/relationships/slideLayout" Target="../slideLayouts/slideLayout16.xml"/><Relationship Id="rId1" Type="http://schemas.openxmlformats.org/officeDocument/2006/relationships/vmlDrawing" Target="../drawings/vmlDrawing32.vml"/><Relationship Id="rId6" Type="http://schemas.openxmlformats.org/officeDocument/2006/relationships/image" Target="../media/image86.emf"/><Relationship Id="rId5" Type="http://schemas.openxmlformats.org/officeDocument/2006/relationships/oleObject" Target="../embeddings/oleObject55.bin"/><Relationship Id="rId10" Type="http://schemas.openxmlformats.org/officeDocument/2006/relationships/oleObject" Target="../embeddings/oleObject57.bin"/><Relationship Id="rId4" Type="http://schemas.openxmlformats.org/officeDocument/2006/relationships/image" Target="../media/image85.emf"/><Relationship Id="rId9" Type="http://schemas.openxmlformats.org/officeDocument/2006/relationships/image" Target="../media/image87.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89.emf"/></Relationships>
</file>

<file path=ppt/slides/_rels/slide6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7.xml"/><Relationship Id="rId1" Type="http://schemas.openxmlformats.org/officeDocument/2006/relationships/vmlDrawing" Target="../drawings/vmlDrawing34.vml"/><Relationship Id="rId5" Type="http://schemas.openxmlformats.org/officeDocument/2006/relationships/image" Target="../media/image90.emf"/><Relationship Id="rId4" Type="http://schemas.openxmlformats.org/officeDocument/2006/relationships/oleObject" Target="../embeddings/oleObject59.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7.xml"/><Relationship Id="rId1" Type="http://schemas.openxmlformats.org/officeDocument/2006/relationships/vmlDrawing" Target="../drawings/vmlDrawing35.vml"/><Relationship Id="rId5" Type="http://schemas.openxmlformats.org/officeDocument/2006/relationships/image" Target="../media/image64.jpeg"/><Relationship Id="rId4" Type="http://schemas.openxmlformats.org/officeDocument/2006/relationships/image" Target="../media/image91.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7.xml"/><Relationship Id="rId1" Type="http://schemas.openxmlformats.org/officeDocument/2006/relationships/vmlDrawing" Target="../drawings/vmlDrawing36.vml"/><Relationship Id="rId5" Type="http://schemas.openxmlformats.org/officeDocument/2006/relationships/image" Target="../media/image64.jpeg"/><Relationship Id="rId4" Type="http://schemas.openxmlformats.org/officeDocument/2006/relationships/image" Target="../media/image92.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4.xml"/><Relationship Id="rId1" Type="http://schemas.openxmlformats.org/officeDocument/2006/relationships/vmlDrawing" Target="../drawings/vmlDrawing37.vml"/><Relationship Id="rId6" Type="http://schemas.openxmlformats.org/officeDocument/2006/relationships/image" Target="../media/image94.emf"/><Relationship Id="rId5" Type="http://schemas.openxmlformats.org/officeDocument/2006/relationships/oleObject" Target="../embeddings/oleObject63.bin"/><Relationship Id="rId4" Type="http://schemas.openxmlformats.org/officeDocument/2006/relationships/image" Target="../media/image93.emf"/></Relationships>
</file>

<file path=ppt/slides/_rels/slide6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8.xml"/></Relationships>
</file>

<file path=ppt/slides/_rels/slide7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3.png"/></Relationships>
</file>

<file path=ppt/slides/_rels/slide78.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105.emf"/><Relationship Id="rId4" Type="http://schemas.openxmlformats.org/officeDocument/2006/relationships/oleObject" Target="../embeddings/oleObject64.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64.jpeg"/><Relationship Id="rId4" Type="http://schemas.openxmlformats.org/officeDocument/2006/relationships/image" Target="../media/image107.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108.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2.xml"/><Relationship Id="rId1" Type="http://schemas.openxmlformats.org/officeDocument/2006/relationships/vmlDrawing" Target="../drawings/vmlDrawing41.vml"/><Relationship Id="rId4" Type="http://schemas.openxmlformats.org/officeDocument/2006/relationships/image" Target="../media/image109.e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110.e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image" Target="../media/image64.jpeg"/><Relationship Id="rId4" Type="http://schemas.openxmlformats.org/officeDocument/2006/relationships/image" Target="../media/image111.e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112.emf"/></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113.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60.png"/><Relationship Id="rId7" Type="http://schemas.openxmlformats.org/officeDocument/2006/relationships/image" Target="../media/image59.emf"/><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oleObject" Target="../embeddings/oleObject73.bin"/><Relationship Id="rId11" Type="http://schemas.openxmlformats.org/officeDocument/2006/relationships/oleObject" Target="../embeddings/oleObject75.bin"/><Relationship Id="rId5" Type="http://schemas.openxmlformats.org/officeDocument/2006/relationships/image" Target="../media/image114.emf"/><Relationship Id="rId10" Type="http://schemas.openxmlformats.org/officeDocument/2006/relationships/image" Target="../media/image58.emf"/><Relationship Id="rId4" Type="http://schemas.openxmlformats.org/officeDocument/2006/relationships/oleObject" Target="../embeddings/oleObject72.bin"/><Relationship Id="rId9" Type="http://schemas.openxmlformats.org/officeDocument/2006/relationships/oleObject" Target="../embeddings/oleObject74.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 Amp Specs and Test Benches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46E298A4-60D9-4BE4-A68B-5EFD464C8EFE}" type="slidenum">
              <a:rPr lang="en-US" smtClean="0"/>
              <a:t>1</a:t>
            </a:fld>
            <a:endParaRPr lang="en-US"/>
          </a:p>
        </p:txBody>
      </p:sp>
    </p:spTree>
    <p:extLst>
      <p:ext uri="{BB962C8B-B14F-4D97-AF65-F5344CB8AC3E}">
        <p14:creationId xmlns:p14="http://schemas.microsoft.com/office/powerpoint/2010/main" val="293440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18031_F_06-06-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4667" y="2016125"/>
            <a:ext cx="6400800" cy="2825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914400"/>
            <a:ext cx="2351541" cy="369332"/>
          </a:xfrm>
          <a:prstGeom prst="rect">
            <a:avLst/>
          </a:prstGeom>
          <a:noFill/>
        </p:spPr>
        <p:txBody>
          <a:bodyPr wrap="none" rtlCol="0">
            <a:spAutoFit/>
          </a:bodyPr>
          <a:lstStyle/>
          <a:p>
            <a:r>
              <a:rPr lang="en-US" dirty="0" smtClean="0"/>
              <a:t>Low gain </a:t>
            </a:r>
            <a:r>
              <a:rPr lang="en-US" dirty="0" err="1" smtClean="0"/>
              <a:t>sim</a:t>
            </a:r>
            <a:r>
              <a:rPr lang="en-US" dirty="0" smtClean="0"/>
              <a:t> and </a:t>
            </a:r>
            <a:r>
              <a:rPr lang="en-US" dirty="0" err="1" smtClean="0"/>
              <a:t>meas</a:t>
            </a:r>
            <a:endParaRPr lang="en-US" dirty="0"/>
          </a:p>
        </p:txBody>
      </p:sp>
      <p:sp>
        <p:nvSpPr>
          <p:cNvPr id="4" name="Slide Number Placeholder 3"/>
          <p:cNvSpPr>
            <a:spLocks noGrp="1"/>
          </p:cNvSpPr>
          <p:nvPr>
            <p:ph type="sldNum" sz="quarter" idx="12"/>
          </p:nvPr>
        </p:nvSpPr>
        <p:spPr/>
        <p:txBody>
          <a:bodyPr/>
          <a:lstStyle/>
          <a:p>
            <a:fld id="{46E298A4-60D9-4BE4-A68B-5EFD464C8EFE}" type="slidenum">
              <a:rPr lang="en-US" smtClean="0"/>
              <a:t>10</a:t>
            </a:fld>
            <a:endParaRPr lang="en-US"/>
          </a:p>
        </p:txBody>
      </p:sp>
    </p:spTree>
    <p:extLst>
      <p:ext uri="{BB962C8B-B14F-4D97-AF65-F5344CB8AC3E}">
        <p14:creationId xmlns:p14="http://schemas.microsoft.com/office/powerpoint/2010/main" val="326542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18031_F_06-06-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239963"/>
            <a:ext cx="5486400" cy="2378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95400" y="914400"/>
            <a:ext cx="2643224" cy="369332"/>
          </a:xfrm>
          <a:prstGeom prst="rect">
            <a:avLst/>
          </a:prstGeom>
          <a:noFill/>
        </p:spPr>
        <p:txBody>
          <a:bodyPr wrap="none" rtlCol="0">
            <a:spAutoFit/>
          </a:bodyPr>
          <a:lstStyle/>
          <a:p>
            <a:r>
              <a:rPr lang="en-US" dirty="0" err="1" smtClean="0"/>
              <a:t>Sim</a:t>
            </a:r>
            <a:r>
              <a:rPr lang="en-US" dirty="0" smtClean="0"/>
              <a:t> and </a:t>
            </a:r>
            <a:r>
              <a:rPr lang="en-US" dirty="0" err="1" smtClean="0"/>
              <a:t>meas</a:t>
            </a:r>
            <a:r>
              <a:rPr lang="en-US" dirty="0" smtClean="0"/>
              <a:t> for low gain</a:t>
            </a:r>
            <a:endParaRPr lang="en-US" dirty="0"/>
          </a:p>
        </p:txBody>
      </p:sp>
      <p:sp>
        <p:nvSpPr>
          <p:cNvPr id="4" name="Slide Number Placeholder 3"/>
          <p:cNvSpPr>
            <a:spLocks noGrp="1"/>
          </p:cNvSpPr>
          <p:nvPr>
            <p:ph type="sldNum" sz="quarter" idx="12"/>
          </p:nvPr>
        </p:nvSpPr>
        <p:spPr/>
        <p:txBody>
          <a:bodyPr/>
          <a:lstStyle/>
          <a:p>
            <a:fld id="{46E298A4-60D9-4BE4-A68B-5EFD464C8EFE}" type="slidenum">
              <a:rPr lang="en-US" smtClean="0"/>
              <a:t>11</a:t>
            </a:fld>
            <a:endParaRPr lang="en-US"/>
          </a:p>
        </p:txBody>
      </p:sp>
    </p:spTree>
    <p:extLst>
      <p:ext uri="{BB962C8B-B14F-4D97-AF65-F5344CB8AC3E}">
        <p14:creationId xmlns:p14="http://schemas.microsoft.com/office/powerpoint/2010/main" val="1342674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563880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400" b="1"/>
              <a:t>Figure 6.6-5 </a:t>
            </a:r>
            <a:r>
              <a:rPr lang="en-US" altLang="en-US" sz="2400"/>
              <a:t>Configuration for simulating the common-mode gain.</a:t>
            </a:r>
          </a:p>
        </p:txBody>
      </p:sp>
      <p:pic>
        <p:nvPicPr>
          <p:cNvPr id="3" name="Picture 3" descr="118031_F_06-06-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211388"/>
            <a:ext cx="5486400" cy="24352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6E298A4-60D9-4BE4-A68B-5EFD464C8EFE}" type="slidenum">
              <a:rPr lang="en-US" smtClean="0"/>
              <a:t>12</a:t>
            </a:fld>
            <a:endParaRPr lang="en-US"/>
          </a:p>
        </p:txBody>
      </p:sp>
    </p:spTree>
    <p:extLst>
      <p:ext uri="{BB962C8B-B14F-4D97-AF65-F5344CB8AC3E}">
        <p14:creationId xmlns:p14="http://schemas.microsoft.com/office/powerpoint/2010/main" val="169392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56388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b="1"/>
              <a:t>Figure 6.6-6 </a:t>
            </a:r>
            <a:r>
              <a:rPr lang="en-US" altLang="en-US" sz="2800"/>
              <a:t>Circuit used to measure CMMR and PSRR.</a:t>
            </a:r>
          </a:p>
        </p:txBody>
      </p:sp>
      <p:pic>
        <p:nvPicPr>
          <p:cNvPr id="3" name="Picture 3" descr="118031_F_06-06-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598613"/>
            <a:ext cx="5486400" cy="36607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6E298A4-60D9-4BE4-A68B-5EFD464C8EFE}" type="slidenum">
              <a:rPr lang="en-US" smtClean="0"/>
              <a:t>13</a:t>
            </a:fld>
            <a:endParaRPr lang="en-US"/>
          </a:p>
        </p:txBody>
      </p:sp>
    </p:spTree>
    <p:extLst>
      <p:ext uri="{BB962C8B-B14F-4D97-AF65-F5344CB8AC3E}">
        <p14:creationId xmlns:p14="http://schemas.microsoft.com/office/powerpoint/2010/main" val="827575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5638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b="1"/>
              <a:t>Figure 6.6-7 </a:t>
            </a:r>
            <a:r>
              <a:rPr lang="en-US" altLang="en-US"/>
              <a:t>(a) Configuration for the direct simulation of CMRR. (b) Model for (a).</a:t>
            </a:r>
          </a:p>
        </p:txBody>
      </p:sp>
      <p:pic>
        <p:nvPicPr>
          <p:cNvPr id="12291" name="Picture 3" descr="118031_F_06-06-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212975"/>
            <a:ext cx="6400800" cy="24320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6E298A4-60D9-4BE4-A68B-5EFD464C8EFE}" type="slidenum">
              <a:rPr lang="en-US" smtClean="0"/>
              <a:t>14</a:t>
            </a:fld>
            <a:endParaRPr lang="en-US"/>
          </a:p>
        </p:txBody>
      </p:sp>
    </p:spTree>
    <p:extLst>
      <p:ext uri="{BB962C8B-B14F-4D97-AF65-F5344CB8AC3E}">
        <p14:creationId xmlns:p14="http://schemas.microsoft.com/office/powerpoint/2010/main" val="296274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56388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000" b="1" dirty="0"/>
              <a:t>Figure 6.6-9 </a:t>
            </a:r>
            <a:r>
              <a:rPr lang="en-US" altLang="en-US" sz="2000" dirty="0"/>
              <a:t>(a) Configuration for the direct simulation or measurement of PSRR</a:t>
            </a:r>
            <a:r>
              <a:rPr lang="en-US" altLang="en-US" sz="2000" dirty="0" smtClean="0"/>
              <a:t>.</a:t>
            </a:r>
          </a:p>
          <a:p>
            <a:pPr algn="ctr" eaLnBrk="0" hangingPunct="0"/>
            <a:r>
              <a:rPr lang="en-US" altLang="en-US" sz="2000" dirty="0" smtClean="0"/>
              <a:t> </a:t>
            </a:r>
            <a:r>
              <a:rPr lang="en-US" altLang="en-US" sz="2000" dirty="0"/>
              <a:t>(b) Model of (a) with </a:t>
            </a:r>
            <a:r>
              <a:rPr lang="en-US" altLang="en-US" sz="2000" i="1" dirty="0"/>
              <a:t>V</a:t>
            </a:r>
            <a:r>
              <a:rPr lang="en-US" altLang="en-US" sz="2000" i="1" baseline="-25000" dirty="0"/>
              <a:t>SS</a:t>
            </a:r>
            <a:r>
              <a:rPr lang="en-US" altLang="en-US" sz="2000" i="1" dirty="0"/>
              <a:t> </a:t>
            </a:r>
            <a:r>
              <a:rPr lang="en-US" altLang="en-US" sz="2000" dirty="0"/>
              <a:t>= 0.</a:t>
            </a:r>
          </a:p>
        </p:txBody>
      </p:sp>
      <p:pic>
        <p:nvPicPr>
          <p:cNvPr id="14339" name="Picture 3" descr="118031_F_06-06-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147888"/>
            <a:ext cx="6400800" cy="256063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6E298A4-60D9-4BE4-A68B-5EFD464C8EFE}" type="slidenum">
              <a:rPr lang="en-US" smtClean="0"/>
              <a:t>15</a:t>
            </a:fld>
            <a:endParaRPr lang="en-US"/>
          </a:p>
        </p:txBody>
      </p:sp>
    </p:spTree>
    <p:extLst>
      <p:ext uri="{BB962C8B-B14F-4D97-AF65-F5344CB8AC3E}">
        <p14:creationId xmlns:p14="http://schemas.microsoft.com/office/powerpoint/2010/main" val="2411479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5638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b="1"/>
              <a:t>Figure 6.6-10 </a:t>
            </a:r>
            <a:r>
              <a:rPr lang="en-US" altLang="en-US"/>
              <a:t>Measurement of the input common-mode voltage range of an op amp.</a:t>
            </a:r>
          </a:p>
        </p:txBody>
      </p:sp>
      <p:pic>
        <p:nvPicPr>
          <p:cNvPr id="15363" name="Picture 3" descr="118031_F_06-06-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206625"/>
            <a:ext cx="6400800" cy="24447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6E298A4-60D9-4BE4-A68B-5EFD464C8EFE}" type="slidenum">
              <a:rPr lang="en-US" smtClean="0"/>
              <a:t>16</a:t>
            </a:fld>
            <a:endParaRPr lang="en-US"/>
          </a:p>
        </p:txBody>
      </p:sp>
    </p:spTree>
    <p:extLst>
      <p:ext uri="{BB962C8B-B14F-4D97-AF65-F5344CB8AC3E}">
        <p14:creationId xmlns:p14="http://schemas.microsoft.com/office/powerpoint/2010/main" val="408767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563880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000" b="1"/>
              <a:t>Figure 6.6-12 </a:t>
            </a:r>
            <a:r>
              <a:rPr lang="en-US" altLang="en-US" sz="2000"/>
              <a:t>Measurement of the open-loop output resistance.</a:t>
            </a:r>
          </a:p>
        </p:txBody>
      </p:sp>
      <p:pic>
        <p:nvPicPr>
          <p:cNvPr id="17411" name="Picture 3" descr="118031_F_06-06-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224088"/>
            <a:ext cx="6400800" cy="240823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6E298A4-60D9-4BE4-A68B-5EFD464C8EFE}" type="slidenum">
              <a:rPr lang="en-US" smtClean="0"/>
              <a:t>17</a:t>
            </a:fld>
            <a:endParaRPr lang="en-US"/>
          </a:p>
        </p:txBody>
      </p:sp>
    </p:spTree>
    <p:extLst>
      <p:ext uri="{BB962C8B-B14F-4D97-AF65-F5344CB8AC3E}">
        <p14:creationId xmlns:p14="http://schemas.microsoft.com/office/powerpoint/2010/main" val="49815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563880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a:t>Figure 6.6-13 </a:t>
            </a:r>
            <a:r>
              <a:rPr lang="en-US" altLang="en-US" sz="1600"/>
              <a:t>An alternative method of measuring the open-loop output resistance </a:t>
            </a:r>
            <a:r>
              <a:rPr lang="en-US" altLang="en-US" sz="1600" i="1"/>
              <a:t>R</a:t>
            </a:r>
            <a:r>
              <a:rPr lang="en-US" altLang="en-US" sz="1600" i="1" baseline="-25000"/>
              <a:t>O</a:t>
            </a:r>
            <a:r>
              <a:rPr lang="en-US" altLang="en-US" sz="1600"/>
              <a:t>.</a:t>
            </a:r>
          </a:p>
        </p:txBody>
      </p:sp>
      <p:pic>
        <p:nvPicPr>
          <p:cNvPr id="18435" name="Picture 3" descr="118031_F_06-06-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5088" y="1666875"/>
            <a:ext cx="6473825" cy="35242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6E298A4-60D9-4BE4-A68B-5EFD464C8EFE}" type="slidenum">
              <a:rPr lang="en-US" smtClean="0"/>
              <a:t>18</a:t>
            </a:fld>
            <a:endParaRPr lang="en-US"/>
          </a:p>
        </p:txBody>
      </p:sp>
    </p:spTree>
    <p:extLst>
      <p:ext uri="{BB962C8B-B14F-4D97-AF65-F5344CB8AC3E}">
        <p14:creationId xmlns:p14="http://schemas.microsoft.com/office/powerpoint/2010/main" val="972174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563880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000" b="1"/>
              <a:t>Figure 6.6-14 </a:t>
            </a:r>
            <a:r>
              <a:rPr lang="en-US" altLang="en-US" sz="2000"/>
              <a:t>Measurement of slew rate (</a:t>
            </a:r>
            <a:r>
              <a:rPr lang="en-US" altLang="en-US" sz="2000" i="1"/>
              <a:t>SR</a:t>
            </a:r>
            <a:r>
              <a:rPr lang="en-US" altLang="en-US" sz="2000"/>
              <a:t>) and settling time.</a:t>
            </a:r>
          </a:p>
        </p:txBody>
      </p:sp>
      <p:pic>
        <p:nvPicPr>
          <p:cNvPr id="19459" name="Picture 3" descr="118031_F_06-06-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546350"/>
            <a:ext cx="6400800" cy="17653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6E298A4-60D9-4BE4-A68B-5EFD464C8EFE}" type="slidenum">
              <a:rPr lang="en-US" smtClean="0"/>
              <a:t>19</a:t>
            </a:fld>
            <a:endParaRPr lang="en-US"/>
          </a:p>
        </p:txBody>
      </p:sp>
    </p:spTree>
    <p:extLst>
      <p:ext uri="{BB962C8B-B14F-4D97-AF65-F5344CB8AC3E}">
        <p14:creationId xmlns:p14="http://schemas.microsoft.com/office/powerpoint/2010/main" val="19417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8031_F_06-01-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76400"/>
            <a:ext cx="8614913" cy="317076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6E298A4-60D9-4BE4-A68B-5EFD464C8EFE}" type="slidenum">
              <a:rPr lang="en-US" smtClean="0"/>
              <a:t>2</a:t>
            </a:fld>
            <a:endParaRPr lang="en-US"/>
          </a:p>
        </p:txBody>
      </p:sp>
    </p:spTree>
    <p:extLst>
      <p:ext uri="{BB962C8B-B14F-4D97-AF65-F5344CB8AC3E}">
        <p14:creationId xmlns:p14="http://schemas.microsoft.com/office/powerpoint/2010/main" val="3071657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8031_F_06-01-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76400"/>
            <a:ext cx="8614913" cy="3170767"/>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p:cNvSpPr/>
          <p:nvPr/>
        </p:nvSpPr>
        <p:spPr>
          <a:xfrm rot="5400000">
            <a:off x="2498556" y="-725906"/>
            <a:ext cx="4940969" cy="7660106"/>
          </a:xfrm>
          <a:prstGeom prst="triangle">
            <a:avLst/>
          </a:prstGeom>
          <a:solidFill>
            <a:schemeClr val="accent1">
              <a:lumMod val="60000"/>
              <a:lumOff val="40000"/>
              <a:alpha val="16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58779" y="948935"/>
            <a:ext cx="2085474" cy="369332"/>
          </a:xfrm>
          <a:prstGeom prst="rect">
            <a:avLst/>
          </a:prstGeom>
          <a:noFill/>
        </p:spPr>
        <p:txBody>
          <a:bodyPr wrap="square" rtlCol="0">
            <a:spAutoFit/>
          </a:bodyPr>
          <a:lstStyle/>
          <a:p>
            <a:r>
              <a:rPr lang="en-US" dirty="0" smtClean="0"/>
              <a:t>Actual Op Amp</a:t>
            </a:r>
            <a:endParaRPr lang="en-US" dirty="0"/>
          </a:p>
        </p:txBody>
      </p:sp>
      <p:sp>
        <p:nvSpPr>
          <p:cNvPr id="5" name="TextBox 4"/>
          <p:cNvSpPr txBox="1"/>
          <p:nvPr/>
        </p:nvSpPr>
        <p:spPr>
          <a:xfrm>
            <a:off x="2975811" y="200526"/>
            <a:ext cx="4588042" cy="646331"/>
          </a:xfrm>
          <a:prstGeom prst="rect">
            <a:avLst/>
          </a:prstGeom>
          <a:noFill/>
        </p:spPr>
        <p:txBody>
          <a:bodyPr wrap="square" rtlCol="0">
            <a:spAutoFit/>
          </a:bodyPr>
          <a:lstStyle/>
          <a:p>
            <a:r>
              <a:rPr lang="en-US" dirty="0" smtClean="0"/>
              <a:t>DC specs: </a:t>
            </a:r>
            <a:r>
              <a:rPr lang="en-US" dirty="0" err="1" smtClean="0"/>
              <a:t>Vos</a:t>
            </a:r>
            <a:r>
              <a:rPr lang="en-US" dirty="0" smtClean="0"/>
              <a:t>, IB1, IB2, </a:t>
            </a:r>
            <a:r>
              <a:rPr lang="en-US" dirty="0" err="1" smtClean="0"/>
              <a:t>Ricm</a:t>
            </a:r>
            <a:r>
              <a:rPr lang="en-US" dirty="0" smtClean="0"/>
              <a:t>, Rid, Rout, DC gain, DC CMRR, DC PSRR, </a:t>
            </a:r>
            <a:endParaRPr lang="en-US" dirty="0"/>
          </a:p>
        </p:txBody>
      </p:sp>
      <p:sp>
        <p:nvSpPr>
          <p:cNvPr id="6" name="TextBox 5"/>
          <p:cNvSpPr txBox="1"/>
          <p:nvPr/>
        </p:nvSpPr>
        <p:spPr>
          <a:xfrm>
            <a:off x="3144253" y="5638800"/>
            <a:ext cx="5205663" cy="923330"/>
          </a:xfrm>
          <a:prstGeom prst="rect">
            <a:avLst/>
          </a:prstGeom>
          <a:noFill/>
        </p:spPr>
        <p:txBody>
          <a:bodyPr wrap="square" rtlCol="0">
            <a:spAutoFit/>
          </a:bodyPr>
          <a:lstStyle/>
          <a:p>
            <a:r>
              <a:rPr lang="en-US" dirty="0" smtClean="0"/>
              <a:t>DC large signal: input common mode range, output swing range, IDDQ; how these change with DC supply voltage, and with temperature</a:t>
            </a:r>
            <a:endParaRPr lang="en-US" dirty="0"/>
          </a:p>
        </p:txBody>
      </p:sp>
      <p:sp>
        <p:nvSpPr>
          <p:cNvPr id="7" name="Slide Number Placeholder 6"/>
          <p:cNvSpPr>
            <a:spLocks noGrp="1"/>
          </p:cNvSpPr>
          <p:nvPr>
            <p:ph type="sldNum" sz="quarter" idx="12"/>
          </p:nvPr>
        </p:nvSpPr>
        <p:spPr/>
        <p:txBody>
          <a:bodyPr/>
          <a:lstStyle/>
          <a:p>
            <a:fld id="{46E298A4-60D9-4BE4-A68B-5EFD464C8EFE}" type="slidenum">
              <a:rPr lang="en-US" smtClean="0"/>
              <a:t>20</a:t>
            </a:fld>
            <a:endParaRPr lang="en-US"/>
          </a:p>
        </p:txBody>
      </p:sp>
    </p:spTree>
    <p:extLst>
      <p:ext uri="{BB962C8B-B14F-4D97-AF65-F5344CB8AC3E}">
        <p14:creationId xmlns:p14="http://schemas.microsoft.com/office/powerpoint/2010/main" val="1559109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8031_F_06-0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66" y="1636713"/>
            <a:ext cx="8702921" cy="4916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29853" y="393032"/>
            <a:ext cx="5438273" cy="923330"/>
          </a:xfrm>
          <a:prstGeom prst="rect">
            <a:avLst/>
          </a:prstGeom>
          <a:noFill/>
        </p:spPr>
        <p:txBody>
          <a:bodyPr wrap="square" rtlCol="0">
            <a:spAutoFit/>
          </a:bodyPr>
          <a:lstStyle/>
          <a:p>
            <a:r>
              <a:rPr lang="en-US" dirty="0" smtClean="0"/>
              <a:t>AC specs: open-loop AC gain/phase (Bode plot), loop transfer gain/phase with </a:t>
            </a:r>
            <a:r>
              <a:rPr lang="en-US" dirty="0" smtClean="0">
                <a:latin typeface="Symbol" panose="05050102010706020507" pitchFamily="18" charset="2"/>
              </a:rPr>
              <a:t>b</a:t>
            </a:r>
            <a:r>
              <a:rPr lang="en-US" dirty="0" smtClean="0"/>
              <a:t>-network, phase margin, gain margin, AC CMRR, AC PSRR</a:t>
            </a:r>
          </a:p>
        </p:txBody>
      </p:sp>
      <p:sp>
        <p:nvSpPr>
          <p:cNvPr id="4" name="Slide Number Placeholder 3"/>
          <p:cNvSpPr>
            <a:spLocks noGrp="1"/>
          </p:cNvSpPr>
          <p:nvPr>
            <p:ph type="sldNum" sz="quarter" idx="12"/>
          </p:nvPr>
        </p:nvSpPr>
        <p:spPr/>
        <p:txBody>
          <a:bodyPr/>
          <a:lstStyle/>
          <a:p>
            <a:fld id="{46E298A4-60D9-4BE4-A68B-5EFD464C8EFE}" type="slidenum">
              <a:rPr lang="en-US" smtClean="0"/>
              <a:t>21</a:t>
            </a:fld>
            <a:endParaRPr lang="en-US"/>
          </a:p>
        </p:txBody>
      </p:sp>
    </p:spTree>
    <p:extLst>
      <p:ext uri="{BB962C8B-B14F-4D97-AF65-F5344CB8AC3E}">
        <p14:creationId xmlns:p14="http://schemas.microsoft.com/office/powerpoint/2010/main" val="3297908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8031_F_06-01-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118" y="1431131"/>
            <a:ext cx="8660372" cy="50458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9179" y="320842"/>
            <a:ext cx="5677580" cy="369332"/>
          </a:xfrm>
          <a:prstGeom prst="rect">
            <a:avLst/>
          </a:prstGeom>
          <a:noFill/>
        </p:spPr>
        <p:txBody>
          <a:bodyPr wrap="none" rtlCol="0">
            <a:spAutoFit/>
          </a:bodyPr>
          <a:lstStyle/>
          <a:p>
            <a:r>
              <a:rPr lang="en-US" dirty="0" smtClean="0"/>
              <a:t>Transient specs: settling time, overshoot, slew rate, …</a:t>
            </a:r>
            <a:endParaRPr lang="en-US" dirty="0"/>
          </a:p>
        </p:txBody>
      </p:sp>
      <p:sp>
        <p:nvSpPr>
          <p:cNvPr id="4" name="Slide Number Placeholder 3"/>
          <p:cNvSpPr>
            <a:spLocks noGrp="1"/>
          </p:cNvSpPr>
          <p:nvPr>
            <p:ph type="sldNum" sz="quarter" idx="12"/>
          </p:nvPr>
        </p:nvSpPr>
        <p:spPr/>
        <p:txBody>
          <a:bodyPr/>
          <a:lstStyle/>
          <a:p>
            <a:fld id="{46E298A4-60D9-4BE4-A68B-5EFD464C8EFE}" type="slidenum">
              <a:rPr lang="en-US" smtClean="0"/>
              <a:t>22</a:t>
            </a:fld>
            <a:endParaRPr lang="en-US"/>
          </a:p>
        </p:txBody>
      </p:sp>
    </p:spTree>
    <p:extLst>
      <p:ext uri="{BB962C8B-B14F-4D97-AF65-F5344CB8AC3E}">
        <p14:creationId xmlns:p14="http://schemas.microsoft.com/office/powerpoint/2010/main" val="104246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714375" y="1038225"/>
            <a:ext cx="7772400" cy="1470025"/>
          </a:xfrm>
        </p:spPr>
        <p:txBody>
          <a:bodyPr/>
          <a:lstStyle/>
          <a:p>
            <a:pPr algn="ctr"/>
            <a:r>
              <a:rPr lang="en-US" dirty="0"/>
              <a:t>Testing</a:t>
            </a:r>
            <a:br>
              <a:rPr lang="en-US" dirty="0"/>
            </a:br>
            <a:r>
              <a:rPr lang="en-US" dirty="0"/>
              <a:t>Op Amps and </a:t>
            </a:r>
            <a:r>
              <a:rPr lang="en-US" dirty="0" smtClean="0"/>
              <a:t>Comparators</a:t>
            </a:r>
            <a:endParaRPr lang="en-US" dirty="0"/>
          </a:p>
        </p:txBody>
      </p:sp>
      <p:sp>
        <p:nvSpPr>
          <p:cNvPr id="113667" name="Rectangle 3"/>
          <p:cNvSpPr>
            <a:spLocks noGrp="1" noChangeArrowheads="1"/>
          </p:cNvSpPr>
          <p:nvPr>
            <p:ph type="subTitle" idx="1"/>
          </p:nvPr>
        </p:nvSpPr>
        <p:spPr>
          <a:xfrm>
            <a:off x="5019675" y="3714750"/>
            <a:ext cx="2562225" cy="914400"/>
          </a:xfrm>
        </p:spPr>
        <p:txBody>
          <a:bodyPr/>
          <a:lstStyle/>
          <a:p>
            <a:pPr algn="l"/>
            <a:r>
              <a:rPr lang="en-US" dirty="0"/>
              <a:t>Daryl Hiser</a:t>
            </a:r>
            <a:br>
              <a:rPr lang="en-US" dirty="0"/>
            </a:br>
            <a:r>
              <a:rPr lang="en-US" dirty="0" smtClean="0"/>
              <a:t>PA Op </a:t>
            </a:r>
            <a:r>
              <a:rPr lang="en-US" dirty="0"/>
              <a:t>Amp -Test</a:t>
            </a:r>
          </a:p>
        </p:txBody>
      </p:sp>
      <p:pic>
        <p:nvPicPr>
          <p:cNvPr id="113670" name="Picture 6" descr="http://www.wpclipart.com/weather/tornado/tornado.png"/>
          <p:cNvPicPr>
            <a:picLocks noChangeAspect="1" noChangeArrowheads="1"/>
          </p:cNvPicPr>
          <p:nvPr/>
        </p:nvPicPr>
        <p:blipFill>
          <a:blip r:embed="rId2" cstate="print"/>
          <a:srcRect/>
          <a:stretch>
            <a:fillRect/>
          </a:stretch>
        </p:blipFill>
        <p:spPr bwMode="auto">
          <a:xfrm>
            <a:off x="2155825" y="2620963"/>
            <a:ext cx="1577975" cy="2357318"/>
          </a:xfrm>
          <a:prstGeom prst="rect">
            <a:avLst/>
          </a:prstGeom>
          <a:noFill/>
        </p:spPr>
      </p:pic>
      <p:sp>
        <p:nvSpPr>
          <p:cNvPr id="2" name="Slide Number Placeholder 1"/>
          <p:cNvSpPr>
            <a:spLocks noGrp="1"/>
          </p:cNvSpPr>
          <p:nvPr>
            <p:ph type="sldNum" sz="quarter" idx="12"/>
          </p:nvPr>
        </p:nvSpPr>
        <p:spPr/>
        <p:txBody>
          <a:bodyPr/>
          <a:lstStyle/>
          <a:p>
            <a:pPr>
              <a:defRPr/>
            </a:pPr>
            <a:fld id="{5C4AC5FB-2B7E-4EEB-983A-CBCCA23A73B2}"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0"/>
            <a:ext cx="7772400" cy="1470025"/>
          </a:xfrm>
        </p:spPr>
        <p:txBody>
          <a:bodyPr/>
          <a:lstStyle/>
          <a:p>
            <a:pPr algn="ctr"/>
            <a:r>
              <a:rPr lang="en-US" sz="2800" dirty="0" smtClean="0"/>
              <a:t>Op Amps, Comparators, and </a:t>
            </a:r>
            <a:r>
              <a:rPr lang="en-US" sz="2800" dirty="0"/>
              <a:t/>
            </a:r>
            <a:br>
              <a:rPr lang="en-US" sz="2800" dirty="0"/>
            </a:br>
            <a:r>
              <a:rPr lang="en-US" sz="2800" dirty="0" smtClean="0"/>
              <a:t>Pattern Based Testing……</a:t>
            </a:r>
            <a:r>
              <a:rPr lang="en-US" sz="2800" dirty="0"/>
              <a:t>oh my!</a:t>
            </a:r>
          </a:p>
        </p:txBody>
      </p:sp>
      <p:pic>
        <p:nvPicPr>
          <p:cNvPr id="2053" name="Picture 5" descr="thumbnailCAHZJ60X"/>
          <p:cNvPicPr>
            <a:picLocks noChangeAspect="1" noChangeArrowheads="1"/>
          </p:cNvPicPr>
          <p:nvPr/>
        </p:nvPicPr>
        <p:blipFill>
          <a:blip r:embed="rId2" cstate="print"/>
          <a:srcRect/>
          <a:stretch>
            <a:fillRect/>
          </a:stretch>
        </p:blipFill>
        <p:spPr bwMode="auto">
          <a:xfrm>
            <a:off x="2019300" y="1681162"/>
            <a:ext cx="5581650" cy="4186238"/>
          </a:xfrm>
          <a:prstGeom prst="rect">
            <a:avLst/>
          </a:prstGeom>
          <a:noFill/>
        </p:spPr>
      </p:pic>
      <p:sp>
        <p:nvSpPr>
          <p:cNvPr id="2" name="Slide Number Placeholder 1"/>
          <p:cNvSpPr>
            <a:spLocks noGrp="1"/>
          </p:cNvSpPr>
          <p:nvPr>
            <p:ph type="sldNum" sz="quarter" idx="12"/>
          </p:nvPr>
        </p:nvSpPr>
        <p:spPr/>
        <p:txBody>
          <a:bodyPr/>
          <a:lstStyle/>
          <a:p>
            <a:pPr>
              <a:defRPr/>
            </a:pPr>
            <a:fld id="{5C4AC5FB-2B7E-4EEB-983A-CBCCA23A73B2}"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Outline</a:t>
            </a:r>
          </a:p>
        </p:txBody>
      </p:sp>
      <p:sp>
        <p:nvSpPr>
          <p:cNvPr id="3075" name="Rectangle 3"/>
          <p:cNvSpPr>
            <a:spLocks noGrp="1" noChangeArrowheads="1"/>
          </p:cNvSpPr>
          <p:nvPr>
            <p:ph type="body" idx="1"/>
          </p:nvPr>
        </p:nvSpPr>
        <p:spPr>
          <a:xfrm>
            <a:off x="352425" y="1204913"/>
            <a:ext cx="8467725" cy="3490912"/>
          </a:xfrm>
        </p:spPr>
        <p:txBody>
          <a:bodyPr/>
          <a:lstStyle/>
          <a:p>
            <a:r>
              <a:rPr lang="en-US" sz="2400" u="sng" dirty="0"/>
              <a:t>Basics</a:t>
            </a:r>
            <a:r>
              <a:rPr lang="en-US" sz="2400" dirty="0"/>
              <a:t> of testing Op </a:t>
            </a:r>
            <a:r>
              <a:rPr lang="en-US" sz="2400" dirty="0" smtClean="0"/>
              <a:t>Amps.</a:t>
            </a:r>
            <a:endParaRPr lang="en-US" sz="2400" dirty="0"/>
          </a:p>
          <a:p>
            <a:pPr lvl="1"/>
            <a:r>
              <a:rPr lang="en-US" sz="2400" dirty="0"/>
              <a:t>The Loops</a:t>
            </a:r>
          </a:p>
          <a:p>
            <a:pPr lvl="1"/>
            <a:r>
              <a:rPr lang="en-US" sz="2400" dirty="0"/>
              <a:t>The Tests</a:t>
            </a:r>
          </a:p>
          <a:p>
            <a:r>
              <a:rPr lang="en-US" sz="2400" dirty="0" smtClean="0"/>
              <a:t>Pattern Based Testing.</a:t>
            </a:r>
            <a:endParaRPr lang="en-US" sz="2400" dirty="0"/>
          </a:p>
          <a:p>
            <a:r>
              <a:rPr lang="en-US" sz="2400" u="sng" dirty="0" smtClean="0"/>
              <a:t>Basics</a:t>
            </a:r>
            <a:r>
              <a:rPr lang="en-US" sz="2400" dirty="0" smtClean="0"/>
              <a:t> </a:t>
            </a:r>
            <a:r>
              <a:rPr lang="en-US" sz="2400" dirty="0"/>
              <a:t>of testing </a:t>
            </a:r>
            <a:r>
              <a:rPr lang="en-US" sz="2400" dirty="0" smtClean="0"/>
              <a:t>comparators.</a:t>
            </a:r>
          </a:p>
          <a:p>
            <a:r>
              <a:rPr lang="en-US" sz="2400" dirty="0" smtClean="0"/>
              <a:t>Beware of flying monkeys! </a:t>
            </a:r>
            <a:br>
              <a:rPr lang="en-US" sz="2400" dirty="0" smtClean="0"/>
            </a:br>
            <a:r>
              <a:rPr lang="en-US" sz="2400" dirty="0" smtClean="0"/>
              <a:t>(common errors,  issues, things to watch for)</a:t>
            </a:r>
          </a:p>
          <a:p>
            <a:endParaRPr lang="en-US" sz="2400" dirty="0"/>
          </a:p>
          <a:p>
            <a:pPr>
              <a:buFontTx/>
              <a:buNone/>
            </a:pPr>
            <a:endParaRPr lang="en-US" dirty="0"/>
          </a:p>
          <a:p>
            <a:endParaRPr lang="en-US" dirty="0"/>
          </a:p>
          <a:p>
            <a:endParaRPr lang="en-US" dirty="0"/>
          </a:p>
        </p:txBody>
      </p:sp>
      <p:pic>
        <p:nvPicPr>
          <p:cNvPr id="3077" name="Picture 5" descr="flying-monkeys"/>
          <p:cNvPicPr>
            <a:picLocks noChangeAspect="1" noChangeArrowheads="1"/>
          </p:cNvPicPr>
          <p:nvPr/>
        </p:nvPicPr>
        <p:blipFill>
          <a:blip r:embed="rId2" cstate="print"/>
          <a:srcRect/>
          <a:stretch>
            <a:fillRect/>
          </a:stretch>
        </p:blipFill>
        <p:spPr bwMode="auto">
          <a:xfrm>
            <a:off x="6924675" y="3752850"/>
            <a:ext cx="2057400" cy="2049463"/>
          </a:xfrm>
          <a:prstGeom prst="rect">
            <a:avLst/>
          </a:prstGeom>
          <a:noFill/>
        </p:spPr>
      </p:pic>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 calcmode="lin" valueType="num">
                                      <p:cBhvr additive="base">
                                        <p:cTn id="11"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7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 calcmode="lin" valueType="num">
                                      <p:cBhvr additive="base">
                                        <p:cTn id="15"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 calcmode="lin" valueType="num">
                                      <p:cBhvr additive="base">
                                        <p:cTn id="21"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 calcmode="lin" valueType="num">
                                      <p:cBhvr additive="base">
                                        <p:cTn id="27" dur="5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075">
                                            <p:txEl>
                                              <p:pRg st="5" end="5"/>
                                            </p:txEl>
                                          </p:spTgt>
                                        </p:tgtEl>
                                        <p:attrNameLst>
                                          <p:attrName>style.visibility</p:attrName>
                                        </p:attrNameLst>
                                      </p:cBhvr>
                                      <p:to>
                                        <p:strVal val="visible"/>
                                      </p:to>
                                    </p:set>
                                    <p:anim calcmode="lin" valueType="num">
                                      <p:cBhvr additive="base">
                                        <p:cTn id="33" dur="500" fill="hold"/>
                                        <p:tgtEl>
                                          <p:spTgt spid="307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075">
                                            <p:txEl>
                                              <p:pRg st="5" end="5"/>
                                            </p:txEl>
                                          </p:spTgt>
                                        </p:tgtEl>
                                        <p:attrNameLst>
                                          <p:attrName>ppt_y</p:attrName>
                                        </p:attrNameLst>
                                      </p:cBhvr>
                                      <p:tavLst>
                                        <p:tav tm="0">
                                          <p:val>
                                            <p:strVal val="#ppt_y"/>
                                          </p:val>
                                        </p:tav>
                                        <p:tav tm="100000">
                                          <p:val>
                                            <p:strVal val="#ppt_y"/>
                                          </p:val>
                                        </p:tav>
                                      </p:tavLst>
                                    </p:anim>
                                  </p:childTnLst>
                                </p:cTn>
                              </p:par>
                              <p:par>
                                <p:cTn id="35" presetID="3" presetClass="entr" presetSubtype="10" fill="hold" nodeType="with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blinds(horizontal)">
                                      <p:cBhvr>
                                        <p:cTn id="3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lgn="ctr"/>
            <a:r>
              <a:rPr lang="en-US" dirty="0" smtClean="0"/>
              <a:t>Op Amp Loops</a:t>
            </a:r>
            <a:endParaRPr lang="en-US" dirty="0"/>
          </a:p>
        </p:txBody>
      </p:sp>
      <p:sp>
        <p:nvSpPr>
          <p:cNvPr id="169987" name="Rectangle 3"/>
          <p:cNvSpPr>
            <a:spLocks noGrp="1" noChangeArrowheads="1"/>
          </p:cNvSpPr>
          <p:nvPr>
            <p:ph type="body" idx="1"/>
          </p:nvPr>
        </p:nvSpPr>
        <p:spPr/>
        <p:txBody>
          <a:bodyPr/>
          <a:lstStyle/>
          <a:p>
            <a:pPr>
              <a:lnSpc>
                <a:spcPct val="90000"/>
              </a:lnSpc>
            </a:pPr>
            <a:r>
              <a:rPr lang="en-US" sz="2400" dirty="0" smtClean="0"/>
              <a:t>If </a:t>
            </a:r>
            <a:r>
              <a:rPr lang="en-US" sz="2400" dirty="0"/>
              <a:t>you can measure </a:t>
            </a:r>
            <a:r>
              <a:rPr lang="en-US" sz="2400" b="1" dirty="0" err="1"/>
              <a:t>Vos</a:t>
            </a:r>
            <a:r>
              <a:rPr lang="en-US" sz="2400" dirty="0"/>
              <a:t> well, most of the Op amp </a:t>
            </a:r>
            <a:r>
              <a:rPr lang="en-US" sz="2400" dirty="0" smtClean="0"/>
              <a:t>test </a:t>
            </a:r>
            <a:r>
              <a:rPr lang="en-US" sz="2400" dirty="0"/>
              <a:t>battle is won!  PSRR, CMRR, AOL, Drift… are just looking for changes in </a:t>
            </a:r>
            <a:r>
              <a:rPr lang="en-US" sz="2400" dirty="0" err="1"/>
              <a:t>Vos</a:t>
            </a:r>
            <a:r>
              <a:rPr lang="en-US" sz="2400" dirty="0"/>
              <a:t> </a:t>
            </a:r>
            <a:r>
              <a:rPr lang="en-US" sz="2400" dirty="0" smtClean="0"/>
              <a:t>as some parameter is varied.</a:t>
            </a:r>
            <a:endParaRPr lang="en-US" sz="2400" dirty="0"/>
          </a:p>
          <a:p>
            <a:pPr>
              <a:lnSpc>
                <a:spcPct val="90000"/>
              </a:lnSpc>
            </a:pPr>
            <a:r>
              <a:rPr lang="en-US" sz="2400" dirty="0"/>
              <a:t>We use </a:t>
            </a:r>
            <a:r>
              <a:rPr lang="en-US" sz="2400" b="1" dirty="0"/>
              <a:t>“test loops”</a:t>
            </a:r>
            <a:r>
              <a:rPr lang="en-US" sz="2400" dirty="0"/>
              <a:t> to facilitate measurement and control of op amps during test</a:t>
            </a:r>
            <a:r>
              <a:rPr lang="en-US" sz="2400" dirty="0" smtClean="0"/>
              <a:t>.  The loop gives local gain of the offset measurement.</a:t>
            </a:r>
          </a:p>
          <a:p>
            <a:pPr>
              <a:lnSpc>
                <a:spcPct val="90000"/>
              </a:lnSpc>
            </a:pPr>
            <a:r>
              <a:rPr lang="en-US" sz="2400" dirty="0" smtClean="0"/>
              <a:t>This presentation will evaluate two useful loop methods:</a:t>
            </a:r>
            <a:br>
              <a:rPr lang="en-US" sz="2400" dirty="0" smtClean="0"/>
            </a:br>
            <a:r>
              <a:rPr lang="en-US" sz="2400" dirty="0" smtClean="0"/>
              <a:t>- False Summing Junction</a:t>
            </a:r>
            <a:br>
              <a:rPr lang="en-US" sz="2400" dirty="0" smtClean="0"/>
            </a:br>
            <a:r>
              <a:rPr lang="en-US" sz="2400" dirty="0" smtClean="0"/>
              <a:t>- Two Amp Loop</a:t>
            </a:r>
            <a:endParaRPr lang="en-US" sz="2400" dirty="0"/>
          </a:p>
          <a:p>
            <a:pPr>
              <a:lnSpc>
                <a:spcPct val="90000"/>
              </a:lnSpc>
            </a:pPr>
            <a:endParaRPr lang="en-US" sz="2400" dirty="0"/>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500" fill="hold"/>
                                        <p:tgtEl>
                                          <p:spTgt spid="169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9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9987">
                                            <p:txEl>
                                              <p:pRg st="1" end="1"/>
                                            </p:txEl>
                                          </p:spTgt>
                                        </p:tgtEl>
                                        <p:attrNameLst>
                                          <p:attrName>style.visibility</p:attrName>
                                        </p:attrNameLst>
                                      </p:cBhvr>
                                      <p:to>
                                        <p:strVal val="visible"/>
                                      </p:to>
                                    </p:set>
                                    <p:anim calcmode="lin" valueType="num">
                                      <p:cBhvr additive="base">
                                        <p:cTn id="11" dur="500" fill="hold"/>
                                        <p:tgtEl>
                                          <p:spTgt spid="1699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998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9987">
                                            <p:txEl>
                                              <p:pRg st="2" end="2"/>
                                            </p:txEl>
                                          </p:spTgt>
                                        </p:tgtEl>
                                        <p:attrNameLst>
                                          <p:attrName>style.visibility</p:attrName>
                                        </p:attrNameLst>
                                      </p:cBhvr>
                                      <p:to>
                                        <p:strVal val="visible"/>
                                      </p:to>
                                    </p:set>
                                    <p:anim calcmode="lin" valueType="num">
                                      <p:cBhvr additive="base">
                                        <p:cTn id="15" dur="500" fill="hold"/>
                                        <p:tgtEl>
                                          <p:spTgt spid="1699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99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231775" y="142875"/>
            <a:ext cx="8458200" cy="528638"/>
          </a:xfrm>
        </p:spPr>
        <p:txBody>
          <a:bodyPr/>
          <a:lstStyle/>
          <a:p>
            <a:r>
              <a:rPr lang="en-US"/>
              <a:t>Eagle Op Amp HIB</a:t>
            </a:r>
          </a:p>
        </p:txBody>
      </p:sp>
      <p:pic>
        <p:nvPicPr>
          <p:cNvPr id="262149" name="Picture 5" descr="HIB 001"/>
          <p:cNvPicPr>
            <a:picLocks noChangeAspect="1" noChangeArrowheads="1"/>
          </p:cNvPicPr>
          <p:nvPr/>
        </p:nvPicPr>
        <p:blipFill>
          <a:blip r:embed="rId2" cstate="print"/>
          <a:srcRect/>
          <a:stretch>
            <a:fillRect/>
          </a:stretch>
        </p:blipFill>
        <p:spPr bwMode="auto">
          <a:xfrm>
            <a:off x="565150" y="795338"/>
            <a:ext cx="7377113" cy="5510212"/>
          </a:xfrm>
          <a:prstGeom prst="rect">
            <a:avLst/>
          </a:prstGeom>
          <a:noFill/>
        </p:spPr>
      </p:pic>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03" name="Rectangle 95"/>
          <p:cNvSpPr>
            <a:spLocks noChangeArrowheads="1"/>
          </p:cNvSpPr>
          <p:nvPr/>
        </p:nvSpPr>
        <p:spPr bwMode="auto">
          <a:xfrm>
            <a:off x="704850" y="152400"/>
            <a:ext cx="7772400" cy="809625"/>
          </a:xfrm>
          <a:prstGeom prst="rect">
            <a:avLst/>
          </a:prstGeom>
          <a:noFill/>
          <a:ln w="9525">
            <a:noFill/>
            <a:miter lim="800000"/>
            <a:headEnd/>
            <a:tailEnd/>
          </a:ln>
        </p:spPr>
        <p:txBody>
          <a:bodyPr anchor="ctr"/>
          <a:lstStyle/>
          <a:p>
            <a:pPr algn="ctr">
              <a:lnSpc>
                <a:spcPct val="85000"/>
              </a:lnSpc>
            </a:pPr>
            <a:r>
              <a:rPr lang="en-US" sz="3200">
                <a:solidFill>
                  <a:srgbClr val="FF0000"/>
                </a:solidFill>
              </a:rPr>
              <a:t>Op Amp test loops</a:t>
            </a:r>
            <a:endParaRPr lang="en-US" sz="3200" b="1">
              <a:solidFill>
                <a:srgbClr val="FF0000"/>
              </a:solidFill>
            </a:endParaRPr>
          </a:p>
        </p:txBody>
      </p:sp>
      <p:graphicFrame>
        <p:nvGraphicFramePr>
          <p:cNvPr id="68705" name="Object 97"/>
          <p:cNvGraphicFramePr>
            <a:graphicFrameLocks noChangeAspect="1"/>
          </p:cNvGraphicFramePr>
          <p:nvPr/>
        </p:nvGraphicFramePr>
        <p:xfrm>
          <a:off x="457200" y="1352550"/>
          <a:ext cx="8159750" cy="3852863"/>
        </p:xfrm>
        <a:graphic>
          <a:graphicData uri="http://schemas.openxmlformats.org/presentationml/2006/ole">
            <mc:AlternateContent xmlns:mc="http://schemas.openxmlformats.org/markup-compatibility/2006">
              <mc:Choice xmlns:v="urn:schemas-microsoft-com:vml" Requires="v">
                <p:oleObj spid="_x0000_s68724" name="Visio" r:id="rId3" imgW="6966014" imgH="3216974" progId="Visio.Drawing.11">
                  <p:embed/>
                </p:oleObj>
              </mc:Choice>
              <mc:Fallback>
                <p:oleObj name="Visio" r:id="rId3" imgW="6966014" imgH="3216974" progId="Visio.Drawing.11">
                  <p:embed/>
                  <p:pic>
                    <p:nvPicPr>
                      <p:cNvPr id="0"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52550"/>
                        <a:ext cx="8159750"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706" name="Text Box 98"/>
          <p:cNvSpPr txBox="1">
            <a:spLocks noChangeArrowheads="1"/>
          </p:cNvSpPr>
          <p:nvPr/>
        </p:nvSpPr>
        <p:spPr bwMode="auto">
          <a:xfrm>
            <a:off x="2819400" y="3867150"/>
            <a:ext cx="603250" cy="366713"/>
          </a:xfrm>
          <a:prstGeom prst="rect">
            <a:avLst/>
          </a:prstGeom>
          <a:noFill/>
          <a:ln w="9525">
            <a:noFill/>
            <a:miter lim="800000"/>
            <a:headEnd/>
            <a:tailEnd/>
          </a:ln>
          <a:effectLst/>
        </p:spPr>
        <p:txBody>
          <a:bodyPr wrap="none">
            <a:spAutoFit/>
          </a:bodyPr>
          <a:lstStyle/>
          <a:p>
            <a:r>
              <a:rPr lang="en-US" b="1">
                <a:solidFill>
                  <a:srgbClr val="006600"/>
                </a:solidFill>
              </a:rPr>
              <a:t>Vos</a:t>
            </a:r>
          </a:p>
        </p:txBody>
      </p:sp>
      <p:sp>
        <p:nvSpPr>
          <p:cNvPr id="68707" name="Line 99"/>
          <p:cNvSpPr>
            <a:spLocks noChangeShapeType="1"/>
          </p:cNvSpPr>
          <p:nvPr/>
        </p:nvSpPr>
        <p:spPr bwMode="auto">
          <a:xfrm>
            <a:off x="3124200" y="3562350"/>
            <a:ext cx="0" cy="304800"/>
          </a:xfrm>
          <a:prstGeom prst="line">
            <a:avLst/>
          </a:prstGeom>
          <a:noFill/>
          <a:ln w="38100">
            <a:solidFill>
              <a:srgbClr val="006600"/>
            </a:solidFill>
            <a:round/>
            <a:headEnd/>
            <a:tailEnd/>
          </a:ln>
          <a:effectLst/>
        </p:spPr>
        <p:txBody>
          <a:bodyPr/>
          <a:lstStyle/>
          <a:p>
            <a:endParaRPr lang="en-US"/>
          </a:p>
        </p:txBody>
      </p:sp>
      <p:sp>
        <p:nvSpPr>
          <p:cNvPr id="68708" name="Line 100"/>
          <p:cNvSpPr>
            <a:spLocks noChangeShapeType="1"/>
          </p:cNvSpPr>
          <p:nvPr/>
        </p:nvSpPr>
        <p:spPr bwMode="auto">
          <a:xfrm>
            <a:off x="2971800" y="3714750"/>
            <a:ext cx="304800" cy="0"/>
          </a:xfrm>
          <a:prstGeom prst="line">
            <a:avLst/>
          </a:prstGeom>
          <a:noFill/>
          <a:ln w="28575">
            <a:solidFill>
              <a:srgbClr val="006600"/>
            </a:solidFill>
            <a:round/>
            <a:headEnd/>
            <a:tailEnd/>
          </a:ln>
          <a:effectLst/>
        </p:spPr>
        <p:txBody>
          <a:bodyPr/>
          <a:lstStyle/>
          <a:p>
            <a:endParaRPr lang="en-US"/>
          </a:p>
        </p:txBody>
      </p:sp>
      <p:sp>
        <p:nvSpPr>
          <p:cNvPr id="68710" name="Line 102"/>
          <p:cNvSpPr>
            <a:spLocks noChangeShapeType="1"/>
          </p:cNvSpPr>
          <p:nvPr/>
        </p:nvSpPr>
        <p:spPr bwMode="auto">
          <a:xfrm>
            <a:off x="2971800" y="4476750"/>
            <a:ext cx="304800" cy="0"/>
          </a:xfrm>
          <a:prstGeom prst="line">
            <a:avLst/>
          </a:prstGeom>
          <a:noFill/>
          <a:ln w="28575">
            <a:solidFill>
              <a:srgbClr val="006600"/>
            </a:solidFill>
            <a:round/>
            <a:headEnd/>
            <a:tailEnd/>
          </a:ln>
          <a:effectLst/>
        </p:spPr>
        <p:txBody>
          <a:bodyPr/>
          <a:lstStyle/>
          <a:p>
            <a:endParaRPr lang="en-US"/>
          </a:p>
        </p:txBody>
      </p:sp>
      <p:sp>
        <p:nvSpPr>
          <p:cNvPr id="68711" name="Line 103"/>
          <p:cNvSpPr>
            <a:spLocks noChangeShapeType="1"/>
          </p:cNvSpPr>
          <p:nvPr/>
        </p:nvSpPr>
        <p:spPr bwMode="auto">
          <a:xfrm>
            <a:off x="2590800" y="3714750"/>
            <a:ext cx="0" cy="914400"/>
          </a:xfrm>
          <a:prstGeom prst="line">
            <a:avLst/>
          </a:prstGeom>
          <a:noFill/>
          <a:ln w="28575">
            <a:solidFill>
              <a:schemeClr val="bg1"/>
            </a:solidFill>
            <a:round/>
            <a:headEnd/>
            <a:tailEnd type="triangle" w="med" len="med"/>
          </a:ln>
          <a:effectLst/>
        </p:spPr>
        <p:txBody>
          <a:bodyPr/>
          <a:lstStyle/>
          <a:p>
            <a:endParaRPr lang="en-US"/>
          </a:p>
        </p:txBody>
      </p:sp>
      <p:sp>
        <p:nvSpPr>
          <p:cNvPr id="68712" name="Text Box 104"/>
          <p:cNvSpPr txBox="1">
            <a:spLocks noChangeArrowheads="1"/>
          </p:cNvSpPr>
          <p:nvPr/>
        </p:nvSpPr>
        <p:spPr bwMode="auto">
          <a:xfrm>
            <a:off x="1143000" y="3867150"/>
            <a:ext cx="1409700" cy="366713"/>
          </a:xfrm>
          <a:prstGeom prst="rect">
            <a:avLst/>
          </a:prstGeom>
          <a:noFill/>
          <a:ln w="9525">
            <a:noFill/>
            <a:miter lim="800000"/>
            <a:headEnd/>
            <a:tailEnd/>
          </a:ln>
          <a:effectLst/>
        </p:spPr>
        <p:txBody>
          <a:bodyPr wrap="none">
            <a:spAutoFit/>
          </a:bodyPr>
          <a:lstStyle/>
          <a:p>
            <a:r>
              <a:rPr lang="en-US" b="1">
                <a:solidFill>
                  <a:schemeClr val="bg1"/>
                </a:solidFill>
              </a:rPr>
              <a:t>i = Vos / 1K</a:t>
            </a:r>
          </a:p>
        </p:txBody>
      </p:sp>
      <p:sp>
        <p:nvSpPr>
          <p:cNvPr id="68713" name="Text Box 105"/>
          <p:cNvSpPr txBox="1">
            <a:spLocks noChangeArrowheads="1"/>
          </p:cNvSpPr>
          <p:nvPr/>
        </p:nvSpPr>
        <p:spPr bwMode="auto">
          <a:xfrm>
            <a:off x="2362200" y="2647950"/>
            <a:ext cx="1066800" cy="366713"/>
          </a:xfrm>
          <a:prstGeom prst="rect">
            <a:avLst/>
          </a:prstGeom>
          <a:noFill/>
          <a:ln w="9525">
            <a:noFill/>
            <a:miter lim="800000"/>
            <a:headEnd/>
            <a:tailEnd/>
          </a:ln>
          <a:effectLst/>
        </p:spPr>
        <p:txBody>
          <a:bodyPr>
            <a:spAutoFit/>
          </a:bodyPr>
          <a:lstStyle/>
          <a:p>
            <a:r>
              <a:rPr lang="en-US" b="1">
                <a:solidFill>
                  <a:srgbClr val="006600"/>
                </a:solidFill>
              </a:rPr>
              <a:t>100 Vos</a:t>
            </a:r>
          </a:p>
        </p:txBody>
      </p:sp>
      <p:sp>
        <p:nvSpPr>
          <p:cNvPr id="68714" name="Line 106"/>
          <p:cNvSpPr>
            <a:spLocks noChangeShapeType="1"/>
          </p:cNvSpPr>
          <p:nvPr/>
        </p:nvSpPr>
        <p:spPr bwMode="auto">
          <a:xfrm>
            <a:off x="3124200" y="2343150"/>
            <a:ext cx="0" cy="304800"/>
          </a:xfrm>
          <a:prstGeom prst="line">
            <a:avLst/>
          </a:prstGeom>
          <a:noFill/>
          <a:ln w="38100">
            <a:solidFill>
              <a:srgbClr val="006600"/>
            </a:solidFill>
            <a:round/>
            <a:headEnd/>
            <a:tailEnd/>
          </a:ln>
          <a:effectLst/>
        </p:spPr>
        <p:txBody>
          <a:bodyPr/>
          <a:lstStyle/>
          <a:p>
            <a:endParaRPr lang="en-US"/>
          </a:p>
        </p:txBody>
      </p:sp>
      <p:sp>
        <p:nvSpPr>
          <p:cNvPr id="68715" name="Line 107"/>
          <p:cNvSpPr>
            <a:spLocks noChangeShapeType="1"/>
          </p:cNvSpPr>
          <p:nvPr/>
        </p:nvSpPr>
        <p:spPr bwMode="auto">
          <a:xfrm>
            <a:off x="2971800" y="2495550"/>
            <a:ext cx="304800" cy="1588"/>
          </a:xfrm>
          <a:prstGeom prst="line">
            <a:avLst/>
          </a:prstGeom>
          <a:noFill/>
          <a:ln w="28575">
            <a:solidFill>
              <a:srgbClr val="006600"/>
            </a:solidFill>
            <a:round/>
            <a:headEnd/>
            <a:tailEnd/>
          </a:ln>
          <a:effectLst/>
        </p:spPr>
        <p:txBody>
          <a:bodyPr/>
          <a:lstStyle/>
          <a:p>
            <a:endParaRPr lang="en-US"/>
          </a:p>
        </p:txBody>
      </p:sp>
      <p:sp>
        <p:nvSpPr>
          <p:cNvPr id="68716" name="Line 108"/>
          <p:cNvSpPr>
            <a:spLocks noChangeShapeType="1"/>
          </p:cNvSpPr>
          <p:nvPr/>
        </p:nvSpPr>
        <p:spPr bwMode="auto">
          <a:xfrm>
            <a:off x="2971800" y="3257550"/>
            <a:ext cx="304800" cy="1588"/>
          </a:xfrm>
          <a:prstGeom prst="line">
            <a:avLst/>
          </a:prstGeom>
          <a:noFill/>
          <a:ln w="28575">
            <a:solidFill>
              <a:srgbClr val="006600"/>
            </a:solidFill>
            <a:round/>
            <a:headEnd/>
            <a:tailEnd/>
          </a:ln>
          <a:effectLst/>
        </p:spPr>
        <p:txBody>
          <a:bodyPr/>
          <a:lstStyle/>
          <a:p>
            <a:endParaRPr lang="en-US"/>
          </a:p>
        </p:txBody>
      </p:sp>
      <p:sp>
        <p:nvSpPr>
          <p:cNvPr id="68717" name="Line 109"/>
          <p:cNvSpPr>
            <a:spLocks noChangeShapeType="1"/>
          </p:cNvSpPr>
          <p:nvPr/>
        </p:nvSpPr>
        <p:spPr bwMode="auto">
          <a:xfrm flipV="1">
            <a:off x="1981200" y="1885950"/>
            <a:ext cx="304800" cy="304800"/>
          </a:xfrm>
          <a:prstGeom prst="line">
            <a:avLst/>
          </a:prstGeom>
          <a:noFill/>
          <a:ln w="38100">
            <a:solidFill>
              <a:schemeClr val="tx1"/>
            </a:solidFill>
            <a:round/>
            <a:headEnd/>
            <a:tailEnd type="triangle" w="med" len="med"/>
          </a:ln>
          <a:effectLst/>
        </p:spPr>
        <p:txBody>
          <a:bodyPr/>
          <a:lstStyle/>
          <a:p>
            <a:endParaRPr lang="en-US"/>
          </a:p>
        </p:txBody>
      </p:sp>
      <p:sp>
        <p:nvSpPr>
          <p:cNvPr id="68718" name="Line 110"/>
          <p:cNvSpPr>
            <a:spLocks noChangeShapeType="1"/>
          </p:cNvSpPr>
          <p:nvPr/>
        </p:nvSpPr>
        <p:spPr bwMode="auto">
          <a:xfrm>
            <a:off x="2014538" y="2171700"/>
            <a:ext cx="304800" cy="0"/>
          </a:xfrm>
          <a:prstGeom prst="line">
            <a:avLst/>
          </a:prstGeom>
          <a:noFill/>
          <a:ln w="38100">
            <a:solidFill>
              <a:schemeClr val="tx1"/>
            </a:solidFill>
            <a:round/>
            <a:headEnd/>
            <a:tailEnd type="triangle" w="med" len="med"/>
          </a:ln>
          <a:effectLst/>
        </p:spPr>
        <p:txBody>
          <a:bodyPr/>
          <a:lstStyle/>
          <a:p>
            <a:endParaRPr lang="en-US"/>
          </a:p>
        </p:txBody>
      </p:sp>
      <p:sp>
        <p:nvSpPr>
          <p:cNvPr id="68719" name="Text Box 111"/>
          <p:cNvSpPr txBox="1">
            <a:spLocks noChangeArrowheads="1"/>
          </p:cNvSpPr>
          <p:nvPr/>
        </p:nvSpPr>
        <p:spPr bwMode="auto">
          <a:xfrm>
            <a:off x="3070225" y="811213"/>
            <a:ext cx="3357563" cy="396875"/>
          </a:xfrm>
          <a:prstGeom prst="rect">
            <a:avLst/>
          </a:prstGeom>
          <a:noFill/>
          <a:ln w="9525">
            <a:noFill/>
            <a:miter lim="800000"/>
            <a:headEnd/>
            <a:tailEnd/>
          </a:ln>
          <a:effectLst/>
        </p:spPr>
        <p:txBody>
          <a:bodyPr wrap="none">
            <a:spAutoFit/>
          </a:bodyPr>
          <a:lstStyle/>
          <a:p>
            <a:r>
              <a:rPr lang="en-US" sz="2000" b="1">
                <a:solidFill>
                  <a:srgbClr val="FF0000"/>
                </a:solidFill>
              </a:rPr>
              <a:t>(False Summing Junction)</a:t>
            </a:r>
          </a:p>
        </p:txBody>
      </p:sp>
      <p:sp>
        <p:nvSpPr>
          <p:cNvPr id="68720" name="Text Box 112"/>
          <p:cNvSpPr txBox="1">
            <a:spLocks noChangeArrowheads="1"/>
          </p:cNvSpPr>
          <p:nvPr/>
        </p:nvSpPr>
        <p:spPr bwMode="auto">
          <a:xfrm>
            <a:off x="850900" y="1411288"/>
            <a:ext cx="784225" cy="396875"/>
          </a:xfrm>
          <a:prstGeom prst="rect">
            <a:avLst/>
          </a:prstGeom>
          <a:noFill/>
          <a:ln w="9525">
            <a:noFill/>
            <a:miter lim="800000"/>
            <a:headEnd/>
            <a:tailEnd/>
          </a:ln>
          <a:effectLst/>
        </p:spPr>
        <p:txBody>
          <a:bodyPr wrap="none">
            <a:spAutoFit/>
          </a:bodyPr>
          <a:lstStyle/>
          <a:p>
            <a:r>
              <a:rPr lang="en-US" sz="2000" b="1">
                <a:solidFill>
                  <a:srgbClr val="0000FF"/>
                </a:solidFill>
              </a:rPr>
              <a:t>+10V</a:t>
            </a:r>
          </a:p>
        </p:txBody>
      </p:sp>
      <p:sp>
        <p:nvSpPr>
          <p:cNvPr id="68721" name="Rectangle 113"/>
          <p:cNvSpPr>
            <a:spLocks noChangeArrowheads="1"/>
          </p:cNvSpPr>
          <p:nvPr/>
        </p:nvSpPr>
        <p:spPr bwMode="auto">
          <a:xfrm>
            <a:off x="7605713" y="3927475"/>
            <a:ext cx="1063625" cy="396875"/>
          </a:xfrm>
          <a:prstGeom prst="rect">
            <a:avLst/>
          </a:prstGeom>
          <a:noFill/>
          <a:ln w="9525">
            <a:noFill/>
            <a:miter lim="800000"/>
            <a:headEnd/>
            <a:tailEnd/>
          </a:ln>
          <a:effectLst/>
        </p:spPr>
        <p:txBody>
          <a:bodyPr>
            <a:spAutoFit/>
          </a:bodyPr>
          <a:lstStyle/>
          <a:p>
            <a:r>
              <a:rPr lang="en-US" sz="2000" b="1">
                <a:solidFill>
                  <a:srgbClr val="0000FF"/>
                </a:solidFill>
              </a:rPr>
              <a:t>~ -10V</a:t>
            </a:r>
          </a:p>
        </p:txBody>
      </p:sp>
      <p:sp>
        <p:nvSpPr>
          <p:cNvPr id="68722" name="Text Box 114"/>
          <p:cNvSpPr txBox="1">
            <a:spLocks noChangeArrowheads="1"/>
          </p:cNvSpPr>
          <p:nvPr/>
        </p:nvSpPr>
        <p:spPr bwMode="auto">
          <a:xfrm>
            <a:off x="1736725" y="5359400"/>
            <a:ext cx="7140575" cy="671513"/>
          </a:xfrm>
          <a:prstGeom prst="rect">
            <a:avLst/>
          </a:prstGeom>
          <a:noFill/>
          <a:ln w="9525">
            <a:noFill/>
            <a:miter lim="800000"/>
            <a:headEnd/>
            <a:tailEnd/>
          </a:ln>
          <a:effectLst/>
        </p:spPr>
        <p:txBody>
          <a:bodyPr>
            <a:spAutoFit/>
          </a:bodyPr>
          <a:lstStyle/>
          <a:p>
            <a:r>
              <a:rPr lang="en-US" b="1">
                <a:solidFill>
                  <a:srgbClr val="9933FF"/>
                </a:solidFill>
              </a:rPr>
              <a:t>Offset Correction Factor = A</a:t>
            </a:r>
            <a:r>
              <a:rPr lang="en-US" sz="1400" b="1">
                <a:solidFill>
                  <a:srgbClr val="9933FF"/>
                </a:solidFill>
              </a:rPr>
              <a:t>CL</a:t>
            </a:r>
            <a:r>
              <a:rPr lang="en-US" b="1">
                <a:solidFill>
                  <a:srgbClr val="9933FF"/>
                </a:solidFill>
              </a:rPr>
              <a:t> + A</a:t>
            </a:r>
            <a:r>
              <a:rPr lang="en-US" sz="1400" b="1">
                <a:solidFill>
                  <a:srgbClr val="9933FF"/>
                </a:solidFill>
              </a:rPr>
              <a:t>FS </a:t>
            </a:r>
          </a:p>
          <a:p>
            <a:r>
              <a:rPr lang="en-US" sz="1400" b="1">
                <a:solidFill>
                  <a:srgbClr val="9933FF"/>
                </a:solidFill>
              </a:rPr>
              <a:t>            </a:t>
            </a:r>
            <a:r>
              <a:rPr lang="en-US" sz="2000" b="1">
                <a:solidFill>
                  <a:srgbClr val="9933FF"/>
                </a:solidFill>
              </a:rPr>
              <a:t>Vo = -(Vi + Vos(O.C.F))</a:t>
            </a:r>
          </a:p>
        </p:txBody>
      </p:sp>
      <p:pic>
        <p:nvPicPr>
          <p:cNvPr id="68723" name="Picture 115" descr="1423872-imcu7fbjz7xuwah9rj6jxq7a___super"/>
          <p:cNvPicPr>
            <a:picLocks noChangeAspect="1" noChangeArrowheads="1"/>
          </p:cNvPicPr>
          <p:nvPr/>
        </p:nvPicPr>
        <p:blipFill>
          <a:blip r:embed="rId5" cstate="print"/>
          <a:srcRect/>
          <a:stretch>
            <a:fillRect/>
          </a:stretch>
        </p:blipFill>
        <p:spPr bwMode="auto">
          <a:xfrm>
            <a:off x="390525" y="4895850"/>
            <a:ext cx="1066800" cy="891615"/>
          </a:xfrm>
          <a:prstGeom prst="rect">
            <a:avLst/>
          </a:prstGeom>
          <a:noFill/>
        </p:spPr>
      </p:pic>
      <p:sp>
        <p:nvSpPr>
          <p:cNvPr id="68724" name="Text Box 116"/>
          <p:cNvSpPr txBox="1">
            <a:spLocks noChangeArrowheads="1"/>
          </p:cNvSpPr>
          <p:nvPr/>
        </p:nvSpPr>
        <p:spPr bwMode="auto">
          <a:xfrm>
            <a:off x="5057775" y="1400175"/>
            <a:ext cx="1266825" cy="579438"/>
          </a:xfrm>
          <a:prstGeom prst="rect">
            <a:avLst/>
          </a:prstGeom>
          <a:noFill/>
          <a:ln w="9525">
            <a:noFill/>
            <a:miter lim="800000"/>
            <a:headEnd/>
            <a:tailEnd/>
          </a:ln>
          <a:effectLst/>
        </p:spPr>
        <p:txBody>
          <a:bodyPr>
            <a:spAutoFit/>
          </a:bodyPr>
          <a:lstStyle/>
          <a:p>
            <a:pPr>
              <a:spcBef>
                <a:spcPct val="50000"/>
              </a:spcBef>
            </a:pPr>
            <a:r>
              <a:rPr lang="en-US" sz="2400">
                <a:solidFill>
                  <a:srgbClr val="0000FF"/>
                </a:solidFill>
              </a:rPr>
              <a:t>+        </a:t>
            </a:r>
            <a:r>
              <a:rPr lang="en-US" sz="3200">
                <a:solidFill>
                  <a:srgbClr val="0000FF"/>
                </a:solidFill>
              </a:rPr>
              <a:t>-</a:t>
            </a:r>
          </a:p>
        </p:txBody>
      </p:sp>
      <p:sp>
        <p:nvSpPr>
          <p:cNvPr id="68725" name="Text Box 117"/>
          <p:cNvSpPr txBox="1">
            <a:spLocks noChangeArrowheads="1"/>
          </p:cNvSpPr>
          <p:nvPr/>
        </p:nvSpPr>
        <p:spPr bwMode="auto">
          <a:xfrm>
            <a:off x="2105025" y="1476375"/>
            <a:ext cx="1266825" cy="579438"/>
          </a:xfrm>
          <a:prstGeom prst="rect">
            <a:avLst/>
          </a:prstGeom>
          <a:noFill/>
          <a:ln w="9525">
            <a:noFill/>
            <a:miter lim="800000"/>
            <a:headEnd/>
            <a:tailEnd/>
          </a:ln>
          <a:effectLst/>
        </p:spPr>
        <p:txBody>
          <a:bodyPr>
            <a:spAutoFit/>
          </a:bodyPr>
          <a:lstStyle/>
          <a:p>
            <a:pPr>
              <a:spcBef>
                <a:spcPct val="50000"/>
              </a:spcBef>
            </a:pPr>
            <a:r>
              <a:rPr lang="en-US" sz="2400">
                <a:solidFill>
                  <a:srgbClr val="0000FF"/>
                </a:solidFill>
              </a:rPr>
              <a:t>+        </a:t>
            </a:r>
            <a:r>
              <a:rPr lang="en-US" sz="3200">
                <a:solidFill>
                  <a:srgbClr val="0000FF"/>
                </a:solidFill>
              </a:rPr>
              <a:t>-</a:t>
            </a:r>
          </a:p>
        </p:txBody>
      </p:sp>
      <p:sp>
        <p:nvSpPr>
          <p:cNvPr id="2" name="Slide Number Placeholder 1"/>
          <p:cNvSpPr>
            <a:spLocks noGrp="1"/>
          </p:cNvSpPr>
          <p:nvPr>
            <p:ph type="sldNum" sz="quarter" idx="12"/>
          </p:nvPr>
        </p:nvSpPr>
        <p:spPr/>
        <p:txBody>
          <a:bodyPr/>
          <a:lstStyle/>
          <a:p>
            <a:pPr>
              <a:defRPr/>
            </a:pPr>
            <a:fld id="{F93B1910-A190-4E17-A863-074613C1FA3D}"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7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7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7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7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7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7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7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7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7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7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7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7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87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8717"/>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687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7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87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87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8721"/>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6871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68714"/>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68713"/>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6871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6870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68708"/>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6870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6871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68711"/>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6871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68723"/>
                                        </p:tgtEl>
                                        <p:attrNameLst>
                                          <p:attrName>style.visibility</p:attrName>
                                        </p:attrNameLst>
                                      </p:cBhvr>
                                      <p:to>
                                        <p:strVal val="visible"/>
                                      </p:to>
                                    </p:set>
                                    <p:anim calcmode="lin" valueType="num">
                                      <p:cBhvr additive="base">
                                        <p:cTn id="77" dur="500" fill="hold"/>
                                        <p:tgtEl>
                                          <p:spTgt spid="68723"/>
                                        </p:tgtEl>
                                        <p:attrNameLst>
                                          <p:attrName>ppt_x</p:attrName>
                                        </p:attrNameLst>
                                      </p:cBhvr>
                                      <p:tavLst>
                                        <p:tav tm="0">
                                          <p:val>
                                            <p:strVal val="0-#ppt_w/2"/>
                                          </p:val>
                                        </p:tav>
                                        <p:tav tm="100000">
                                          <p:val>
                                            <p:strVal val="#ppt_x"/>
                                          </p:val>
                                        </p:tav>
                                      </p:tavLst>
                                    </p:anim>
                                    <p:anim calcmode="lin" valueType="num">
                                      <p:cBhvr additive="base">
                                        <p:cTn id="78" dur="500" fill="hold"/>
                                        <p:tgtEl>
                                          <p:spTgt spid="68723"/>
                                        </p:tgtEl>
                                        <p:attrNameLst>
                                          <p:attrName>ppt_y</p:attrName>
                                        </p:attrNameLst>
                                      </p:cBhvr>
                                      <p:tavLst>
                                        <p:tav tm="0">
                                          <p:val>
                                            <p:strVal val="#ppt_y"/>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8722"/>
                                        </p:tgtEl>
                                        <p:attrNameLst>
                                          <p:attrName>style.visibility</p:attrName>
                                        </p:attrNameLst>
                                      </p:cBhvr>
                                      <p:to>
                                        <p:strVal val="visible"/>
                                      </p:to>
                                    </p:set>
                                    <p:anim calcmode="lin" valueType="num">
                                      <p:cBhvr additive="base">
                                        <p:cTn id="81" dur="500" fill="hold"/>
                                        <p:tgtEl>
                                          <p:spTgt spid="68722"/>
                                        </p:tgtEl>
                                        <p:attrNameLst>
                                          <p:attrName>ppt_x</p:attrName>
                                        </p:attrNameLst>
                                      </p:cBhvr>
                                      <p:tavLst>
                                        <p:tav tm="0">
                                          <p:val>
                                            <p:strVal val="#ppt_x"/>
                                          </p:val>
                                        </p:tav>
                                        <p:tav tm="100000">
                                          <p:val>
                                            <p:strVal val="#ppt_x"/>
                                          </p:val>
                                        </p:tav>
                                      </p:tavLst>
                                    </p:anim>
                                    <p:anim calcmode="lin" valueType="num">
                                      <p:cBhvr additive="base">
                                        <p:cTn id="82" dur="500" fill="hold"/>
                                        <p:tgtEl>
                                          <p:spTgt spid="68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06" grpId="0"/>
      <p:bldP spid="68706" grpId="1"/>
      <p:bldP spid="68707" grpId="0" animBg="1"/>
      <p:bldP spid="68707" grpId="1" animBg="1"/>
      <p:bldP spid="68708" grpId="0" animBg="1"/>
      <p:bldP spid="68708" grpId="1" animBg="1"/>
      <p:bldP spid="68710" grpId="0" animBg="1"/>
      <p:bldP spid="68710" grpId="1" animBg="1"/>
      <p:bldP spid="68711" grpId="0" animBg="1"/>
      <p:bldP spid="68711" grpId="1" animBg="1"/>
      <p:bldP spid="68712" grpId="0"/>
      <p:bldP spid="68712" grpId="1"/>
      <p:bldP spid="68713" grpId="0"/>
      <p:bldP spid="68713" grpId="1"/>
      <p:bldP spid="68714" grpId="0" animBg="1"/>
      <p:bldP spid="68714" grpId="1" animBg="1"/>
      <p:bldP spid="68715" grpId="0" animBg="1"/>
      <p:bldP spid="68715" grpId="1" animBg="1"/>
      <p:bldP spid="68716" grpId="0" animBg="1"/>
      <p:bldP spid="68716" grpId="1" animBg="1"/>
      <p:bldP spid="68717" grpId="0" animBg="1"/>
      <p:bldP spid="68717" grpId="1" animBg="1"/>
      <p:bldP spid="68718" grpId="0" animBg="1"/>
      <p:bldP spid="68719" grpId="0"/>
      <p:bldP spid="68720" grpId="0"/>
      <p:bldP spid="68721" grpId="0"/>
      <p:bldP spid="68722" grpId="0"/>
      <p:bldP spid="68724" grpId="0"/>
      <p:bldP spid="687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7"/>
          <p:cNvGraphicFramePr>
            <a:graphicFrameLocks noChangeAspect="1"/>
          </p:cNvGraphicFramePr>
          <p:nvPr>
            <p:extLst/>
          </p:nvPr>
        </p:nvGraphicFramePr>
        <p:xfrm>
          <a:off x="457200" y="1352550"/>
          <a:ext cx="8159750" cy="3852863"/>
        </p:xfrm>
        <a:graphic>
          <a:graphicData uri="http://schemas.openxmlformats.org/presentationml/2006/ole">
            <mc:AlternateContent xmlns:mc="http://schemas.openxmlformats.org/markup-compatibility/2006">
              <mc:Choice xmlns:v="urn:schemas-microsoft-com:vml" Requires="v">
                <p:oleObj spid="_x0000_s393226" name="Visio" r:id="rId3" imgW="6957066" imgH="3208020" progId="Visio.Drawing.11">
                  <p:embed/>
                </p:oleObj>
              </mc:Choice>
              <mc:Fallback>
                <p:oleObj name="Visio" r:id="rId3" imgW="6957066" imgH="3208020" progId="Visio.Drawing.11">
                  <p:embed/>
                  <p:pic>
                    <p:nvPicPr>
                      <p:cNvPr id="2" name="Object 97"/>
                      <p:cNvPicPr>
                        <a:picLocks noChangeAspect="1" noChangeArrowheads="1"/>
                      </p:cNvPicPr>
                      <p:nvPr/>
                    </p:nvPicPr>
                    <p:blipFill>
                      <a:blip r:embed="rId4"/>
                      <a:srcRect/>
                      <a:stretch>
                        <a:fillRect/>
                      </a:stretch>
                    </p:blipFill>
                    <p:spPr bwMode="auto">
                      <a:xfrm>
                        <a:off x="457200" y="1352550"/>
                        <a:ext cx="8159750"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F93B1910-A190-4E17-A863-074613C1FA3D}" type="slidenum">
              <a:rPr lang="en-US" smtClean="0"/>
              <a:pPr>
                <a:defRPr/>
              </a:pPr>
              <a:t>29</a:t>
            </a:fld>
            <a:endParaRPr lang="en-US"/>
          </a:p>
        </p:txBody>
      </p:sp>
    </p:spTree>
    <p:extLst>
      <p:ext uri="{BB962C8B-B14F-4D97-AF65-F5344CB8AC3E}">
        <p14:creationId xmlns:p14="http://schemas.microsoft.com/office/powerpoint/2010/main" val="92777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8031_F_06-0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66" y="1636713"/>
            <a:ext cx="8702921" cy="491648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6E298A4-60D9-4BE4-A68B-5EFD464C8EFE}" type="slidenum">
              <a:rPr lang="en-US" smtClean="0"/>
              <a:t>3</a:t>
            </a:fld>
            <a:endParaRPr lang="en-US"/>
          </a:p>
        </p:txBody>
      </p:sp>
    </p:spTree>
    <p:extLst>
      <p:ext uri="{BB962C8B-B14F-4D97-AF65-F5344CB8AC3E}">
        <p14:creationId xmlns:p14="http://schemas.microsoft.com/office/powerpoint/2010/main" val="3989917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704850" y="152400"/>
            <a:ext cx="7772400" cy="809625"/>
          </a:xfrm>
          <a:prstGeom prst="rect">
            <a:avLst/>
          </a:prstGeom>
          <a:noFill/>
          <a:ln w="9525">
            <a:noFill/>
            <a:miter lim="800000"/>
            <a:headEnd/>
            <a:tailEnd/>
          </a:ln>
        </p:spPr>
        <p:txBody>
          <a:bodyPr anchor="ctr"/>
          <a:lstStyle/>
          <a:p>
            <a:pPr algn="ctr">
              <a:lnSpc>
                <a:spcPct val="85000"/>
              </a:lnSpc>
            </a:pPr>
            <a:r>
              <a:rPr lang="en-US" sz="3200">
                <a:solidFill>
                  <a:srgbClr val="FF0000"/>
                </a:solidFill>
              </a:rPr>
              <a:t>Op Amp test loops</a:t>
            </a:r>
            <a:endParaRPr lang="en-US" sz="3200" b="1">
              <a:solidFill>
                <a:srgbClr val="FF0000"/>
              </a:solidFill>
            </a:endParaRPr>
          </a:p>
        </p:txBody>
      </p:sp>
      <p:graphicFrame>
        <p:nvGraphicFramePr>
          <p:cNvPr id="212995" name="Object 3"/>
          <p:cNvGraphicFramePr>
            <a:graphicFrameLocks noChangeAspect="1"/>
          </p:cNvGraphicFramePr>
          <p:nvPr/>
        </p:nvGraphicFramePr>
        <p:xfrm>
          <a:off x="447675" y="1352550"/>
          <a:ext cx="8159750" cy="3852863"/>
        </p:xfrm>
        <a:graphic>
          <a:graphicData uri="http://schemas.openxmlformats.org/presentationml/2006/ole">
            <mc:AlternateContent xmlns:mc="http://schemas.openxmlformats.org/markup-compatibility/2006">
              <mc:Choice xmlns:v="urn:schemas-microsoft-com:vml" Requires="v">
                <p:oleObj spid="_x0000_s213014" name="Visio" r:id="rId3" imgW="6965632" imgH="3216593" progId="Visio.Drawing.11">
                  <p:embed/>
                </p:oleObj>
              </mc:Choice>
              <mc:Fallback>
                <p:oleObj name="Visio" r:id="rId3" imgW="6965632" imgH="3216593"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1352550"/>
                        <a:ext cx="8159750"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3007" name="Line 15"/>
          <p:cNvSpPr>
            <a:spLocks noChangeShapeType="1"/>
          </p:cNvSpPr>
          <p:nvPr/>
        </p:nvSpPr>
        <p:spPr bwMode="auto">
          <a:xfrm>
            <a:off x="2014538" y="2171700"/>
            <a:ext cx="304800" cy="0"/>
          </a:xfrm>
          <a:prstGeom prst="line">
            <a:avLst/>
          </a:prstGeom>
          <a:noFill/>
          <a:ln w="38100">
            <a:solidFill>
              <a:schemeClr val="tx1"/>
            </a:solidFill>
            <a:round/>
            <a:headEnd/>
            <a:tailEnd type="triangle" w="med" len="med"/>
          </a:ln>
          <a:effectLst/>
        </p:spPr>
        <p:txBody>
          <a:bodyPr/>
          <a:lstStyle/>
          <a:p>
            <a:endParaRPr lang="en-US"/>
          </a:p>
        </p:txBody>
      </p:sp>
      <p:sp>
        <p:nvSpPr>
          <p:cNvPr id="213008" name="Text Box 16"/>
          <p:cNvSpPr txBox="1">
            <a:spLocks noChangeArrowheads="1"/>
          </p:cNvSpPr>
          <p:nvPr/>
        </p:nvSpPr>
        <p:spPr bwMode="auto">
          <a:xfrm>
            <a:off x="3070225" y="811213"/>
            <a:ext cx="3357563" cy="396875"/>
          </a:xfrm>
          <a:prstGeom prst="rect">
            <a:avLst/>
          </a:prstGeom>
          <a:noFill/>
          <a:ln w="9525">
            <a:noFill/>
            <a:miter lim="800000"/>
            <a:headEnd/>
            <a:tailEnd/>
          </a:ln>
          <a:effectLst/>
        </p:spPr>
        <p:txBody>
          <a:bodyPr wrap="none">
            <a:spAutoFit/>
          </a:bodyPr>
          <a:lstStyle/>
          <a:p>
            <a:r>
              <a:rPr lang="en-US" sz="2000" b="1">
                <a:solidFill>
                  <a:srgbClr val="FF0000"/>
                </a:solidFill>
              </a:rPr>
              <a:t>(False Summing Junction)</a:t>
            </a:r>
          </a:p>
        </p:txBody>
      </p:sp>
      <p:sp>
        <p:nvSpPr>
          <p:cNvPr id="213009" name="Text Box 17"/>
          <p:cNvSpPr txBox="1">
            <a:spLocks noChangeArrowheads="1"/>
          </p:cNvSpPr>
          <p:nvPr/>
        </p:nvSpPr>
        <p:spPr bwMode="auto">
          <a:xfrm>
            <a:off x="850900" y="1436688"/>
            <a:ext cx="723900" cy="366712"/>
          </a:xfrm>
          <a:prstGeom prst="rect">
            <a:avLst/>
          </a:prstGeom>
          <a:noFill/>
          <a:ln w="9525">
            <a:noFill/>
            <a:miter lim="800000"/>
            <a:headEnd/>
            <a:tailEnd/>
          </a:ln>
          <a:effectLst/>
        </p:spPr>
        <p:txBody>
          <a:bodyPr wrap="none">
            <a:spAutoFit/>
          </a:bodyPr>
          <a:lstStyle/>
          <a:p>
            <a:r>
              <a:rPr lang="en-US" b="1">
                <a:solidFill>
                  <a:srgbClr val="0000FF"/>
                </a:solidFill>
              </a:rPr>
              <a:t>+10V</a:t>
            </a:r>
          </a:p>
        </p:txBody>
      </p:sp>
      <p:sp>
        <p:nvSpPr>
          <p:cNvPr id="213010" name="Rectangle 18"/>
          <p:cNvSpPr>
            <a:spLocks noChangeArrowheads="1"/>
          </p:cNvSpPr>
          <p:nvPr/>
        </p:nvSpPr>
        <p:spPr bwMode="auto">
          <a:xfrm>
            <a:off x="7605713" y="3927475"/>
            <a:ext cx="1158875" cy="396875"/>
          </a:xfrm>
          <a:prstGeom prst="rect">
            <a:avLst/>
          </a:prstGeom>
          <a:noFill/>
          <a:ln w="9525">
            <a:noFill/>
            <a:miter lim="800000"/>
            <a:headEnd/>
            <a:tailEnd/>
          </a:ln>
          <a:effectLst/>
        </p:spPr>
        <p:txBody>
          <a:bodyPr>
            <a:spAutoFit/>
          </a:bodyPr>
          <a:lstStyle/>
          <a:p>
            <a:r>
              <a:rPr lang="en-US" sz="2000" b="1">
                <a:solidFill>
                  <a:srgbClr val="0000FF"/>
                </a:solidFill>
              </a:rPr>
              <a:t>-9.698V</a:t>
            </a:r>
          </a:p>
        </p:txBody>
      </p:sp>
      <p:sp>
        <p:nvSpPr>
          <p:cNvPr id="213011" name="Text Box 19"/>
          <p:cNvSpPr txBox="1">
            <a:spLocks noChangeArrowheads="1"/>
          </p:cNvSpPr>
          <p:nvPr/>
        </p:nvSpPr>
        <p:spPr bwMode="auto">
          <a:xfrm>
            <a:off x="1736725" y="5359400"/>
            <a:ext cx="7140575" cy="671513"/>
          </a:xfrm>
          <a:prstGeom prst="rect">
            <a:avLst/>
          </a:prstGeom>
          <a:noFill/>
          <a:ln w="9525">
            <a:noFill/>
            <a:miter lim="800000"/>
            <a:headEnd/>
            <a:tailEnd/>
          </a:ln>
          <a:effectLst/>
        </p:spPr>
        <p:txBody>
          <a:bodyPr>
            <a:spAutoFit/>
          </a:bodyPr>
          <a:lstStyle/>
          <a:p>
            <a:r>
              <a:rPr lang="en-US" b="1">
                <a:solidFill>
                  <a:srgbClr val="9933FF"/>
                </a:solidFill>
              </a:rPr>
              <a:t>Offset Correction Factor = A</a:t>
            </a:r>
            <a:r>
              <a:rPr lang="en-US" sz="1400" b="1">
                <a:solidFill>
                  <a:srgbClr val="9933FF"/>
                </a:solidFill>
              </a:rPr>
              <a:t>CL</a:t>
            </a:r>
            <a:r>
              <a:rPr lang="en-US" b="1">
                <a:solidFill>
                  <a:srgbClr val="9933FF"/>
                </a:solidFill>
              </a:rPr>
              <a:t> + A</a:t>
            </a:r>
            <a:r>
              <a:rPr lang="en-US" sz="1400" b="1">
                <a:solidFill>
                  <a:srgbClr val="9933FF"/>
                </a:solidFill>
              </a:rPr>
              <a:t>SJ </a:t>
            </a:r>
          </a:p>
          <a:p>
            <a:r>
              <a:rPr lang="en-US" sz="1400" b="1">
                <a:solidFill>
                  <a:srgbClr val="9933FF"/>
                </a:solidFill>
              </a:rPr>
              <a:t>            </a:t>
            </a:r>
            <a:r>
              <a:rPr lang="en-US" sz="2000" b="1">
                <a:solidFill>
                  <a:srgbClr val="9933FF"/>
                </a:solidFill>
              </a:rPr>
              <a:t>Vo = -(Vi + Vos(O.C.F))</a:t>
            </a:r>
          </a:p>
        </p:txBody>
      </p:sp>
      <p:pic>
        <p:nvPicPr>
          <p:cNvPr id="213012" name="Picture 20" descr="1423872-imcu7fbjz7xuwah9rj6jxq7a___super"/>
          <p:cNvPicPr>
            <a:picLocks noChangeAspect="1" noChangeArrowheads="1"/>
          </p:cNvPicPr>
          <p:nvPr/>
        </p:nvPicPr>
        <p:blipFill>
          <a:blip r:embed="rId5" cstate="print"/>
          <a:srcRect/>
          <a:stretch>
            <a:fillRect/>
          </a:stretch>
        </p:blipFill>
        <p:spPr bwMode="auto">
          <a:xfrm>
            <a:off x="390525" y="4895851"/>
            <a:ext cx="1085850" cy="907536"/>
          </a:xfrm>
          <a:prstGeom prst="rect">
            <a:avLst/>
          </a:prstGeom>
          <a:noFill/>
        </p:spPr>
      </p:pic>
      <p:sp>
        <p:nvSpPr>
          <p:cNvPr id="213013" name="Text Box 21"/>
          <p:cNvSpPr txBox="1">
            <a:spLocks noChangeArrowheads="1"/>
          </p:cNvSpPr>
          <p:nvPr/>
        </p:nvSpPr>
        <p:spPr bwMode="auto">
          <a:xfrm>
            <a:off x="5057775" y="1400175"/>
            <a:ext cx="1266825" cy="579438"/>
          </a:xfrm>
          <a:prstGeom prst="rect">
            <a:avLst/>
          </a:prstGeom>
          <a:noFill/>
          <a:ln w="9525">
            <a:noFill/>
            <a:miter lim="800000"/>
            <a:headEnd/>
            <a:tailEnd/>
          </a:ln>
          <a:effectLst/>
        </p:spPr>
        <p:txBody>
          <a:bodyPr>
            <a:spAutoFit/>
          </a:bodyPr>
          <a:lstStyle/>
          <a:p>
            <a:pPr>
              <a:spcBef>
                <a:spcPct val="50000"/>
              </a:spcBef>
            </a:pPr>
            <a:r>
              <a:rPr lang="en-US" sz="2400">
                <a:solidFill>
                  <a:srgbClr val="0000FF"/>
                </a:solidFill>
              </a:rPr>
              <a:t>+        </a:t>
            </a:r>
            <a:r>
              <a:rPr lang="en-US" sz="3200">
                <a:solidFill>
                  <a:srgbClr val="0000FF"/>
                </a:solidFill>
              </a:rPr>
              <a:t>-</a:t>
            </a:r>
          </a:p>
        </p:txBody>
      </p:sp>
      <p:sp>
        <p:nvSpPr>
          <p:cNvPr id="213014" name="Text Box 22"/>
          <p:cNvSpPr txBox="1">
            <a:spLocks noChangeArrowheads="1"/>
          </p:cNvSpPr>
          <p:nvPr/>
        </p:nvSpPr>
        <p:spPr bwMode="auto">
          <a:xfrm>
            <a:off x="2105025" y="1476375"/>
            <a:ext cx="1266825" cy="579438"/>
          </a:xfrm>
          <a:prstGeom prst="rect">
            <a:avLst/>
          </a:prstGeom>
          <a:noFill/>
          <a:ln w="9525">
            <a:noFill/>
            <a:miter lim="800000"/>
            <a:headEnd/>
            <a:tailEnd/>
          </a:ln>
          <a:effectLst/>
        </p:spPr>
        <p:txBody>
          <a:bodyPr>
            <a:spAutoFit/>
          </a:bodyPr>
          <a:lstStyle/>
          <a:p>
            <a:pPr>
              <a:spcBef>
                <a:spcPct val="50000"/>
              </a:spcBef>
            </a:pPr>
            <a:r>
              <a:rPr lang="en-US" sz="2400">
                <a:solidFill>
                  <a:srgbClr val="0000FF"/>
                </a:solidFill>
              </a:rPr>
              <a:t>+        </a:t>
            </a:r>
            <a:r>
              <a:rPr lang="en-US" sz="3200">
                <a:solidFill>
                  <a:srgbClr val="0000FF"/>
                </a:solidFill>
              </a:rPr>
              <a:t>-</a:t>
            </a:r>
          </a:p>
        </p:txBody>
      </p:sp>
      <p:sp>
        <p:nvSpPr>
          <p:cNvPr id="213015" name="Text Box 23"/>
          <p:cNvSpPr txBox="1">
            <a:spLocks noChangeArrowheads="1"/>
          </p:cNvSpPr>
          <p:nvPr/>
        </p:nvSpPr>
        <p:spPr bwMode="auto">
          <a:xfrm>
            <a:off x="2705100" y="3943350"/>
            <a:ext cx="733425" cy="336550"/>
          </a:xfrm>
          <a:prstGeom prst="rect">
            <a:avLst/>
          </a:prstGeom>
          <a:noFill/>
          <a:ln w="9525">
            <a:noFill/>
            <a:miter lim="800000"/>
            <a:headEnd/>
            <a:tailEnd/>
          </a:ln>
          <a:effectLst/>
        </p:spPr>
        <p:txBody>
          <a:bodyPr>
            <a:spAutoFit/>
          </a:bodyPr>
          <a:lstStyle/>
          <a:p>
            <a:pPr>
              <a:spcBef>
                <a:spcPct val="50000"/>
              </a:spcBef>
            </a:pPr>
            <a:r>
              <a:rPr lang="en-US" sz="1600" b="1">
                <a:solidFill>
                  <a:srgbClr val="0000FF"/>
                </a:solidFill>
              </a:rPr>
              <a:t>1mV</a:t>
            </a:r>
          </a:p>
        </p:txBody>
      </p:sp>
      <p:sp>
        <p:nvSpPr>
          <p:cNvPr id="213016" name="Text Box 24"/>
          <p:cNvSpPr txBox="1">
            <a:spLocks noChangeArrowheads="1"/>
          </p:cNvSpPr>
          <p:nvPr/>
        </p:nvSpPr>
        <p:spPr bwMode="auto">
          <a:xfrm>
            <a:off x="3765550" y="1365250"/>
            <a:ext cx="838200" cy="336550"/>
          </a:xfrm>
          <a:prstGeom prst="rect">
            <a:avLst/>
          </a:prstGeom>
          <a:noFill/>
          <a:ln w="9525">
            <a:noFill/>
            <a:miter lim="800000"/>
            <a:headEnd/>
            <a:tailEnd/>
          </a:ln>
          <a:effectLst/>
        </p:spPr>
        <p:txBody>
          <a:bodyPr wrap="none">
            <a:spAutoFit/>
          </a:bodyPr>
          <a:lstStyle/>
          <a:p>
            <a:r>
              <a:rPr lang="en-US" sz="1600" b="1">
                <a:solidFill>
                  <a:srgbClr val="0000FF"/>
                </a:solidFill>
              </a:rPr>
              <a:t>101mV</a:t>
            </a:r>
          </a:p>
        </p:txBody>
      </p:sp>
      <p:sp>
        <p:nvSpPr>
          <p:cNvPr id="213017" name="Text Box 25"/>
          <p:cNvSpPr txBox="1">
            <a:spLocks noChangeArrowheads="1"/>
          </p:cNvSpPr>
          <p:nvPr/>
        </p:nvSpPr>
        <p:spPr bwMode="auto">
          <a:xfrm>
            <a:off x="2828925" y="3495675"/>
            <a:ext cx="428625" cy="1189038"/>
          </a:xfrm>
          <a:prstGeom prst="rect">
            <a:avLst/>
          </a:prstGeom>
          <a:noFill/>
          <a:ln w="9525">
            <a:noFill/>
            <a:miter lim="800000"/>
            <a:headEnd/>
            <a:tailEnd/>
          </a:ln>
          <a:effectLst/>
        </p:spPr>
        <p:txBody>
          <a:bodyPr>
            <a:spAutoFit/>
          </a:bodyPr>
          <a:lstStyle/>
          <a:p>
            <a:pPr>
              <a:spcBef>
                <a:spcPct val="50000"/>
              </a:spcBef>
            </a:pPr>
            <a:r>
              <a:rPr lang="en-US" sz="2400">
                <a:solidFill>
                  <a:srgbClr val="0000FF"/>
                </a:solidFill>
              </a:rPr>
              <a:t>+        </a:t>
            </a:r>
          </a:p>
          <a:p>
            <a:pPr>
              <a:spcBef>
                <a:spcPct val="50000"/>
              </a:spcBef>
            </a:pPr>
            <a:r>
              <a:rPr lang="en-US" sz="3200">
                <a:solidFill>
                  <a:srgbClr val="0000FF"/>
                </a:solidFill>
              </a:rPr>
              <a:t>-</a:t>
            </a:r>
          </a:p>
        </p:txBody>
      </p:sp>
      <p:sp>
        <p:nvSpPr>
          <p:cNvPr id="213018" name="Line 26"/>
          <p:cNvSpPr>
            <a:spLocks noChangeShapeType="1"/>
          </p:cNvSpPr>
          <p:nvPr/>
        </p:nvSpPr>
        <p:spPr bwMode="auto">
          <a:xfrm>
            <a:off x="2181225" y="2505075"/>
            <a:ext cx="981075" cy="0"/>
          </a:xfrm>
          <a:prstGeom prst="line">
            <a:avLst/>
          </a:prstGeom>
          <a:noFill/>
          <a:ln w="28575">
            <a:solidFill>
              <a:srgbClr val="0000FF"/>
            </a:solidFill>
            <a:round/>
            <a:headEnd/>
            <a:tailEnd type="triangle" w="med" len="med"/>
          </a:ln>
          <a:effectLst/>
        </p:spPr>
        <p:txBody>
          <a:bodyPr/>
          <a:lstStyle/>
          <a:p>
            <a:endParaRPr lang="en-US"/>
          </a:p>
        </p:txBody>
      </p:sp>
      <p:sp>
        <p:nvSpPr>
          <p:cNvPr id="213019" name="Line 27"/>
          <p:cNvSpPr>
            <a:spLocks noChangeShapeType="1"/>
          </p:cNvSpPr>
          <p:nvPr/>
        </p:nvSpPr>
        <p:spPr bwMode="auto">
          <a:xfrm>
            <a:off x="5172075" y="2486025"/>
            <a:ext cx="981075" cy="0"/>
          </a:xfrm>
          <a:prstGeom prst="line">
            <a:avLst/>
          </a:prstGeom>
          <a:noFill/>
          <a:ln w="28575">
            <a:solidFill>
              <a:srgbClr val="0000FF"/>
            </a:solidFill>
            <a:round/>
            <a:headEnd/>
            <a:tailEnd type="triangle" w="med" len="med"/>
          </a:ln>
          <a:effectLst/>
        </p:spPr>
        <p:txBody>
          <a:bodyPr/>
          <a:lstStyle/>
          <a:p>
            <a:endParaRPr lang="en-US"/>
          </a:p>
        </p:txBody>
      </p:sp>
      <p:sp>
        <p:nvSpPr>
          <p:cNvPr id="213020" name="Line 28"/>
          <p:cNvSpPr>
            <a:spLocks noChangeShapeType="1"/>
          </p:cNvSpPr>
          <p:nvPr/>
        </p:nvSpPr>
        <p:spPr bwMode="auto">
          <a:xfrm>
            <a:off x="2752725" y="3724275"/>
            <a:ext cx="9525" cy="695325"/>
          </a:xfrm>
          <a:prstGeom prst="line">
            <a:avLst/>
          </a:prstGeom>
          <a:noFill/>
          <a:ln w="28575">
            <a:solidFill>
              <a:srgbClr val="0000FF"/>
            </a:solidFill>
            <a:round/>
            <a:headEnd/>
            <a:tailEnd type="triangle" w="med" len="med"/>
          </a:ln>
          <a:effectLst/>
        </p:spPr>
        <p:txBody>
          <a:bodyPr/>
          <a:lstStyle/>
          <a:p>
            <a:endParaRPr lang="en-US"/>
          </a:p>
        </p:txBody>
      </p:sp>
      <p:sp>
        <p:nvSpPr>
          <p:cNvPr id="213021" name="Text Box 29"/>
          <p:cNvSpPr txBox="1">
            <a:spLocks noChangeArrowheads="1"/>
          </p:cNvSpPr>
          <p:nvPr/>
        </p:nvSpPr>
        <p:spPr bwMode="auto">
          <a:xfrm>
            <a:off x="1831975" y="2535238"/>
            <a:ext cx="1509713" cy="396875"/>
          </a:xfrm>
          <a:prstGeom prst="rect">
            <a:avLst/>
          </a:prstGeom>
          <a:noFill/>
          <a:ln w="9525">
            <a:noFill/>
            <a:miter lim="800000"/>
            <a:headEnd/>
            <a:tailEnd/>
          </a:ln>
          <a:effectLst/>
        </p:spPr>
        <p:txBody>
          <a:bodyPr wrap="none">
            <a:spAutoFit/>
          </a:bodyPr>
          <a:lstStyle/>
          <a:p>
            <a:r>
              <a:rPr lang="en-US" sz="2000" b="1">
                <a:solidFill>
                  <a:srgbClr val="0000FF"/>
                </a:solidFill>
              </a:rPr>
              <a:t>i</a:t>
            </a:r>
            <a:r>
              <a:rPr lang="en-US" b="1">
                <a:solidFill>
                  <a:srgbClr val="0000FF"/>
                </a:solidFill>
              </a:rPr>
              <a:t>2 = 98.99</a:t>
            </a:r>
            <a:r>
              <a:rPr lang="en-US" b="1">
                <a:solidFill>
                  <a:srgbClr val="0000FF"/>
                </a:solidFill>
                <a:cs typeface="Arial" charset="0"/>
              </a:rPr>
              <a:t>µ</a:t>
            </a:r>
            <a:r>
              <a:rPr lang="en-US" b="1">
                <a:solidFill>
                  <a:srgbClr val="0000FF"/>
                </a:solidFill>
              </a:rPr>
              <a:t>A</a:t>
            </a:r>
          </a:p>
        </p:txBody>
      </p:sp>
      <p:sp>
        <p:nvSpPr>
          <p:cNvPr id="213022" name="Text Box 30"/>
          <p:cNvSpPr txBox="1">
            <a:spLocks noChangeArrowheads="1"/>
          </p:cNvSpPr>
          <p:nvPr/>
        </p:nvSpPr>
        <p:spPr bwMode="auto">
          <a:xfrm>
            <a:off x="1727200" y="3897313"/>
            <a:ext cx="1100138" cy="396875"/>
          </a:xfrm>
          <a:prstGeom prst="rect">
            <a:avLst/>
          </a:prstGeom>
          <a:noFill/>
          <a:ln w="9525">
            <a:noFill/>
            <a:miter lim="800000"/>
            <a:headEnd/>
            <a:tailEnd/>
          </a:ln>
          <a:effectLst/>
        </p:spPr>
        <p:txBody>
          <a:bodyPr>
            <a:spAutoFit/>
          </a:bodyPr>
          <a:lstStyle/>
          <a:p>
            <a:r>
              <a:rPr lang="en-US" sz="2000" b="1">
                <a:solidFill>
                  <a:srgbClr val="0000FF"/>
                </a:solidFill>
              </a:rPr>
              <a:t>i</a:t>
            </a:r>
            <a:r>
              <a:rPr lang="en-US" b="1">
                <a:solidFill>
                  <a:srgbClr val="0000FF"/>
                </a:solidFill>
              </a:rPr>
              <a:t>1= 1</a:t>
            </a:r>
            <a:r>
              <a:rPr lang="en-US" b="1">
                <a:solidFill>
                  <a:srgbClr val="0000FF"/>
                </a:solidFill>
                <a:cs typeface="Arial" charset="0"/>
              </a:rPr>
              <a:t>µ</a:t>
            </a:r>
            <a:r>
              <a:rPr lang="en-US" b="1">
                <a:solidFill>
                  <a:srgbClr val="0000FF"/>
                </a:solidFill>
              </a:rPr>
              <a:t>A</a:t>
            </a:r>
          </a:p>
        </p:txBody>
      </p:sp>
      <p:sp>
        <p:nvSpPr>
          <p:cNvPr id="213023" name="Text Box 31"/>
          <p:cNvSpPr txBox="1">
            <a:spLocks noChangeArrowheads="1"/>
          </p:cNvSpPr>
          <p:nvPr/>
        </p:nvSpPr>
        <p:spPr bwMode="auto">
          <a:xfrm>
            <a:off x="5099050" y="2525713"/>
            <a:ext cx="1509713" cy="396875"/>
          </a:xfrm>
          <a:prstGeom prst="rect">
            <a:avLst/>
          </a:prstGeom>
          <a:noFill/>
          <a:ln w="9525">
            <a:noFill/>
            <a:miter lim="800000"/>
            <a:headEnd/>
            <a:tailEnd/>
          </a:ln>
          <a:effectLst/>
        </p:spPr>
        <p:txBody>
          <a:bodyPr wrap="none">
            <a:spAutoFit/>
          </a:bodyPr>
          <a:lstStyle/>
          <a:p>
            <a:r>
              <a:rPr lang="en-US" sz="2000" b="1">
                <a:solidFill>
                  <a:srgbClr val="0000FF"/>
                </a:solidFill>
              </a:rPr>
              <a:t>i</a:t>
            </a:r>
            <a:r>
              <a:rPr lang="en-US" b="1">
                <a:solidFill>
                  <a:srgbClr val="0000FF"/>
                </a:solidFill>
              </a:rPr>
              <a:t>3 = 97.99</a:t>
            </a:r>
            <a:r>
              <a:rPr lang="en-US" b="1">
                <a:solidFill>
                  <a:srgbClr val="0000FF"/>
                </a:solidFill>
                <a:cs typeface="Arial" charset="0"/>
              </a:rPr>
              <a:t>µ</a:t>
            </a:r>
            <a:r>
              <a:rPr lang="en-US" b="1">
                <a:solidFill>
                  <a:srgbClr val="0000FF"/>
                </a:solidFill>
              </a:rPr>
              <a:t>A</a:t>
            </a:r>
          </a:p>
        </p:txBody>
      </p:sp>
      <p:sp>
        <p:nvSpPr>
          <p:cNvPr id="213026" name="Text Box 34"/>
          <p:cNvSpPr txBox="1">
            <a:spLocks noChangeArrowheads="1"/>
          </p:cNvSpPr>
          <p:nvPr/>
        </p:nvSpPr>
        <p:spPr bwMode="auto">
          <a:xfrm>
            <a:off x="6096000" y="5248275"/>
            <a:ext cx="2847975" cy="366713"/>
          </a:xfrm>
          <a:prstGeom prst="rect">
            <a:avLst/>
          </a:prstGeom>
          <a:noFill/>
          <a:ln w="9525">
            <a:noFill/>
            <a:miter lim="800000"/>
            <a:headEnd/>
            <a:tailEnd/>
          </a:ln>
          <a:effectLst/>
        </p:spPr>
        <p:txBody>
          <a:bodyPr>
            <a:spAutoFit/>
          </a:bodyPr>
          <a:lstStyle/>
          <a:p>
            <a:pPr>
              <a:spcBef>
                <a:spcPct val="50000"/>
              </a:spcBef>
            </a:pPr>
            <a:r>
              <a:rPr lang="en-US" b="1">
                <a:solidFill>
                  <a:schemeClr val="bg1"/>
                </a:solidFill>
              </a:rPr>
              <a:t>A</a:t>
            </a:r>
            <a:r>
              <a:rPr lang="en-US" sz="1400" b="1">
                <a:solidFill>
                  <a:schemeClr val="bg1"/>
                </a:solidFill>
              </a:rPr>
              <a:t>CL</a:t>
            </a:r>
            <a:r>
              <a:rPr lang="en-US" b="1">
                <a:solidFill>
                  <a:schemeClr val="bg1"/>
                </a:solidFill>
              </a:rPr>
              <a:t> = 200K/1K + 1 = 201</a:t>
            </a:r>
          </a:p>
        </p:txBody>
      </p:sp>
      <p:sp>
        <p:nvSpPr>
          <p:cNvPr id="213027" name="Text Box 35"/>
          <p:cNvSpPr txBox="1">
            <a:spLocks noChangeArrowheads="1"/>
          </p:cNvSpPr>
          <p:nvPr/>
        </p:nvSpPr>
        <p:spPr bwMode="auto">
          <a:xfrm>
            <a:off x="6105525" y="5553075"/>
            <a:ext cx="2847975" cy="366713"/>
          </a:xfrm>
          <a:prstGeom prst="rect">
            <a:avLst/>
          </a:prstGeom>
          <a:noFill/>
          <a:ln w="9525">
            <a:noFill/>
            <a:miter lim="800000"/>
            <a:headEnd/>
            <a:tailEnd/>
          </a:ln>
          <a:effectLst/>
        </p:spPr>
        <p:txBody>
          <a:bodyPr>
            <a:spAutoFit/>
          </a:bodyPr>
          <a:lstStyle/>
          <a:p>
            <a:pPr>
              <a:spcBef>
                <a:spcPct val="50000"/>
              </a:spcBef>
            </a:pPr>
            <a:r>
              <a:rPr lang="en-US" b="1">
                <a:solidFill>
                  <a:schemeClr val="bg1"/>
                </a:solidFill>
              </a:rPr>
              <a:t>A</a:t>
            </a:r>
            <a:r>
              <a:rPr lang="en-US" sz="1400" b="1">
                <a:solidFill>
                  <a:schemeClr val="bg1"/>
                </a:solidFill>
              </a:rPr>
              <a:t>SJ</a:t>
            </a:r>
            <a:r>
              <a:rPr lang="en-US" b="1">
                <a:solidFill>
                  <a:schemeClr val="bg1"/>
                </a:solidFill>
              </a:rPr>
              <a:t> = 100K/1K + 1 = 101</a:t>
            </a:r>
          </a:p>
        </p:txBody>
      </p:sp>
      <p:sp>
        <p:nvSpPr>
          <p:cNvPr id="213028" name="Text Box 36"/>
          <p:cNvSpPr txBox="1">
            <a:spLocks noChangeArrowheads="1"/>
          </p:cNvSpPr>
          <p:nvPr/>
        </p:nvSpPr>
        <p:spPr bwMode="auto">
          <a:xfrm>
            <a:off x="6096000" y="5829300"/>
            <a:ext cx="2847975" cy="366713"/>
          </a:xfrm>
          <a:prstGeom prst="rect">
            <a:avLst/>
          </a:prstGeom>
          <a:noFill/>
          <a:ln w="9525">
            <a:noFill/>
            <a:miter lim="800000"/>
            <a:headEnd/>
            <a:tailEnd/>
          </a:ln>
          <a:effectLst/>
        </p:spPr>
        <p:txBody>
          <a:bodyPr>
            <a:spAutoFit/>
          </a:bodyPr>
          <a:lstStyle/>
          <a:p>
            <a:pPr>
              <a:spcBef>
                <a:spcPct val="50000"/>
              </a:spcBef>
            </a:pPr>
            <a:r>
              <a:rPr lang="en-US" b="1">
                <a:solidFill>
                  <a:schemeClr val="bg1"/>
                </a:solidFill>
              </a:rPr>
              <a:t>OCF = 302</a:t>
            </a:r>
          </a:p>
        </p:txBody>
      </p:sp>
      <p:sp>
        <p:nvSpPr>
          <p:cNvPr id="213029" name="Text Box 37"/>
          <p:cNvSpPr txBox="1">
            <a:spLocks noChangeArrowheads="1"/>
          </p:cNvSpPr>
          <p:nvPr/>
        </p:nvSpPr>
        <p:spPr bwMode="auto">
          <a:xfrm>
            <a:off x="746125" y="1084263"/>
            <a:ext cx="1168400" cy="366712"/>
          </a:xfrm>
          <a:prstGeom prst="rect">
            <a:avLst/>
          </a:prstGeom>
          <a:noFill/>
          <a:ln w="9525">
            <a:noFill/>
            <a:miter lim="800000"/>
            <a:headEnd/>
            <a:tailEnd/>
          </a:ln>
          <a:effectLst/>
        </p:spPr>
        <p:txBody>
          <a:bodyPr wrap="none">
            <a:spAutoFit/>
          </a:bodyPr>
          <a:lstStyle/>
          <a:p>
            <a:r>
              <a:rPr lang="en-US" b="1">
                <a:solidFill>
                  <a:schemeClr val="bg1"/>
                </a:solidFill>
              </a:rPr>
              <a:t>+10.302V</a:t>
            </a:r>
          </a:p>
        </p:txBody>
      </p:sp>
      <p:sp>
        <p:nvSpPr>
          <p:cNvPr id="213030" name="Text Box 38"/>
          <p:cNvSpPr txBox="1">
            <a:spLocks noChangeArrowheads="1"/>
          </p:cNvSpPr>
          <p:nvPr/>
        </p:nvSpPr>
        <p:spPr bwMode="auto">
          <a:xfrm>
            <a:off x="1870075" y="2836863"/>
            <a:ext cx="1370013" cy="366712"/>
          </a:xfrm>
          <a:prstGeom prst="rect">
            <a:avLst/>
          </a:prstGeom>
          <a:noFill/>
          <a:ln w="9525">
            <a:noFill/>
            <a:miter lim="800000"/>
            <a:headEnd/>
            <a:tailEnd/>
          </a:ln>
          <a:effectLst/>
        </p:spPr>
        <p:txBody>
          <a:bodyPr wrap="none">
            <a:spAutoFit/>
          </a:bodyPr>
          <a:lstStyle/>
          <a:p>
            <a:r>
              <a:rPr lang="en-US" b="1">
                <a:solidFill>
                  <a:schemeClr val="bg1"/>
                </a:solidFill>
              </a:rPr>
              <a:t>   102.01</a:t>
            </a:r>
            <a:r>
              <a:rPr lang="en-US" b="1">
                <a:solidFill>
                  <a:schemeClr val="bg1"/>
                </a:solidFill>
                <a:cs typeface="Arial" charset="0"/>
              </a:rPr>
              <a:t>µ</a:t>
            </a:r>
            <a:r>
              <a:rPr lang="en-US" b="1">
                <a:solidFill>
                  <a:schemeClr val="bg1"/>
                </a:solidFill>
              </a:rPr>
              <a:t>A</a:t>
            </a:r>
          </a:p>
        </p:txBody>
      </p:sp>
      <p:sp>
        <p:nvSpPr>
          <p:cNvPr id="213031" name="Text Box 39"/>
          <p:cNvSpPr txBox="1">
            <a:spLocks noChangeArrowheads="1"/>
          </p:cNvSpPr>
          <p:nvPr/>
        </p:nvSpPr>
        <p:spPr bwMode="auto">
          <a:xfrm>
            <a:off x="5118100" y="2827338"/>
            <a:ext cx="1370013" cy="366712"/>
          </a:xfrm>
          <a:prstGeom prst="rect">
            <a:avLst/>
          </a:prstGeom>
          <a:noFill/>
          <a:ln w="9525">
            <a:noFill/>
            <a:miter lim="800000"/>
            <a:headEnd/>
            <a:tailEnd/>
          </a:ln>
          <a:effectLst/>
        </p:spPr>
        <p:txBody>
          <a:bodyPr wrap="none">
            <a:spAutoFit/>
          </a:bodyPr>
          <a:lstStyle/>
          <a:p>
            <a:r>
              <a:rPr lang="en-US" b="1">
                <a:solidFill>
                  <a:schemeClr val="bg1"/>
                </a:solidFill>
              </a:rPr>
              <a:t>   101.01</a:t>
            </a:r>
            <a:r>
              <a:rPr lang="en-US" b="1">
                <a:solidFill>
                  <a:schemeClr val="bg1"/>
                </a:solidFill>
                <a:cs typeface="Arial" charset="0"/>
              </a:rPr>
              <a:t>µ</a:t>
            </a:r>
            <a:r>
              <a:rPr lang="en-US" b="1">
                <a:solidFill>
                  <a:schemeClr val="bg1"/>
                </a:solidFill>
              </a:rPr>
              <a:t>A</a:t>
            </a:r>
          </a:p>
        </p:txBody>
      </p:sp>
      <p:sp>
        <p:nvSpPr>
          <p:cNvPr id="213032" name="Text Box 40"/>
          <p:cNvSpPr txBox="1">
            <a:spLocks noChangeArrowheads="1"/>
          </p:cNvSpPr>
          <p:nvPr/>
        </p:nvSpPr>
        <p:spPr bwMode="auto">
          <a:xfrm>
            <a:off x="7413625" y="4265613"/>
            <a:ext cx="1047750" cy="366712"/>
          </a:xfrm>
          <a:prstGeom prst="rect">
            <a:avLst/>
          </a:prstGeom>
          <a:noFill/>
          <a:ln w="9525">
            <a:noFill/>
            <a:miter lim="800000"/>
            <a:headEnd/>
            <a:tailEnd/>
          </a:ln>
          <a:effectLst/>
        </p:spPr>
        <p:txBody>
          <a:bodyPr wrap="none">
            <a:spAutoFit/>
          </a:bodyPr>
          <a:lstStyle/>
          <a:p>
            <a:r>
              <a:rPr lang="en-US" b="1">
                <a:solidFill>
                  <a:schemeClr val="bg1"/>
                </a:solidFill>
              </a:rPr>
              <a:t>   -10.0V</a:t>
            </a:r>
          </a:p>
        </p:txBody>
      </p:sp>
      <p:sp>
        <p:nvSpPr>
          <p:cNvPr id="213034" name="Line 42"/>
          <p:cNvSpPr>
            <a:spLocks noChangeShapeType="1"/>
          </p:cNvSpPr>
          <p:nvPr/>
        </p:nvSpPr>
        <p:spPr bwMode="auto">
          <a:xfrm>
            <a:off x="752475" y="1628775"/>
            <a:ext cx="923925" cy="0"/>
          </a:xfrm>
          <a:prstGeom prst="line">
            <a:avLst/>
          </a:prstGeom>
          <a:noFill/>
          <a:ln w="19050">
            <a:solidFill>
              <a:schemeClr val="bg1"/>
            </a:solidFill>
            <a:round/>
            <a:headEnd/>
            <a:tailEnd/>
          </a:ln>
          <a:effectLst/>
        </p:spPr>
        <p:txBody>
          <a:bodyPr/>
          <a:lstStyle/>
          <a:p>
            <a:endParaRPr lang="en-US"/>
          </a:p>
        </p:txBody>
      </p:sp>
      <p:sp>
        <p:nvSpPr>
          <p:cNvPr id="213035" name="Line 43"/>
          <p:cNvSpPr>
            <a:spLocks noChangeShapeType="1"/>
          </p:cNvSpPr>
          <p:nvPr/>
        </p:nvSpPr>
        <p:spPr bwMode="auto">
          <a:xfrm flipV="1">
            <a:off x="1866900" y="2733675"/>
            <a:ext cx="1419225" cy="38100"/>
          </a:xfrm>
          <a:prstGeom prst="line">
            <a:avLst/>
          </a:prstGeom>
          <a:noFill/>
          <a:ln w="19050">
            <a:solidFill>
              <a:schemeClr val="bg1"/>
            </a:solidFill>
            <a:round/>
            <a:headEnd/>
            <a:tailEnd/>
          </a:ln>
          <a:effectLst/>
        </p:spPr>
        <p:txBody>
          <a:bodyPr/>
          <a:lstStyle/>
          <a:p>
            <a:endParaRPr lang="en-US"/>
          </a:p>
        </p:txBody>
      </p:sp>
      <p:sp>
        <p:nvSpPr>
          <p:cNvPr id="213036" name="Line 44"/>
          <p:cNvSpPr>
            <a:spLocks noChangeShapeType="1"/>
          </p:cNvSpPr>
          <p:nvPr/>
        </p:nvSpPr>
        <p:spPr bwMode="auto">
          <a:xfrm>
            <a:off x="5095875" y="2724150"/>
            <a:ext cx="1504950" cy="0"/>
          </a:xfrm>
          <a:prstGeom prst="line">
            <a:avLst/>
          </a:prstGeom>
          <a:noFill/>
          <a:ln w="19050">
            <a:solidFill>
              <a:schemeClr val="bg1"/>
            </a:solidFill>
            <a:round/>
            <a:headEnd/>
            <a:tailEnd/>
          </a:ln>
          <a:effectLst/>
        </p:spPr>
        <p:txBody>
          <a:bodyPr/>
          <a:lstStyle/>
          <a:p>
            <a:endParaRPr lang="en-US"/>
          </a:p>
        </p:txBody>
      </p:sp>
      <p:sp>
        <p:nvSpPr>
          <p:cNvPr id="213037" name="Line 45"/>
          <p:cNvSpPr>
            <a:spLocks noChangeShapeType="1"/>
          </p:cNvSpPr>
          <p:nvPr/>
        </p:nvSpPr>
        <p:spPr bwMode="auto">
          <a:xfrm>
            <a:off x="7667625" y="4133850"/>
            <a:ext cx="923925" cy="0"/>
          </a:xfrm>
          <a:prstGeom prst="line">
            <a:avLst/>
          </a:prstGeom>
          <a:noFill/>
          <a:ln w="19050">
            <a:solidFill>
              <a:schemeClr val="bg1"/>
            </a:solidFill>
            <a:round/>
            <a:headEnd/>
            <a:tailEnd/>
          </a:ln>
          <a:effectLst/>
        </p:spPr>
        <p:txBody>
          <a:bodyPr/>
          <a:lstStyle/>
          <a:p>
            <a:endParaRPr lang="en-US"/>
          </a:p>
        </p:txBody>
      </p:sp>
      <p:sp>
        <p:nvSpPr>
          <p:cNvPr id="2" name="Slide Number Placeholder 1"/>
          <p:cNvSpPr>
            <a:spLocks noGrp="1"/>
          </p:cNvSpPr>
          <p:nvPr>
            <p:ph type="sldNum" sz="quarter" idx="12"/>
          </p:nvPr>
        </p:nvSpPr>
        <p:spPr/>
        <p:txBody>
          <a:bodyPr/>
          <a:lstStyle/>
          <a:p>
            <a:pPr>
              <a:defRPr/>
            </a:pPr>
            <a:fld id="{F93B1910-A190-4E17-A863-074613C1FA3D}"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3020"/>
                                        </p:tgtEl>
                                        <p:attrNameLst>
                                          <p:attrName>style.visibility</p:attrName>
                                        </p:attrNameLst>
                                      </p:cBhvr>
                                      <p:to>
                                        <p:strVal val="visible"/>
                                      </p:to>
                                    </p:set>
                                    <p:anim calcmode="lin" valueType="num">
                                      <p:cBhvr additive="base">
                                        <p:cTn id="7" dur="500" fill="hold"/>
                                        <p:tgtEl>
                                          <p:spTgt spid="213020"/>
                                        </p:tgtEl>
                                        <p:attrNameLst>
                                          <p:attrName>ppt_x</p:attrName>
                                        </p:attrNameLst>
                                      </p:cBhvr>
                                      <p:tavLst>
                                        <p:tav tm="0">
                                          <p:val>
                                            <p:strVal val="0-#ppt_w/2"/>
                                          </p:val>
                                        </p:tav>
                                        <p:tav tm="100000">
                                          <p:val>
                                            <p:strVal val="#ppt_x"/>
                                          </p:val>
                                        </p:tav>
                                      </p:tavLst>
                                    </p:anim>
                                    <p:anim calcmode="lin" valueType="num">
                                      <p:cBhvr additive="base">
                                        <p:cTn id="8" dur="500" fill="hold"/>
                                        <p:tgtEl>
                                          <p:spTgt spid="2130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3022"/>
                                        </p:tgtEl>
                                        <p:attrNameLst>
                                          <p:attrName>style.visibility</p:attrName>
                                        </p:attrNameLst>
                                      </p:cBhvr>
                                      <p:to>
                                        <p:strVal val="visible"/>
                                      </p:to>
                                    </p:set>
                                    <p:anim calcmode="lin" valueType="num">
                                      <p:cBhvr additive="base">
                                        <p:cTn id="11" dur="500" fill="hold"/>
                                        <p:tgtEl>
                                          <p:spTgt spid="213022"/>
                                        </p:tgtEl>
                                        <p:attrNameLst>
                                          <p:attrName>ppt_x</p:attrName>
                                        </p:attrNameLst>
                                      </p:cBhvr>
                                      <p:tavLst>
                                        <p:tav tm="0">
                                          <p:val>
                                            <p:strVal val="0-#ppt_w/2"/>
                                          </p:val>
                                        </p:tav>
                                        <p:tav tm="100000">
                                          <p:val>
                                            <p:strVal val="#ppt_x"/>
                                          </p:val>
                                        </p:tav>
                                      </p:tavLst>
                                    </p:anim>
                                    <p:anim calcmode="lin" valueType="num">
                                      <p:cBhvr additive="base">
                                        <p:cTn id="12" dur="500" fill="hold"/>
                                        <p:tgtEl>
                                          <p:spTgt spid="2130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30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30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13019"/>
                                        </p:tgtEl>
                                        <p:attrNameLst>
                                          <p:attrName>style.visibility</p:attrName>
                                        </p:attrNameLst>
                                      </p:cBhvr>
                                      <p:to>
                                        <p:strVal val="visible"/>
                                      </p:to>
                                    </p:set>
                                    <p:anim calcmode="lin" valueType="num">
                                      <p:cBhvr additive="base">
                                        <p:cTn id="23" dur="500" fill="hold"/>
                                        <p:tgtEl>
                                          <p:spTgt spid="213019"/>
                                        </p:tgtEl>
                                        <p:attrNameLst>
                                          <p:attrName>ppt_x</p:attrName>
                                        </p:attrNameLst>
                                      </p:cBhvr>
                                      <p:tavLst>
                                        <p:tav tm="0">
                                          <p:val>
                                            <p:strVal val="1+#ppt_w/2"/>
                                          </p:val>
                                        </p:tav>
                                        <p:tav tm="100000">
                                          <p:val>
                                            <p:strVal val="#ppt_x"/>
                                          </p:val>
                                        </p:tav>
                                      </p:tavLst>
                                    </p:anim>
                                    <p:anim calcmode="lin" valueType="num">
                                      <p:cBhvr additive="base">
                                        <p:cTn id="24" dur="500" fill="hold"/>
                                        <p:tgtEl>
                                          <p:spTgt spid="21301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3023"/>
                                        </p:tgtEl>
                                        <p:attrNameLst>
                                          <p:attrName>style.visibility</p:attrName>
                                        </p:attrNameLst>
                                      </p:cBhvr>
                                      <p:to>
                                        <p:strVal val="visible"/>
                                      </p:to>
                                    </p:set>
                                    <p:anim calcmode="lin" valueType="num">
                                      <p:cBhvr additive="base">
                                        <p:cTn id="27" dur="500" fill="hold"/>
                                        <p:tgtEl>
                                          <p:spTgt spid="213023"/>
                                        </p:tgtEl>
                                        <p:attrNameLst>
                                          <p:attrName>ppt_x</p:attrName>
                                        </p:attrNameLst>
                                      </p:cBhvr>
                                      <p:tavLst>
                                        <p:tav tm="0">
                                          <p:val>
                                            <p:strVal val="1+#ppt_w/2"/>
                                          </p:val>
                                        </p:tav>
                                        <p:tav tm="100000">
                                          <p:val>
                                            <p:strVal val="#ppt_x"/>
                                          </p:val>
                                        </p:tav>
                                      </p:tavLst>
                                    </p:anim>
                                    <p:anim calcmode="lin" valueType="num">
                                      <p:cBhvr additive="base">
                                        <p:cTn id="28" dur="500" fill="hold"/>
                                        <p:tgtEl>
                                          <p:spTgt spid="21302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13010"/>
                                        </p:tgtEl>
                                        <p:attrNameLst>
                                          <p:attrName>style.visibility</p:attrName>
                                        </p:attrNameLst>
                                      </p:cBhvr>
                                      <p:to>
                                        <p:strVal val="visible"/>
                                      </p:to>
                                    </p:set>
                                    <p:anim calcmode="lin" valueType="num">
                                      <p:cBhvr additive="base">
                                        <p:cTn id="33" dur="500" fill="hold"/>
                                        <p:tgtEl>
                                          <p:spTgt spid="213010"/>
                                        </p:tgtEl>
                                        <p:attrNameLst>
                                          <p:attrName>ppt_x</p:attrName>
                                        </p:attrNameLst>
                                      </p:cBhvr>
                                      <p:tavLst>
                                        <p:tav tm="0">
                                          <p:val>
                                            <p:strVal val="1+#ppt_w/2"/>
                                          </p:val>
                                        </p:tav>
                                        <p:tav tm="100000">
                                          <p:val>
                                            <p:strVal val="#ppt_x"/>
                                          </p:val>
                                        </p:tav>
                                      </p:tavLst>
                                    </p:anim>
                                    <p:anim calcmode="lin" valueType="num">
                                      <p:cBhvr additive="base">
                                        <p:cTn id="34" dur="500" fill="hold"/>
                                        <p:tgtEl>
                                          <p:spTgt spid="21301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3026"/>
                                        </p:tgtEl>
                                        <p:attrNameLst>
                                          <p:attrName>style.visibility</p:attrName>
                                        </p:attrNameLst>
                                      </p:cBhvr>
                                      <p:to>
                                        <p:strVal val="visible"/>
                                      </p:to>
                                    </p:set>
                                    <p:anim calcmode="lin" valueType="num">
                                      <p:cBhvr additive="base">
                                        <p:cTn id="39" dur="500" fill="hold"/>
                                        <p:tgtEl>
                                          <p:spTgt spid="213026"/>
                                        </p:tgtEl>
                                        <p:attrNameLst>
                                          <p:attrName>ppt_x</p:attrName>
                                        </p:attrNameLst>
                                      </p:cBhvr>
                                      <p:tavLst>
                                        <p:tav tm="0">
                                          <p:val>
                                            <p:strVal val="#ppt_x"/>
                                          </p:val>
                                        </p:tav>
                                        <p:tav tm="100000">
                                          <p:val>
                                            <p:strVal val="#ppt_x"/>
                                          </p:val>
                                        </p:tav>
                                      </p:tavLst>
                                    </p:anim>
                                    <p:anim calcmode="lin" valueType="num">
                                      <p:cBhvr additive="base">
                                        <p:cTn id="40" dur="500" fill="hold"/>
                                        <p:tgtEl>
                                          <p:spTgt spid="2130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3028"/>
                                        </p:tgtEl>
                                        <p:attrNameLst>
                                          <p:attrName>style.visibility</p:attrName>
                                        </p:attrNameLst>
                                      </p:cBhvr>
                                      <p:to>
                                        <p:strVal val="visible"/>
                                      </p:to>
                                    </p:set>
                                    <p:anim calcmode="lin" valueType="num">
                                      <p:cBhvr additive="base">
                                        <p:cTn id="43" dur="500" fill="hold"/>
                                        <p:tgtEl>
                                          <p:spTgt spid="213028"/>
                                        </p:tgtEl>
                                        <p:attrNameLst>
                                          <p:attrName>ppt_x</p:attrName>
                                        </p:attrNameLst>
                                      </p:cBhvr>
                                      <p:tavLst>
                                        <p:tav tm="0">
                                          <p:val>
                                            <p:strVal val="#ppt_x"/>
                                          </p:val>
                                        </p:tav>
                                        <p:tav tm="100000">
                                          <p:val>
                                            <p:strVal val="#ppt_x"/>
                                          </p:val>
                                        </p:tav>
                                      </p:tavLst>
                                    </p:anim>
                                    <p:anim calcmode="lin" valueType="num">
                                      <p:cBhvr additive="base">
                                        <p:cTn id="44" dur="500" fill="hold"/>
                                        <p:tgtEl>
                                          <p:spTgt spid="21302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3027"/>
                                        </p:tgtEl>
                                        <p:attrNameLst>
                                          <p:attrName>style.visibility</p:attrName>
                                        </p:attrNameLst>
                                      </p:cBhvr>
                                      <p:to>
                                        <p:strVal val="visible"/>
                                      </p:to>
                                    </p:set>
                                    <p:anim calcmode="lin" valueType="num">
                                      <p:cBhvr additive="base">
                                        <p:cTn id="47" dur="500" fill="hold"/>
                                        <p:tgtEl>
                                          <p:spTgt spid="213027"/>
                                        </p:tgtEl>
                                        <p:attrNameLst>
                                          <p:attrName>ppt_x</p:attrName>
                                        </p:attrNameLst>
                                      </p:cBhvr>
                                      <p:tavLst>
                                        <p:tav tm="0">
                                          <p:val>
                                            <p:strVal val="#ppt_x"/>
                                          </p:val>
                                        </p:tav>
                                        <p:tav tm="100000">
                                          <p:val>
                                            <p:strVal val="#ppt_x"/>
                                          </p:val>
                                        </p:tav>
                                      </p:tavLst>
                                    </p:anim>
                                    <p:anim calcmode="lin" valueType="num">
                                      <p:cBhvr additive="base">
                                        <p:cTn id="48" dur="500" fill="hold"/>
                                        <p:tgtEl>
                                          <p:spTgt spid="21302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213029"/>
                                        </p:tgtEl>
                                        <p:attrNameLst>
                                          <p:attrName>style.visibility</p:attrName>
                                        </p:attrNameLst>
                                      </p:cBhvr>
                                      <p:to>
                                        <p:strVal val="visible"/>
                                      </p:to>
                                    </p:set>
                                    <p:animEffect transition="in" filter="checkerboard(across)">
                                      <p:cBhvr>
                                        <p:cTn id="53" dur="500"/>
                                        <p:tgtEl>
                                          <p:spTgt spid="213029"/>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213034"/>
                                        </p:tgtEl>
                                        <p:attrNameLst>
                                          <p:attrName>style.visibility</p:attrName>
                                        </p:attrNameLst>
                                      </p:cBhvr>
                                      <p:to>
                                        <p:strVal val="visible"/>
                                      </p:to>
                                    </p:set>
                                    <p:animEffect transition="in" filter="checkerboard(across)">
                                      <p:cBhvr>
                                        <p:cTn id="56" dur="500"/>
                                        <p:tgtEl>
                                          <p:spTgt spid="213034"/>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213035"/>
                                        </p:tgtEl>
                                        <p:attrNameLst>
                                          <p:attrName>style.visibility</p:attrName>
                                        </p:attrNameLst>
                                      </p:cBhvr>
                                      <p:to>
                                        <p:strVal val="visible"/>
                                      </p:to>
                                    </p:set>
                                    <p:animEffect transition="in" filter="checkerboard(across)">
                                      <p:cBhvr>
                                        <p:cTn id="61" dur="500"/>
                                        <p:tgtEl>
                                          <p:spTgt spid="213035"/>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13030"/>
                                        </p:tgtEl>
                                        <p:attrNameLst>
                                          <p:attrName>style.visibility</p:attrName>
                                        </p:attrNameLst>
                                      </p:cBhvr>
                                      <p:to>
                                        <p:strVal val="visible"/>
                                      </p:to>
                                    </p:set>
                                    <p:animEffect transition="in" filter="checkerboard(across)">
                                      <p:cBhvr>
                                        <p:cTn id="64" dur="500"/>
                                        <p:tgtEl>
                                          <p:spTgt spid="213030"/>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213036"/>
                                        </p:tgtEl>
                                        <p:attrNameLst>
                                          <p:attrName>style.visibility</p:attrName>
                                        </p:attrNameLst>
                                      </p:cBhvr>
                                      <p:to>
                                        <p:strVal val="visible"/>
                                      </p:to>
                                    </p:set>
                                    <p:animEffect transition="in" filter="checkerboard(across)">
                                      <p:cBhvr>
                                        <p:cTn id="69" dur="500"/>
                                        <p:tgtEl>
                                          <p:spTgt spid="213036"/>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213031"/>
                                        </p:tgtEl>
                                        <p:attrNameLst>
                                          <p:attrName>style.visibility</p:attrName>
                                        </p:attrNameLst>
                                      </p:cBhvr>
                                      <p:to>
                                        <p:strVal val="visible"/>
                                      </p:to>
                                    </p:set>
                                    <p:animEffect transition="in" filter="checkerboard(across)">
                                      <p:cBhvr>
                                        <p:cTn id="72" dur="500"/>
                                        <p:tgtEl>
                                          <p:spTgt spid="213031"/>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213037"/>
                                        </p:tgtEl>
                                        <p:attrNameLst>
                                          <p:attrName>style.visibility</p:attrName>
                                        </p:attrNameLst>
                                      </p:cBhvr>
                                      <p:to>
                                        <p:strVal val="visible"/>
                                      </p:to>
                                    </p:set>
                                    <p:animEffect transition="in" filter="checkerboard(across)">
                                      <p:cBhvr>
                                        <p:cTn id="77" dur="500"/>
                                        <p:tgtEl>
                                          <p:spTgt spid="213037"/>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213032"/>
                                        </p:tgtEl>
                                        <p:attrNameLst>
                                          <p:attrName>style.visibility</p:attrName>
                                        </p:attrNameLst>
                                      </p:cBhvr>
                                      <p:to>
                                        <p:strVal val="visible"/>
                                      </p:to>
                                    </p:set>
                                    <p:animEffect transition="in" filter="checkerboard(across)">
                                      <p:cBhvr>
                                        <p:cTn id="80" dur="500"/>
                                        <p:tgtEl>
                                          <p:spTgt spid="213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0" grpId="0"/>
      <p:bldP spid="213018" grpId="0" animBg="1"/>
      <p:bldP spid="213019" grpId="0" animBg="1"/>
      <p:bldP spid="213020" grpId="0" animBg="1"/>
      <p:bldP spid="213021" grpId="0"/>
      <p:bldP spid="213022" grpId="0"/>
      <p:bldP spid="213023" grpId="0"/>
      <p:bldP spid="213026" grpId="0"/>
      <p:bldP spid="213027" grpId="0"/>
      <p:bldP spid="213028" grpId="0"/>
      <p:bldP spid="213029" grpId="0"/>
      <p:bldP spid="213030" grpId="0"/>
      <p:bldP spid="213031" grpId="0"/>
      <p:bldP spid="213032" grpId="0"/>
      <p:bldP spid="213034" grpId="0" animBg="1"/>
      <p:bldP spid="213035" grpId="0" animBg="1"/>
      <p:bldP spid="213036" grpId="0" animBg="1"/>
      <p:bldP spid="2130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704850" y="152400"/>
            <a:ext cx="7772400" cy="809625"/>
          </a:xfrm>
          <a:prstGeom prst="rect">
            <a:avLst/>
          </a:prstGeom>
          <a:noFill/>
          <a:ln w="9525">
            <a:noFill/>
            <a:miter lim="800000"/>
            <a:headEnd/>
            <a:tailEnd/>
          </a:ln>
        </p:spPr>
        <p:txBody>
          <a:bodyPr anchor="ctr"/>
          <a:lstStyle/>
          <a:p>
            <a:pPr algn="ctr">
              <a:lnSpc>
                <a:spcPct val="85000"/>
              </a:lnSpc>
            </a:pPr>
            <a:r>
              <a:rPr lang="en-US" sz="3200">
                <a:solidFill>
                  <a:srgbClr val="FF0000"/>
                </a:solidFill>
              </a:rPr>
              <a:t>Op Amp test loops</a:t>
            </a:r>
            <a:endParaRPr lang="en-US" sz="3200" b="1">
              <a:solidFill>
                <a:srgbClr val="FF0000"/>
              </a:solidFill>
            </a:endParaRPr>
          </a:p>
        </p:txBody>
      </p:sp>
      <p:graphicFrame>
        <p:nvGraphicFramePr>
          <p:cNvPr id="143363" name="Object 3"/>
          <p:cNvGraphicFramePr>
            <a:graphicFrameLocks noChangeAspect="1"/>
          </p:cNvGraphicFramePr>
          <p:nvPr/>
        </p:nvGraphicFramePr>
        <p:xfrm>
          <a:off x="457200" y="1752600"/>
          <a:ext cx="8159750" cy="3852863"/>
        </p:xfrm>
        <a:graphic>
          <a:graphicData uri="http://schemas.openxmlformats.org/presentationml/2006/ole">
            <mc:AlternateContent xmlns:mc="http://schemas.openxmlformats.org/markup-compatibility/2006">
              <mc:Choice xmlns:v="urn:schemas-microsoft-com:vml" Requires="v">
                <p:oleObj spid="_x0000_s143382" name="Visio" r:id="rId3" imgW="6966014" imgH="3216974" progId="Visio.Drawing.11">
                  <p:embed/>
                </p:oleObj>
              </mc:Choice>
              <mc:Fallback>
                <p:oleObj name="Visio" r:id="rId3" imgW="6966014" imgH="3216974"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8159750"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75" name="Line 15"/>
          <p:cNvSpPr>
            <a:spLocks noChangeShapeType="1"/>
          </p:cNvSpPr>
          <p:nvPr/>
        </p:nvSpPr>
        <p:spPr bwMode="auto">
          <a:xfrm>
            <a:off x="2014538" y="2571750"/>
            <a:ext cx="304800" cy="0"/>
          </a:xfrm>
          <a:prstGeom prst="line">
            <a:avLst/>
          </a:prstGeom>
          <a:noFill/>
          <a:ln w="38100">
            <a:solidFill>
              <a:schemeClr val="tx1"/>
            </a:solidFill>
            <a:round/>
            <a:headEnd/>
            <a:tailEnd type="triangle" w="med" len="med"/>
          </a:ln>
          <a:effectLst/>
        </p:spPr>
        <p:txBody>
          <a:bodyPr/>
          <a:lstStyle/>
          <a:p>
            <a:endParaRPr lang="en-US"/>
          </a:p>
        </p:txBody>
      </p:sp>
      <p:sp>
        <p:nvSpPr>
          <p:cNvPr id="143376" name="Text Box 16"/>
          <p:cNvSpPr txBox="1">
            <a:spLocks noChangeArrowheads="1"/>
          </p:cNvSpPr>
          <p:nvPr/>
        </p:nvSpPr>
        <p:spPr bwMode="auto">
          <a:xfrm>
            <a:off x="3070225" y="811213"/>
            <a:ext cx="3357563" cy="396875"/>
          </a:xfrm>
          <a:prstGeom prst="rect">
            <a:avLst/>
          </a:prstGeom>
          <a:noFill/>
          <a:ln w="9525">
            <a:noFill/>
            <a:miter lim="800000"/>
            <a:headEnd/>
            <a:tailEnd/>
          </a:ln>
          <a:effectLst/>
        </p:spPr>
        <p:txBody>
          <a:bodyPr wrap="none">
            <a:spAutoFit/>
          </a:bodyPr>
          <a:lstStyle/>
          <a:p>
            <a:r>
              <a:rPr lang="en-US" sz="2000" b="1">
                <a:solidFill>
                  <a:srgbClr val="FF0000"/>
                </a:solidFill>
              </a:rPr>
              <a:t>(False Summing Junction)</a:t>
            </a:r>
          </a:p>
        </p:txBody>
      </p:sp>
      <p:sp>
        <p:nvSpPr>
          <p:cNvPr id="143379" name="Rectangle 19"/>
          <p:cNvSpPr>
            <a:spLocks noChangeArrowheads="1"/>
          </p:cNvSpPr>
          <p:nvPr/>
        </p:nvSpPr>
        <p:spPr bwMode="auto">
          <a:xfrm>
            <a:off x="314325" y="3100388"/>
            <a:ext cx="2933700" cy="2949575"/>
          </a:xfrm>
          <a:prstGeom prst="rect">
            <a:avLst/>
          </a:prstGeom>
          <a:noFill/>
          <a:ln w="9525" algn="ctr">
            <a:noFill/>
            <a:miter lim="800000"/>
            <a:headEnd/>
            <a:tailEnd/>
          </a:ln>
        </p:spPr>
        <p:txBody>
          <a:bodyPr/>
          <a:lstStyle/>
          <a:p>
            <a:pPr marL="227013" indent="-227013" algn="ctr">
              <a:spcBef>
                <a:spcPct val="65000"/>
              </a:spcBef>
            </a:pPr>
            <a:r>
              <a:rPr lang="en-US" sz="2000" b="1">
                <a:solidFill>
                  <a:srgbClr val="006600"/>
                </a:solidFill>
              </a:rPr>
              <a:t>Pro’s</a:t>
            </a:r>
          </a:p>
          <a:p>
            <a:pPr marL="227013" indent="-227013">
              <a:spcBef>
                <a:spcPct val="65000"/>
              </a:spcBef>
              <a:buFontTx/>
              <a:buChar char="•"/>
            </a:pPr>
            <a:r>
              <a:rPr lang="en-US" sz="2000" b="1">
                <a:solidFill>
                  <a:srgbClr val="006600"/>
                </a:solidFill>
              </a:rPr>
              <a:t>Simple</a:t>
            </a:r>
          </a:p>
          <a:p>
            <a:pPr marL="227013" indent="-227013">
              <a:spcBef>
                <a:spcPct val="65000"/>
              </a:spcBef>
              <a:buFontTx/>
              <a:buChar char="•"/>
            </a:pPr>
            <a:r>
              <a:rPr lang="en-US" sz="2000" b="1">
                <a:solidFill>
                  <a:srgbClr val="006600"/>
                </a:solidFill>
              </a:rPr>
              <a:t>Stable</a:t>
            </a:r>
          </a:p>
          <a:p>
            <a:pPr marL="227013" indent="-227013">
              <a:spcBef>
                <a:spcPct val="65000"/>
              </a:spcBef>
              <a:buFontTx/>
              <a:buChar char="•"/>
            </a:pPr>
            <a:r>
              <a:rPr lang="en-US" sz="2000" b="1">
                <a:solidFill>
                  <a:srgbClr val="006600"/>
                </a:solidFill>
              </a:rPr>
              <a:t>Small (4 tiny surface</a:t>
            </a:r>
            <a:br>
              <a:rPr lang="en-US" sz="2000" b="1">
                <a:solidFill>
                  <a:srgbClr val="006600"/>
                </a:solidFill>
              </a:rPr>
            </a:br>
            <a:r>
              <a:rPr lang="en-US" sz="2000" b="1">
                <a:solidFill>
                  <a:srgbClr val="006600"/>
                </a:solidFill>
              </a:rPr>
              <a:t>    mount resistors</a:t>
            </a:r>
            <a:br>
              <a:rPr lang="en-US" sz="2000" b="1">
                <a:solidFill>
                  <a:srgbClr val="006600"/>
                </a:solidFill>
              </a:rPr>
            </a:br>
            <a:r>
              <a:rPr lang="en-US" sz="2000" b="1">
                <a:solidFill>
                  <a:srgbClr val="006600"/>
                </a:solidFill>
              </a:rPr>
              <a:t>    and you can test</a:t>
            </a:r>
            <a:br>
              <a:rPr lang="en-US" sz="2000" b="1">
                <a:solidFill>
                  <a:srgbClr val="006600"/>
                </a:solidFill>
              </a:rPr>
            </a:br>
            <a:r>
              <a:rPr lang="en-US" sz="2000" b="1">
                <a:solidFill>
                  <a:srgbClr val="006600"/>
                </a:solidFill>
              </a:rPr>
              <a:t>    everything but I</a:t>
            </a:r>
            <a:r>
              <a:rPr lang="en-US" sz="1600" b="1">
                <a:solidFill>
                  <a:srgbClr val="006600"/>
                </a:solidFill>
              </a:rPr>
              <a:t>B</a:t>
            </a:r>
            <a:endParaRPr lang="en-US" sz="2000"/>
          </a:p>
        </p:txBody>
      </p:sp>
      <p:sp>
        <p:nvSpPr>
          <p:cNvPr id="143380" name="Rectangle 20"/>
          <p:cNvSpPr>
            <a:spLocks noChangeArrowheads="1"/>
          </p:cNvSpPr>
          <p:nvPr/>
        </p:nvSpPr>
        <p:spPr bwMode="auto">
          <a:xfrm>
            <a:off x="5686425" y="4329113"/>
            <a:ext cx="3571875" cy="1701800"/>
          </a:xfrm>
          <a:prstGeom prst="rect">
            <a:avLst/>
          </a:prstGeom>
          <a:noFill/>
          <a:ln w="9525" algn="ctr">
            <a:noFill/>
            <a:miter lim="800000"/>
            <a:headEnd/>
            <a:tailEnd/>
          </a:ln>
        </p:spPr>
        <p:txBody>
          <a:bodyPr/>
          <a:lstStyle/>
          <a:p>
            <a:pPr marL="227013" indent="-227013" algn="ctr">
              <a:spcBef>
                <a:spcPct val="65000"/>
              </a:spcBef>
            </a:pPr>
            <a:r>
              <a:rPr lang="en-US" sz="2000" b="1">
                <a:solidFill>
                  <a:schemeClr val="bg1"/>
                </a:solidFill>
              </a:rPr>
              <a:t>Con’s</a:t>
            </a:r>
          </a:p>
          <a:p>
            <a:pPr marL="227013" indent="-227013">
              <a:spcBef>
                <a:spcPct val="65000"/>
              </a:spcBef>
              <a:buFontTx/>
              <a:buChar char="•"/>
            </a:pPr>
            <a:r>
              <a:rPr lang="en-US" sz="2000" b="1">
                <a:solidFill>
                  <a:schemeClr val="bg1"/>
                </a:solidFill>
              </a:rPr>
              <a:t>Feedback R is a Load</a:t>
            </a:r>
          </a:p>
          <a:p>
            <a:pPr marL="227013" indent="-227013">
              <a:spcBef>
                <a:spcPct val="65000"/>
              </a:spcBef>
              <a:buFontTx/>
              <a:buChar char="•"/>
            </a:pPr>
            <a:r>
              <a:rPr lang="en-US" sz="2000" b="1">
                <a:solidFill>
                  <a:schemeClr val="bg1"/>
                </a:solidFill>
              </a:rPr>
              <a:t>Loop drive a function of DUT Vos.</a:t>
            </a:r>
          </a:p>
          <a:p>
            <a:pPr marL="227013" indent="-227013">
              <a:spcBef>
                <a:spcPct val="65000"/>
              </a:spcBef>
              <a:buFontTx/>
              <a:buChar char="•"/>
            </a:pPr>
            <a:endParaRPr lang="en-US" sz="2000" b="1">
              <a:solidFill>
                <a:schemeClr val="bg1"/>
              </a:solidFill>
            </a:endParaRPr>
          </a:p>
          <a:p>
            <a:pPr marL="227013" indent="-227013">
              <a:spcBef>
                <a:spcPct val="65000"/>
              </a:spcBef>
              <a:buFontTx/>
              <a:buChar char="•"/>
            </a:pPr>
            <a:endParaRPr lang="en-US" sz="2000"/>
          </a:p>
          <a:p>
            <a:pPr marL="227013" indent="-227013">
              <a:spcBef>
                <a:spcPct val="65000"/>
              </a:spcBef>
              <a:buFontTx/>
              <a:buChar char="•"/>
            </a:pPr>
            <a:endParaRPr lang="en-US" sz="2000"/>
          </a:p>
        </p:txBody>
      </p:sp>
      <p:pic>
        <p:nvPicPr>
          <p:cNvPr id="143381" name="Picture 21" descr="1423872-imcu7fbjz7xuwah9rj6jxq7a___super"/>
          <p:cNvPicPr>
            <a:picLocks noChangeAspect="1" noChangeArrowheads="1"/>
          </p:cNvPicPr>
          <p:nvPr/>
        </p:nvPicPr>
        <p:blipFill>
          <a:blip r:embed="rId5" cstate="print"/>
          <a:srcRect/>
          <a:stretch>
            <a:fillRect/>
          </a:stretch>
        </p:blipFill>
        <p:spPr bwMode="auto">
          <a:xfrm>
            <a:off x="542925" y="400331"/>
            <a:ext cx="1093727" cy="914120"/>
          </a:xfrm>
          <a:prstGeom prst="rect">
            <a:avLst/>
          </a:prstGeom>
          <a:noFill/>
        </p:spPr>
      </p:pic>
      <p:sp>
        <p:nvSpPr>
          <p:cNvPr id="143382" name="Text Box 22"/>
          <p:cNvSpPr txBox="1">
            <a:spLocks noChangeArrowheads="1"/>
          </p:cNvSpPr>
          <p:nvPr/>
        </p:nvSpPr>
        <p:spPr bwMode="auto">
          <a:xfrm>
            <a:off x="222250" y="1465263"/>
            <a:ext cx="8614281" cy="369332"/>
          </a:xfrm>
          <a:prstGeom prst="rect">
            <a:avLst/>
          </a:prstGeom>
          <a:noFill/>
          <a:ln w="9525">
            <a:noFill/>
            <a:miter lim="800000"/>
            <a:headEnd/>
            <a:tailEnd/>
          </a:ln>
          <a:effectLst/>
        </p:spPr>
        <p:txBody>
          <a:bodyPr wrap="none">
            <a:spAutoFit/>
          </a:bodyPr>
          <a:lstStyle/>
          <a:p>
            <a:r>
              <a:rPr lang="en-US" b="1" dirty="0">
                <a:solidFill>
                  <a:srgbClr val="9933FF"/>
                </a:solidFill>
              </a:rPr>
              <a:t>The worse the DUT’s DC </a:t>
            </a:r>
            <a:r>
              <a:rPr lang="en-US" b="1" dirty="0" smtClean="0">
                <a:solidFill>
                  <a:srgbClr val="9933FF"/>
                </a:solidFill>
              </a:rPr>
              <a:t>precision, </a:t>
            </a:r>
            <a:r>
              <a:rPr lang="en-US" b="1" dirty="0">
                <a:solidFill>
                  <a:srgbClr val="9933FF"/>
                </a:solidFill>
              </a:rPr>
              <a:t>the more significant loop errors  become</a:t>
            </a:r>
            <a:r>
              <a:rPr lang="en-US" b="1" dirty="0"/>
              <a:t>.</a:t>
            </a:r>
          </a:p>
        </p:txBody>
      </p:sp>
      <p:sp>
        <p:nvSpPr>
          <p:cNvPr id="2" name="Slide Number Placeholder 1"/>
          <p:cNvSpPr>
            <a:spLocks noGrp="1"/>
          </p:cNvSpPr>
          <p:nvPr>
            <p:ph type="sldNum" sz="quarter" idx="12"/>
          </p:nvPr>
        </p:nvSpPr>
        <p:spPr/>
        <p:txBody>
          <a:bodyPr/>
          <a:lstStyle/>
          <a:p>
            <a:pPr>
              <a:defRPr/>
            </a:pPr>
            <a:fld id="{F93B1910-A190-4E17-A863-074613C1FA3D}" type="slidenum">
              <a:rPr lang="en-US"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79"/>
                                        </p:tgtEl>
                                        <p:attrNameLst>
                                          <p:attrName>style.visibility</p:attrName>
                                        </p:attrNameLst>
                                      </p:cBhvr>
                                      <p:to>
                                        <p:strVal val="visible"/>
                                      </p:to>
                                    </p:set>
                                    <p:anim calcmode="lin" valueType="num">
                                      <p:cBhvr additive="base">
                                        <p:cTn id="7" dur="500" fill="hold"/>
                                        <p:tgtEl>
                                          <p:spTgt spid="143379"/>
                                        </p:tgtEl>
                                        <p:attrNameLst>
                                          <p:attrName>ppt_x</p:attrName>
                                        </p:attrNameLst>
                                      </p:cBhvr>
                                      <p:tavLst>
                                        <p:tav tm="0">
                                          <p:val>
                                            <p:strVal val="0-#ppt_w/2"/>
                                          </p:val>
                                        </p:tav>
                                        <p:tav tm="100000">
                                          <p:val>
                                            <p:strVal val="#ppt_x"/>
                                          </p:val>
                                        </p:tav>
                                      </p:tavLst>
                                    </p:anim>
                                    <p:anim calcmode="lin" valueType="num">
                                      <p:cBhvr additive="base">
                                        <p:cTn id="8" dur="500" fill="hold"/>
                                        <p:tgtEl>
                                          <p:spTgt spid="1433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3380"/>
                                        </p:tgtEl>
                                        <p:attrNameLst>
                                          <p:attrName>style.visibility</p:attrName>
                                        </p:attrNameLst>
                                      </p:cBhvr>
                                      <p:to>
                                        <p:strVal val="visible"/>
                                      </p:to>
                                    </p:set>
                                    <p:anim calcmode="lin" valueType="num">
                                      <p:cBhvr additive="base">
                                        <p:cTn id="13" dur="500" fill="hold"/>
                                        <p:tgtEl>
                                          <p:spTgt spid="143380"/>
                                        </p:tgtEl>
                                        <p:attrNameLst>
                                          <p:attrName>ppt_x</p:attrName>
                                        </p:attrNameLst>
                                      </p:cBhvr>
                                      <p:tavLst>
                                        <p:tav tm="0">
                                          <p:val>
                                            <p:strVal val="1+#ppt_w/2"/>
                                          </p:val>
                                        </p:tav>
                                        <p:tav tm="100000">
                                          <p:val>
                                            <p:strVal val="#ppt_x"/>
                                          </p:val>
                                        </p:tav>
                                      </p:tavLst>
                                    </p:anim>
                                    <p:anim calcmode="lin" valueType="num">
                                      <p:cBhvr additive="base">
                                        <p:cTn id="14" dur="500" fill="hold"/>
                                        <p:tgtEl>
                                          <p:spTgt spid="14338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43381"/>
                                        </p:tgtEl>
                                        <p:attrNameLst>
                                          <p:attrName>style.visibility</p:attrName>
                                        </p:attrNameLst>
                                      </p:cBhvr>
                                      <p:to>
                                        <p:strVal val="visible"/>
                                      </p:to>
                                    </p:set>
                                    <p:anim calcmode="lin" valueType="num">
                                      <p:cBhvr additive="base">
                                        <p:cTn id="19" dur="500" fill="hold"/>
                                        <p:tgtEl>
                                          <p:spTgt spid="143381"/>
                                        </p:tgtEl>
                                        <p:attrNameLst>
                                          <p:attrName>ppt_x</p:attrName>
                                        </p:attrNameLst>
                                      </p:cBhvr>
                                      <p:tavLst>
                                        <p:tav tm="0">
                                          <p:val>
                                            <p:strVal val="#ppt_x"/>
                                          </p:val>
                                        </p:tav>
                                        <p:tav tm="100000">
                                          <p:val>
                                            <p:strVal val="#ppt_x"/>
                                          </p:val>
                                        </p:tav>
                                      </p:tavLst>
                                    </p:anim>
                                    <p:anim calcmode="lin" valueType="num">
                                      <p:cBhvr additive="base">
                                        <p:cTn id="20" dur="500" fill="hold"/>
                                        <p:tgtEl>
                                          <p:spTgt spid="14338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43382"/>
                                        </p:tgtEl>
                                        <p:attrNameLst>
                                          <p:attrName>style.visibility</p:attrName>
                                        </p:attrNameLst>
                                      </p:cBhvr>
                                      <p:to>
                                        <p:strVal val="visible"/>
                                      </p:to>
                                    </p:set>
                                    <p:anim calcmode="lin" valueType="num">
                                      <p:cBhvr additive="base">
                                        <p:cTn id="23" dur="500" fill="hold"/>
                                        <p:tgtEl>
                                          <p:spTgt spid="143382"/>
                                        </p:tgtEl>
                                        <p:attrNameLst>
                                          <p:attrName>ppt_x</p:attrName>
                                        </p:attrNameLst>
                                      </p:cBhvr>
                                      <p:tavLst>
                                        <p:tav tm="0">
                                          <p:val>
                                            <p:strVal val="#ppt_x"/>
                                          </p:val>
                                        </p:tav>
                                        <p:tav tm="100000">
                                          <p:val>
                                            <p:strVal val="#ppt_x"/>
                                          </p:val>
                                        </p:tav>
                                      </p:tavLst>
                                    </p:anim>
                                    <p:anim calcmode="lin" valueType="num">
                                      <p:cBhvr additive="base">
                                        <p:cTn id="24" dur="500" fill="hold"/>
                                        <p:tgtEl>
                                          <p:spTgt spid="1433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9" grpId="0"/>
      <p:bldP spid="143380" grpId="0"/>
      <p:bldP spid="1433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78" name="Object 18"/>
          <p:cNvGraphicFramePr>
            <a:graphicFrameLocks noGrp="1" noChangeAspect="1"/>
          </p:cNvGraphicFramePr>
          <p:nvPr>
            <p:ph/>
          </p:nvPr>
        </p:nvGraphicFramePr>
        <p:xfrm>
          <a:off x="447675" y="1622425"/>
          <a:ext cx="7848600" cy="4062413"/>
        </p:xfrm>
        <a:graphic>
          <a:graphicData uri="http://schemas.openxmlformats.org/presentationml/2006/ole">
            <mc:AlternateContent xmlns:mc="http://schemas.openxmlformats.org/markup-compatibility/2006">
              <mc:Choice xmlns:v="urn:schemas-microsoft-com:vml" Requires="v">
                <p:oleObj spid="_x0000_s15397" name="Visio" r:id="rId3" imgW="5646896" imgH="2921794" progId="Visio.Drawing.11">
                  <p:embed/>
                </p:oleObj>
              </mc:Choice>
              <mc:Fallback>
                <p:oleObj name="Visio" r:id="rId3" imgW="5646896" imgH="2921794" progId="Visio.Drawing.11">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1622425"/>
                        <a:ext cx="7848600" cy="406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80" name="Rectangle 20"/>
          <p:cNvSpPr>
            <a:spLocks noChangeArrowheads="1"/>
          </p:cNvSpPr>
          <p:nvPr/>
        </p:nvSpPr>
        <p:spPr bwMode="auto">
          <a:xfrm>
            <a:off x="762000" y="304800"/>
            <a:ext cx="7772400" cy="762000"/>
          </a:xfrm>
          <a:prstGeom prst="rect">
            <a:avLst/>
          </a:prstGeom>
          <a:noFill/>
          <a:ln w="9525">
            <a:noFill/>
            <a:miter lim="800000"/>
            <a:headEnd/>
            <a:tailEnd/>
          </a:ln>
        </p:spPr>
        <p:txBody>
          <a:bodyPr anchor="ctr"/>
          <a:lstStyle/>
          <a:p>
            <a:pPr algn="ctr">
              <a:lnSpc>
                <a:spcPct val="85000"/>
              </a:lnSpc>
            </a:pPr>
            <a:r>
              <a:rPr lang="en-US" sz="3200">
                <a:solidFill>
                  <a:srgbClr val="FF0000"/>
                </a:solidFill>
              </a:rPr>
              <a:t>Op Amp test loops</a:t>
            </a:r>
            <a:br>
              <a:rPr lang="en-US" sz="3200">
                <a:solidFill>
                  <a:srgbClr val="FF0000"/>
                </a:solidFill>
              </a:rPr>
            </a:br>
            <a:r>
              <a:rPr lang="en-US" sz="3200" b="1">
                <a:solidFill>
                  <a:srgbClr val="FF0000"/>
                </a:solidFill>
              </a:rPr>
              <a:t>(</a:t>
            </a:r>
            <a:r>
              <a:rPr lang="en-US" sz="2000" b="1">
                <a:solidFill>
                  <a:srgbClr val="FF0000"/>
                </a:solidFill>
              </a:rPr>
              <a:t>2 Amp Loop</a:t>
            </a:r>
            <a:r>
              <a:rPr lang="en-US" sz="3200" b="1">
                <a:solidFill>
                  <a:srgbClr val="FF0000"/>
                </a:solidFill>
              </a:rPr>
              <a:t>)</a:t>
            </a:r>
          </a:p>
        </p:txBody>
      </p:sp>
      <p:sp>
        <p:nvSpPr>
          <p:cNvPr id="15384" name="Text Box 24"/>
          <p:cNvSpPr txBox="1">
            <a:spLocks noChangeArrowheads="1"/>
          </p:cNvSpPr>
          <p:nvPr/>
        </p:nvSpPr>
        <p:spPr bwMode="auto">
          <a:xfrm>
            <a:off x="952500" y="3800475"/>
            <a:ext cx="603250" cy="366713"/>
          </a:xfrm>
          <a:prstGeom prst="rect">
            <a:avLst/>
          </a:prstGeom>
          <a:noFill/>
          <a:ln w="9525">
            <a:noFill/>
            <a:miter lim="800000"/>
            <a:headEnd/>
            <a:tailEnd/>
          </a:ln>
          <a:effectLst/>
        </p:spPr>
        <p:txBody>
          <a:bodyPr wrap="none">
            <a:spAutoFit/>
          </a:bodyPr>
          <a:lstStyle/>
          <a:p>
            <a:r>
              <a:rPr lang="en-US" b="1">
                <a:solidFill>
                  <a:srgbClr val="006600"/>
                </a:solidFill>
              </a:rPr>
              <a:t>Vos</a:t>
            </a:r>
          </a:p>
        </p:txBody>
      </p:sp>
      <p:sp>
        <p:nvSpPr>
          <p:cNvPr id="15385" name="Line 25"/>
          <p:cNvSpPr>
            <a:spLocks noChangeShapeType="1"/>
          </p:cNvSpPr>
          <p:nvPr/>
        </p:nvSpPr>
        <p:spPr bwMode="auto">
          <a:xfrm>
            <a:off x="1314450" y="3457575"/>
            <a:ext cx="0" cy="304800"/>
          </a:xfrm>
          <a:prstGeom prst="line">
            <a:avLst/>
          </a:prstGeom>
          <a:noFill/>
          <a:ln w="38100">
            <a:solidFill>
              <a:srgbClr val="006600"/>
            </a:solidFill>
            <a:round/>
            <a:headEnd/>
            <a:tailEnd/>
          </a:ln>
          <a:effectLst/>
        </p:spPr>
        <p:txBody>
          <a:bodyPr/>
          <a:lstStyle/>
          <a:p>
            <a:endParaRPr lang="en-US"/>
          </a:p>
        </p:txBody>
      </p:sp>
      <p:sp>
        <p:nvSpPr>
          <p:cNvPr id="15386" name="Line 26"/>
          <p:cNvSpPr>
            <a:spLocks noChangeShapeType="1"/>
          </p:cNvSpPr>
          <p:nvPr/>
        </p:nvSpPr>
        <p:spPr bwMode="auto">
          <a:xfrm>
            <a:off x="1162050" y="3609975"/>
            <a:ext cx="304800" cy="0"/>
          </a:xfrm>
          <a:prstGeom prst="line">
            <a:avLst/>
          </a:prstGeom>
          <a:noFill/>
          <a:ln w="28575">
            <a:solidFill>
              <a:srgbClr val="006600"/>
            </a:solidFill>
            <a:round/>
            <a:headEnd/>
            <a:tailEnd/>
          </a:ln>
          <a:effectLst/>
        </p:spPr>
        <p:txBody>
          <a:bodyPr/>
          <a:lstStyle/>
          <a:p>
            <a:endParaRPr lang="en-US"/>
          </a:p>
        </p:txBody>
      </p:sp>
      <p:sp>
        <p:nvSpPr>
          <p:cNvPr id="15387" name="Line 27"/>
          <p:cNvSpPr>
            <a:spLocks noChangeShapeType="1"/>
          </p:cNvSpPr>
          <p:nvPr/>
        </p:nvSpPr>
        <p:spPr bwMode="auto">
          <a:xfrm>
            <a:off x="1123950" y="4314825"/>
            <a:ext cx="304800" cy="0"/>
          </a:xfrm>
          <a:prstGeom prst="line">
            <a:avLst/>
          </a:prstGeom>
          <a:noFill/>
          <a:ln w="28575">
            <a:solidFill>
              <a:srgbClr val="006600"/>
            </a:solidFill>
            <a:round/>
            <a:headEnd/>
            <a:tailEnd/>
          </a:ln>
          <a:effectLst/>
        </p:spPr>
        <p:txBody>
          <a:bodyPr/>
          <a:lstStyle/>
          <a:p>
            <a:endParaRPr lang="en-US"/>
          </a:p>
        </p:txBody>
      </p:sp>
      <p:sp>
        <p:nvSpPr>
          <p:cNvPr id="15388" name="Line 28"/>
          <p:cNvSpPr>
            <a:spLocks noChangeShapeType="1"/>
          </p:cNvSpPr>
          <p:nvPr/>
        </p:nvSpPr>
        <p:spPr bwMode="auto">
          <a:xfrm>
            <a:off x="628650" y="3324225"/>
            <a:ext cx="0" cy="914400"/>
          </a:xfrm>
          <a:prstGeom prst="line">
            <a:avLst/>
          </a:prstGeom>
          <a:noFill/>
          <a:ln w="28575">
            <a:solidFill>
              <a:schemeClr val="bg1"/>
            </a:solidFill>
            <a:round/>
            <a:headEnd/>
            <a:tailEnd type="triangle" w="med" len="med"/>
          </a:ln>
          <a:effectLst/>
        </p:spPr>
        <p:txBody>
          <a:bodyPr/>
          <a:lstStyle/>
          <a:p>
            <a:endParaRPr lang="en-US"/>
          </a:p>
        </p:txBody>
      </p:sp>
      <p:sp>
        <p:nvSpPr>
          <p:cNvPr id="15389" name="Text Box 29"/>
          <p:cNvSpPr txBox="1">
            <a:spLocks noChangeArrowheads="1"/>
          </p:cNvSpPr>
          <p:nvPr/>
        </p:nvSpPr>
        <p:spPr bwMode="auto">
          <a:xfrm>
            <a:off x="161925" y="2952750"/>
            <a:ext cx="1498600" cy="366713"/>
          </a:xfrm>
          <a:prstGeom prst="rect">
            <a:avLst/>
          </a:prstGeom>
          <a:noFill/>
          <a:ln w="9525">
            <a:noFill/>
            <a:miter lim="800000"/>
            <a:headEnd/>
            <a:tailEnd/>
          </a:ln>
          <a:effectLst/>
        </p:spPr>
        <p:txBody>
          <a:bodyPr wrap="none">
            <a:spAutoFit/>
          </a:bodyPr>
          <a:lstStyle/>
          <a:p>
            <a:r>
              <a:rPr lang="en-US" b="1">
                <a:solidFill>
                  <a:schemeClr val="bg1"/>
                </a:solidFill>
              </a:rPr>
              <a:t>i = Vos / 100</a:t>
            </a:r>
          </a:p>
        </p:txBody>
      </p:sp>
      <p:sp>
        <p:nvSpPr>
          <p:cNvPr id="15390" name="Text Box 30"/>
          <p:cNvSpPr txBox="1">
            <a:spLocks noChangeArrowheads="1"/>
          </p:cNvSpPr>
          <p:nvPr/>
        </p:nvSpPr>
        <p:spPr bwMode="auto">
          <a:xfrm>
            <a:off x="4438650" y="1343025"/>
            <a:ext cx="1066800" cy="366713"/>
          </a:xfrm>
          <a:prstGeom prst="rect">
            <a:avLst/>
          </a:prstGeom>
          <a:noFill/>
          <a:ln w="9525">
            <a:noFill/>
            <a:miter lim="800000"/>
            <a:headEnd/>
            <a:tailEnd/>
          </a:ln>
          <a:effectLst/>
        </p:spPr>
        <p:txBody>
          <a:bodyPr>
            <a:spAutoFit/>
          </a:bodyPr>
          <a:lstStyle/>
          <a:p>
            <a:r>
              <a:rPr lang="en-US" b="1">
                <a:solidFill>
                  <a:srgbClr val="006600"/>
                </a:solidFill>
              </a:rPr>
              <a:t>100 Vos</a:t>
            </a:r>
          </a:p>
        </p:txBody>
      </p:sp>
      <p:sp>
        <p:nvSpPr>
          <p:cNvPr id="15391" name="Line 31"/>
          <p:cNvSpPr>
            <a:spLocks noChangeShapeType="1"/>
          </p:cNvSpPr>
          <p:nvPr/>
        </p:nvSpPr>
        <p:spPr bwMode="auto">
          <a:xfrm>
            <a:off x="5610225" y="1781175"/>
            <a:ext cx="0" cy="304800"/>
          </a:xfrm>
          <a:prstGeom prst="line">
            <a:avLst/>
          </a:prstGeom>
          <a:noFill/>
          <a:ln w="38100">
            <a:solidFill>
              <a:srgbClr val="006600"/>
            </a:solidFill>
            <a:round/>
            <a:headEnd/>
            <a:tailEnd/>
          </a:ln>
          <a:effectLst/>
        </p:spPr>
        <p:txBody>
          <a:bodyPr/>
          <a:lstStyle/>
          <a:p>
            <a:endParaRPr lang="en-US"/>
          </a:p>
        </p:txBody>
      </p:sp>
      <p:sp>
        <p:nvSpPr>
          <p:cNvPr id="15392" name="Line 32"/>
          <p:cNvSpPr>
            <a:spLocks noChangeShapeType="1"/>
          </p:cNvSpPr>
          <p:nvPr/>
        </p:nvSpPr>
        <p:spPr bwMode="auto">
          <a:xfrm>
            <a:off x="4124325" y="1943100"/>
            <a:ext cx="304800" cy="1588"/>
          </a:xfrm>
          <a:prstGeom prst="line">
            <a:avLst/>
          </a:prstGeom>
          <a:noFill/>
          <a:ln w="28575">
            <a:solidFill>
              <a:srgbClr val="006600"/>
            </a:solidFill>
            <a:round/>
            <a:headEnd/>
            <a:tailEnd/>
          </a:ln>
          <a:effectLst/>
        </p:spPr>
        <p:txBody>
          <a:bodyPr/>
          <a:lstStyle/>
          <a:p>
            <a:endParaRPr lang="en-US"/>
          </a:p>
        </p:txBody>
      </p:sp>
      <p:sp>
        <p:nvSpPr>
          <p:cNvPr id="15393" name="Line 33"/>
          <p:cNvSpPr>
            <a:spLocks noChangeShapeType="1"/>
          </p:cNvSpPr>
          <p:nvPr/>
        </p:nvSpPr>
        <p:spPr bwMode="auto">
          <a:xfrm>
            <a:off x="5467350" y="1924050"/>
            <a:ext cx="304800" cy="1588"/>
          </a:xfrm>
          <a:prstGeom prst="line">
            <a:avLst/>
          </a:prstGeom>
          <a:noFill/>
          <a:ln w="28575">
            <a:solidFill>
              <a:srgbClr val="006600"/>
            </a:solidFill>
            <a:round/>
            <a:headEnd/>
            <a:tailEnd/>
          </a:ln>
          <a:effectLst/>
        </p:spPr>
        <p:txBody>
          <a:bodyPr/>
          <a:lstStyle/>
          <a:p>
            <a:endParaRPr lang="en-US"/>
          </a:p>
        </p:txBody>
      </p:sp>
      <p:sp>
        <p:nvSpPr>
          <p:cNvPr id="15394" name="Text Box 34"/>
          <p:cNvSpPr txBox="1">
            <a:spLocks noChangeArrowheads="1"/>
          </p:cNvSpPr>
          <p:nvPr/>
        </p:nvSpPr>
        <p:spPr bwMode="auto">
          <a:xfrm>
            <a:off x="4508500" y="5354638"/>
            <a:ext cx="784225" cy="396875"/>
          </a:xfrm>
          <a:prstGeom prst="rect">
            <a:avLst/>
          </a:prstGeom>
          <a:noFill/>
          <a:ln w="9525">
            <a:noFill/>
            <a:miter lim="800000"/>
            <a:headEnd/>
            <a:tailEnd/>
          </a:ln>
          <a:effectLst/>
        </p:spPr>
        <p:txBody>
          <a:bodyPr wrap="none">
            <a:spAutoFit/>
          </a:bodyPr>
          <a:lstStyle/>
          <a:p>
            <a:r>
              <a:rPr lang="en-US" sz="2000" b="1">
                <a:solidFill>
                  <a:srgbClr val="0000FF"/>
                </a:solidFill>
              </a:rPr>
              <a:t>+10V</a:t>
            </a:r>
          </a:p>
        </p:txBody>
      </p:sp>
      <p:sp>
        <p:nvSpPr>
          <p:cNvPr id="15395" name="Rectangle 35"/>
          <p:cNvSpPr>
            <a:spLocks noChangeArrowheads="1"/>
          </p:cNvSpPr>
          <p:nvPr/>
        </p:nvSpPr>
        <p:spPr bwMode="auto">
          <a:xfrm>
            <a:off x="4462463" y="3784600"/>
            <a:ext cx="957262" cy="396875"/>
          </a:xfrm>
          <a:prstGeom prst="rect">
            <a:avLst/>
          </a:prstGeom>
          <a:noFill/>
          <a:ln w="9525">
            <a:noFill/>
            <a:miter lim="800000"/>
            <a:headEnd/>
            <a:tailEnd/>
          </a:ln>
          <a:effectLst/>
        </p:spPr>
        <p:txBody>
          <a:bodyPr>
            <a:spAutoFit/>
          </a:bodyPr>
          <a:lstStyle/>
          <a:p>
            <a:r>
              <a:rPr lang="en-US" sz="2000" b="1">
                <a:solidFill>
                  <a:srgbClr val="0000FF"/>
                </a:solidFill>
              </a:rPr>
              <a:t>+10V</a:t>
            </a:r>
          </a:p>
        </p:txBody>
      </p:sp>
      <p:sp>
        <p:nvSpPr>
          <p:cNvPr id="15396" name="Rectangle 36"/>
          <p:cNvSpPr>
            <a:spLocks noChangeArrowheads="1"/>
          </p:cNvSpPr>
          <p:nvPr/>
        </p:nvSpPr>
        <p:spPr bwMode="auto">
          <a:xfrm>
            <a:off x="180975" y="166688"/>
            <a:ext cx="2628900" cy="2130425"/>
          </a:xfrm>
          <a:prstGeom prst="rect">
            <a:avLst/>
          </a:prstGeom>
          <a:noFill/>
          <a:ln w="9525" algn="ctr">
            <a:noFill/>
            <a:miter lim="800000"/>
            <a:headEnd/>
            <a:tailEnd/>
          </a:ln>
        </p:spPr>
        <p:txBody>
          <a:bodyPr/>
          <a:lstStyle/>
          <a:p>
            <a:pPr marL="227013" indent="-227013" algn="ctr">
              <a:spcBef>
                <a:spcPct val="65000"/>
              </a:spcBef>
            </a:pPr>
            <a:r>
              <a:rPr lang="en-US" sz="2000" b="1">
                <a:solidFill>
                  <a:srgbClr val="006600"/>
                </a:solidFill>
              </a:rPr>
              <a:t>Pro’s</a:t>
            </a:r>
          </a:p>
          <a:p>
            <a:pPr marL="227013" indent="-227013">
              <a:spcBef>
                <a:spcPct val="65000"/>
              </a:spcBef>
              <a:buFontTx/>
              <a:buChar char="•"/>
            </a:pPr>
            <a:r>
              <a:rPr lang="en-US" sz="2000" b="1">
                <a:solidFill>
                  <a:srgbClr val="006600"/>
                </a:solidFill>
              </a:rPr>
              <a:t>No Load Current</a:t>
            </a:r>
          </a:p>
          <a:p>
            <a:pPr marL="227013" indent="-227013">
              <a:spcBef>
                <a:spcPct val="65000"/>
              </a:spcBef>
              <a:buFontTx/>
              <a:buChar char="•"/>
            </a:pPr>
            <a:r>
              <a:rPr lang="en-US" sz="2000" b="1">
                <a:solidFill>
                  <a:srgbClr val="006600"/>
                </a:solidFill>
              </a:rPr>
              <a:t>Loop drive is independent</a:t>
            </a:r>
            <a:br>
              <a:rPr lang="en-US" sz="2000" b="1">
                <a:solidFill>
                  <a:srgbClr val="006600"/>
                </a:solidFill>
              </a:rPr>
            </a:br>
            <a:r>
              <a:rPr lang="en-US" sz="2000" b="1">
                <a:solidFill>
                  <a:srgbClr val="006600"/>
                </a:solidFill>
              </a:rPr>
              <a:t> from DUT Vos</a:t>
            </a:r>
          </a:p>
          <a:p>
            <a:pPr marL="227013" indent="-227013">
              <a:spcBef>
                <a:spcPct val="65000"/>
              </a:spcBef>
              <a:buFontTx/>
              <a:buChar char="•"/>
            </a:pPr>
            <a:endParaRPr lang="en-US" sz="2000" b="1">
              <a:solidFill>
                <a:srgbClr val="006600"/>
              </a:solidFill>
            </a:endParaRPr>
          </a:p>
          <a:p>
            <a:pPr marL="227013" indent="-227013">
              <a:spcBef>
                <a:spcPct val="65000"/>
              </a:spcBef>
              <a:buFontTx/>
              <a:buChar char="•"/>
            </a:pPr>
            <a:endParaRPr lang="en-US" sz="2000"/>
          </a:p>
        </p:txBody>
      </p:sp>
      <p:sp>
        <p:nvSpPr>
          <p:cNvPr id="15397" name="Rectangle 37"/>
          <p:cNvSpPr>
            <a:spLocks noChangeArrowheads="1"/>
          </p:cNvSpPr>
          <p:nvPr/>
        </p:nvSpPr>
        <p:spPr bwMode="auto">
          <a:xfrm>
            <a:off x="6219825" y="309563"/>
            <a:ext cx="2762250" cy="1701800"/>
          </a:xfrm>
          <a:prstGeom prst="rect">
            <a:avLst/>
          </a:prstGeom>
          <a:noFill/>
          <a:ln w="9525" algn="ctr">
            <a:noFill/>
            <a:miter lim="800000"/>
            <a:headEnd/>
            <a:tailEnd/>
          </a:ln>
        </p:spPr>
        <p:txBody>
          <a:bodyPr/>
          <a:lstStyle/>
          <a:p>
            <a:pPr marL="227013" indent="-227013" algn="ctr">
              <a:spcBef>
                <a:spcPct val="65000"/>
              </a:spcBef>
            </a:pPr>
            <a:r>
              <a:rPr lang="en-US" sz="2000" b="1">
                <a:solidFill>
                  <a:schemeClr val="bg1"/>
                </a:solidFill>
              </a:rPr>
              <a:t>Con’s</a:t>
            </a:r>
          </a:p>
          <a:p>
            <a:pPr marL="227013" indent="-227013">
              <a:lnSpc>
                <a:spcPct val="75000"/>
              </a:lnSpc>
              <a:spcBef>
                <a:spcPct val="65000"/>
              </a:spcBef>
              <a:buFontTx/>
              <a:buChar char="•"/>
            </a:pPr>
            <a:r>
              <a:rPr lang="en-US" sz="2000" b="1">
                <a:solidFill>
                  <a:schemeClr val="bg1"/>
                </a:solidFill>
              </a:rPr>
              <a:t>More complex</a:t>
            </a:r>
          </a:p>
          <a:p>
            <a:pPr marL="227013" indent="-227013">
              <a:lnSpc>
                <a:spcPct val="75000"/>
              </a:lnSpc>
              <a:spcBef>
                <a:spcPct val="65000"/>
              </a:spcBef>
              <a:buFontTx/>
              <a:buChar char="•"/>
            </a:pPr>
            <a:r>
              <a:rPr lang="en-US" sz="2000" b="1">
                <a:solidFill>
                  <a:schemeClr val="bg1"/>
                </a:solidFill>
              </a:rPr>
              <a:t>Requires Compensation!!</a:t>
            </a:r>
            <a:endParaRPr lang="en-US" sz="2000"/>
          </a:p>
        </p:txBody>
      </p:sp>
      <p:sp>
        <p:nvSpPr>
          <p:cNvPr id="15398" name="Text Box 38"/>
          <p:cNvSpPr txBox="1">
            <a:spLocks noChangeArrowheads="1"/>
          </p:cNvSpPr>
          <p:nvPr/>
        </p:nvSpPr>
        <p:spPr bwMode="auto">
          <a:xfrm>
            <a:off x="7175500" y="5318125"/>
            <a:ext cx="827088" cy="336550"/>
          </a:xfrm>
          <a:prstGeom prst="rect">
            <a:avLst/>
          </a:prstGeom>
          <a:noFill/>
          <a:ln w="9525">
            <a:noFill/>
            <a:miter lim="800000"/>
            <a:headEnd/>
            <a:tailEnd/>
          </a:ln>
          <a:effectLst/>
        </p:spPr>
        <p:txBody>
          <a:bodyPr wrap="none">
            <a:spAutoFit/>
          </a:bodyPr>
          <a:lstStyle/>
          <a:p>
            <a:r>
              <a:rPr lang="en-US" sz="1600" b="1">
                <a:solidFill>
                  <a:schemeClr val="bg1"/>
                </a:solidFill>
              </a:rPr>
              <a:t>Type 1</a:t>
            </a:r>
          </a:p>
        </p:txBody>
      </p:sp>
      <p:sp>
        <p:nvSpPr>
          <p:cNvPr id="15399" name="Text Box 39"/>
          <p:cNvSpPr txBox="1">
            <a:spLocks noChangeArrowheads="1"/>
          </p:cNvSpPr>
          <p:nvPr/>
        </p:nvSpPr>
        <p:spPr bwMode="auto">
          <a:xfrm>
            <a:off x="5270500" y="2784475"/>
            <a:ext cx="827088" cy="336550"/>
          </a:xfrm>
          <a:prstGeom prst="rect">
            <a:avLst/>
          </a:prstGeom>
          <a:noFill/>
          <a:ln w="9525">
            <a:noFill/>
            <a:miter lim="800000"/>
            <a:headEnd/>
            <a:tailEnd/>
          </a:ln>
          <a:effectLst/>
        </p:spPr>
        <p:txBody>
          <a:bodyPr wrap="none">
            <a:spAutoFit/>
          </a:bodyPr>
          <a:lstStyle/>
          <a:p>
            <a:r>
              <a:rPr lang="en-US" sz="1600" b="1">
                <a:solidFill>
                  <a:schemeClr val="bg1"/>
                </a:solidFill>
              </a:rPr>
              <a:t>Type 2</a:t>
            </a:r>
          </a:p>
        </p:txBody>
      </p:sp>
      <p:sp>
        <p:nvSpPr>
          <p:cNvPr id="15400" name="Text Box 40"/>
          <p:cNvSpPr txBox="1">
            <a:spLocks noChangeArrowheads="1"/>
          </p:cNvSpPr>
          <p:nvPr/>
        </p:nvSpPr>
        <p:spPr bwMode="auto">
          <a:xfrm>
            <a:off x="7962900" y="3733800"/>
            <a:ext cx="1066800" cy="366713"/>
          </a:xfrm>
          <a:prstGeom prst="rect">
            <a:avLst/>
          </a:prstGeom>
          <a:noFill/>
          <a:ln w="9525">
            <a:noFill/>
            <a:miter lim="800000"/>
            <a:headEnd/>
            <a:tailEnd/>
          </a:ln>
          <a:effectLst/>
        </p:spPr>
        <p:txBody>
          <a:bodyPr>
            <a:spAutoFit/>
          </a:bodyPr>
          <a:lstStyle/>
          <a:p>
            <a:r>
              <a:rPr lang="en-US" b="1">
                <a:solidFill>
                  <a:srgbClr val="006600"/>
                </a:solidFill>
              </a:rPr>
              <a:t>101 Vos</a:t>
            </a:r>
          </a:p>
        </p:txBody>
      </p:sp>
      <p:sp>
        <p:nvSpPr>
          <p:cNvPr id="2" name="Slide Number Placeholder 1"/>
          <p:cNvSpPr>
            <a:spLocks noGrp="1"/>
          </p:cNvSpPr>
          <p:nvPr>
            <p:ph type="sldNum" sz="quarter" idx="12"/>
          </p:nvPr>
        </p:nvSpPr>
        <p:spPr/>
        <p:txBody>
          <a:bodyPr/>
          <a:lstStyle/>
          <a:p>
            <a:pPr>
              <a:defRPr/>
            </a:pPr>
            <a:fld id="{7AA3C5F0-9CC9-48DA-966D-BB55AB71A6C3}" type="slidenum">
              <a:rPr lang="en-US" smtClean="0"/>
              <a:pPr>
                <a:defRPr/>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4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95"/>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539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539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539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539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538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538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538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538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538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38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539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5395"/>
                                        </p:tgtEl>
                                        <p:attrNameLst>
                                          <p:attrName>style.visibility</p:attrName>
                                        </p:attrNameLst>
                                      </p:cBhvr>
                                      <p:to>
                                        <p:strVal val="hidden"/>
                                      </p:to>
                                    </p:set>
                                  </p:childTnLst>
                                </p:cTn>
                              </p:par>
                              <p:par>
                                <p:cTn id="63" presetID="2" presetClass="entr" presetSubtype="8" fill="hold" grpId="1" nodeType="withEffect">
                                  <p:stCondLst>
                                    <p:cond delay="0"/>
                                  </p:stCondLst>
                                  <p:childTnLst>
                                    <p:set>
                                      <p:cBhvr>
                                        <p:cTn id="64" dur="1" fill="hold">
                                          <p:stCondLst>
                                            <p:cond delay="0"/>
                                          </p:stCondLst>
                                        </p:cTn>
                                        <p:tgtEl>
                                          <p:spTgt spid="15396"/>
                                        </p:tgtEl>
                                        <p:attrNameLst>
                                          <p:attrName>style.visibility</p:attrName>
                                        </p:attrNameLst>
                                      </p:cBhvr>
                                      <p:to>
                                        <p:strVal val="visible"/>
                                      </p:to>
                                    </p:set>
                                    <p:anim calcmode="lin" valueType="num">
                                      <p:cBhvr additive="base">
                                        <p:cTn id="65" dur="500" fill="hold"/>
                                        <p:tgtEl>
                                          <p:spTgt spid="15396"/>
                                        </p:tgtEl>
                                        <p:attrNameLst>
                                          <p:attrName>ppt_x</p:attrName>
                                        </p:attrNameLst>
                                      </p:cBhvr>
                                      <p:tavLst>
                                        <p:tav tm="0">
                                          <p:val>
                                            <p:strVal val="0-#ppt_w/2"/>
                                          </p:val>
                                        </p:tav>
                                        <p:tav tm="100000">
                                          <p:val>
                                            <p:strVal val="#ppt_x"/>
                                          </p:val>
                                        </p:tav>
                                      </p:tavLst>
                                    </p:anim>
                                    <p:anim calcmode="lin" valueType="num">
                                      <p:cBhvr additive="base">
                                        <p:cTn id="66" dur="500" fill="hold"/>
                                        <p:tgtEl>
                                          <p:spTgt spid="15396"/>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1" nodeType="clickEffect">
                                  <p:stCondLst>
                                    <p:cond delay="0"/>
                                  </p:stCondLst>
                                  <p:childTnLst>
                                    <p:set>
                                      <p:cBhvr>
                                        <p:cTn id="70" dur="1" fill="hold">
                                          <p:stCondLst>
                                            <p:cond delay="0"/>
                                          </p:stCondLst>
                                        </p:cTn>
                                        <p:tgtEl>
                                          <p:spTgt spid="15397"/>
                                        </p:tgtEl>
                                        <p:attrNameLst>
                                          <p:attrName>style.visibility</p:attrName>
                                        </p:attrNameLst>
                                      </p:cBhvr>
                                      <p:to>
                                        <p:strVal val="visible"/>
                                      </p:to>
                                    </p:set>
                                    <p:anim calcmode="lin" valueType="num">
                                      <p:cBhvr additive="base">
                                        <p:cTn id="71" dur="500" fill="hold"/>
                                        <p:tgtEl>
                                          <p:spTgt spid="15397"/>
                                        </p:tgtEl>
                                        <p:attrNameLst>
                                          <p:attrName>ppt_x</p:attrName>
                                        </p:attrNameLst>
                                      </p:cBhvr>
                                      <p:tavLst>
                                        <p:tav tm="0">
                                          <p:val>
                                            <p:strVal val="1+#ppt_w/2"/>
                                          </p:val>
                                        </p:tav>
                                        <p:tav tm="100000">
                                          <p:val>
                                            <p:strVal val="#ppt_x"/>
                                          </p:val>
                                        </p:tav>
                                      </p:tavLst>
                                    </p:anim>
                                    <p:anim calcmode="lin" valueType="num">
                                      <p:cBhvr additive="base">
                                        <p:cTn id="72" dur="500" fill="hold"/>
                                        <p:tgtEl>
                                          <p:spTgt spid="15397"/>
                                        </p:tgtEl>
                                        <p:attrNameLst>
                                          <p:attrName>ppt_y</p:attrName>
                                        </p:attrNameLst>
                                      </p:cBhvr>
                                      <p:tavLst>
                                        <p:tav tm="0">
                                          <p:val>
                                            <p:strVal val="#ppt_y"/>
                                          </p:val>
                                        </p:tav>
                                        <p:tav tm="100000">
                                          <p:val>
                                            <p:strVal val="#ppt_y"/>
                                          </p:val>
                                        </p:tav>
                                      </p:tavLst>
                                    </p:anim>
                                  </p:childTnLst>
                                </p:cTn>
                              </p:par>
                              <p:par>
                                <p:cTn id="73" presetID="1" presetClass="entr" presetSubtype="0" fill="hold" grpId="0" nodeType="withEffect">
                                  <p:stCondLst>
                                    <p:cond delay="0"/>
                                  </p:stCondLst>
                                  <p:childTnLst>
                                    <p:set>
                                      <p:cBhvr>
                                        <p:cTn id="74" dur="1" fill="hold">
                                          <p:stCondLst>
                                            <p:cond delay="0"/>
                                          </p:stCondLst>
                                        </p:cTn>
                                        <p:tgtEl>
                                          <p:spTgt spid="1539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4" grpId="0"/>
      <p:bldP spid="15384" grpId="1"/>
      <p:bldP spid="15385" grpId="0" animBg="1"/>
      <p:bldP spid="15385" grpId="1" animBg="1"/>
      <p:bldP spid="15386" grpId="0" animBg="1"/>
      <p:bldP spid="15386" grpId="1" animBg="1"/>
      <p:bldP spid="15387" grpId="0" animBg="1"/>
      <p:bldP spid="15387" grpId="1" animBg="1"/>
      <p:bldP spid="15388" grpId="0" animBg="1"/>
      <p:bldP spid="15388" grpId="1" animBg="1"/>
      <p:bldP spid="15389" grpId="0"/>
      <p:bldP spid="15389" grpId="1"/>
      <p:bldP spid="15390" grpId="0"/>
      <p:bldP spid="15390" grpId="1"/>
      <p:bldP spid="15391" grpId="0" animBg="1"/>
      <p:bldP spid="15391" grpId="1" animBg="1"/>
      <p:bldP spid="15392" grpId="0" animBg="1"/>
      <p:bldP spid="15392" grpId="1" animBg="1"/>
      <p:bldP spid="15393" grpId="0" animBg="1"/>
      <p:bldP spid="15393" grpId="1" animBg="1"/>
      <p:bldP spid="15394" grpId="0"/>
      <p:bldP spid="15394" grpId="1"/>
      <p:bldP spid="15395" grpId="0"/>
      <p:bldP spid="15395" grpId="1"/>
      <p:bldP spid="15396" grpId="1"/>
      <p:bldP spid="15397" grpId="1"/>
      <p:bldP spid="15398" grpId="0"/>
      <p:bldP spid="15399" grpId="0"/>
      <p:bldP spid="154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231775" y="142875"/>
            <a:ext cx="4676775" cy="681038"/>
          </a:xfrm>
        </p:spPr>
        <p:txBody>
          <a:bodyPr/>
          <a:lstStyle/>
          <a:p>
            <a:r>
              <a:rPr lang="en-US" sz="2400" dirty="0"/>
              <a:t>Bode plot for </a:t>
            </a:r>
            <a:r>
              <a:rPr lang="en-US" sz="2400" dirty="0" smtClean="0"/>
              <a:t>2 Amp Loop</a:t>
            </a:r>
            <a:br>
              <a:rPr lang="en-US" sz="2400" dirty="0" smtClean="0"/>
            </a:br>
            <a:r>
              <a:rPr lang="en-US" sz="2400" dirty="0"/>
              <a:t> </a:t>
            </a:r>
            <a:r>
              <a:rPr lang="en-US" sz="2400" dirty="0" smtClean="0"/>
              <a:t>     (uncompensated)</a:t>
            </a:r>
            <a:endParaRPr lang="en-US" sz="2400" dirty="0"/>
          </a:p>
        </p:txBody>
      </p:sp>
      <p:graphicFrame>
        <p:nvGraphicFramePr>
          <p:cNvPr id="194566" name="Object 6"/>
          <p:cNvGraphicFramePr>
            <a:graphicFrameLocks noGrp="1" noChangeAspect="1"/>
          </p:cNvGraphicFramePr>
          <p:nvPr>
            <p:ph sz="half" idx="1"/>
          </p:nvPr>
        </p:nvGraphicFramePr>
        <p:xfrm>
          <a:off x="160338" y="914400"/>
          <a:ext cx="5961062" cy="5359400"/>
        </p:xfrm>
        <a:graphic>
          <a:graphicData uri="http://schemas.openxmlformats.org/presentationml/2006/ole">
            <mc:AlternateContent xmlns:mc="http://schemas.openxmlformats.org/markup-compatibility/2006">
              <mc:Choice xmlns:v="urn:schemas-microsoft-com:vml" Requires="v">
                <p:oleObj spid="_x0000_s194619" name="Visio" r:id="rId3" imgW="7402830" imgH="6654641" progId="Visio.Drawing.11">
                  <p:embed/>
                </p:oleObj>
              </mc:Choice>
              <mc:Fallback>
                <p:oleObj name="Visio" r:id="rId3" imgW="7402830" imgH="6654641" progId="Visio.Drawing.11">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914400"/>
                        <a:ext cx="5961062"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pic>
                </p:oleObj>
              </mc:Fallback>
            </mc:AlternateContent>
          </a:graphicData>
        </a:graphic>
      </p:graphicFrame>
      <p:sp>
        <p:nvSpPr>
          <p:cNvPr id="194570" name="Text Box 10"/>
          <p:cNvSpPr txBox="1">
            <a:spLocks noChangeArrowheads="1"/>
          </p:cNvSpPr>
          <p:nvPr/>
        </p:nvSpPr>
        <p:spPr bwMode="auto">
          <a:xfrm>
            <a:off x="6413500" y="2532063"/>
            <a:ext cx="2330450" cy="1130300"/>
          </a:xfrm>
          <a:prstGeom prst="rect">
            <a:avLst/>
          </a:prstGeom>
          <a:noFill/>
          <a:ln w="9525">
            <a:noFill/>
            <a:miter lim="800000"/>
            <a:headEnd/>
            <a:tailEnd/>
          </a:ln>
          <a:effectLst/>
        </p:spPr>
        <p:txBody>
          <a:bodyPr>
            <a:spAutoFit/>
          </a:bodyPr>
          <a:lstStyle/>
          <a:p>
            <a:r>
              <a:rPr lang="en-US" sz="1600" b="1">
                <a:solidFill>
                  <a:srgbClr val="006600"/>
                </a:solidFill>
              </a:rPr>
              <a:t>Closed loop Gain </a:t>
            </a:r>
            <a:r>
              <a:rPr lang="en-US" sz="2000" b="1">
                <a:solidFill>
                  <a:srgbClr val="006600"/>
                </a:solidFill>
              </a:rPr>
              <a:t>A</a:t>
            </a:r>
            <a:r>
              <a:rPr lang="en-US" sz="1400" b="1">
                <a:solidFill>
                  <a:srgbClr val="006600"/>
                </a:solidFill>
              </a:rPr>
              <a:t>CL</a:t>
            </a:r>
          </a:p>
          <a:p>
            <a:r>
              <a:rPr lang="en-US" sz="1600" b="1">
                <a:solidFill>
                  <a:srgbClr val="006600"/>
                </a:solidFill>
              </a:rPr>
              <a:t>(100K/100) +1 = 1001</a:t>
            </a:r>
          </a:p>
          <a:p>
            <a:r>
              <a:rPr lang="en-US" sz="1600" b="1">
                <a:solidFill>
                  <a:srgbClr val="006600"/>
                </a:solidFill>
              </a:rPr>
              <a:t> or ~ 60dB</a:t>
            </a:r>
          </a:p>
        </p:txBody>
      </p:sp>
      <p:sp>
        <p:nvSpPr>
          <p:cNvPr id="194571" name="Line 11"/>
          <p:cNvSpPr>
            <a:spLocks noChangeShapeType="1"/>
          </p:cNvSpPr>
          <p:nvPr/>
        </p:nvSpPr>
        <p:spPr bwMode="auto">
          <a:xfrm>
            <a:off x="942975" y="4381500"/>
            <a:ext cx="3705225" cy="0"/>
          </a:xfrm>
          <a:prstGeom prst="line">
            <a:avLst/>
          </a:prstGeom>
          <a:noFill/>
          <a:ln w="28575">
            <a:solidFill>
              <a:srgbClr val="006600"/>
            </a:solidFill>
            <a:round/>
            <a:headEnd/>
            <a:tailEnd/>
          </a:ln>
          <a:effectLst/>
        </p:spPr>
        <p:txBody>
          <a:bodyPr/>
          <a:lstStyle/>
          <a:p>
            <a:endParaRPr lang="en-US"/>
          </a:p>
        </p:txBody>
      </p:sp>
      <p:sp>
        <p:nvSpPr>
          <p:cNvPr id="194572" name="Rectangle 12"/>
          <p:cNvSpPr>
            <a:spLocks noChangeArrowheads="1"/>
          </p:cNvSpPr>
          <p:nvPr/>
        </p:nvSpPr>
        <p:spPr bwMode="auto">
          <a:xfrm>
            <a:off x="3436938" y="3279775"/>
            <a:ext cx="184150" cy="581025"/>
          </a:xfrm>
          <a:prstGeom prst="rect">
            <a:avLst/>
          </a:prstGeom>
          <a:noFill/>
          <a:ln w="9525">
            <a:noFill/>
            <a:miter lim="800000"/>
            <a:headEnd/>
            <a:tailEnd/>
          </a:ln>
          <a:effectLst/>
        </p:spPr>
        <p:txBody>
          <a:bodyPr wrap="none">
            <a:spAutoFit/>
          </a:bodyPr>
          <a:lstStyle/>
          <a:p>
            <a:endParaRPr lang="en-US" sz="1600" b="1">
              <a:solidFill>
                <a:srgbClr val="006600"/>
              </a:solidFill>
            </a:endParaRPr>
          </a:p>
          <a:p>
            <a:endParaRPr lang="en-US" sz="1600" b="1">
              <a:solidFill>
                <a:srgbClr val="006600"/>
              </a:solidFill>
            </a:endParaRPr>
          </a:p>
        </p:txBody>
      </p:sp>
      <p:sp>
        <p:nvSpPr>
          <p:cNvPr id="194573" name="Text Box 13"/>
          <p:cNvSpPr txBox="1">
            <a:spLocks noChangeArrowheads="1"/>
          </p:cNvSpPr>
          <p:nvPr/>
        </p:nvSpPr>
        <p:spPr bwMode="auto">
          <a:xfrm>
            <a:off x="1898650" y="3963988"/>
            <a:ext cx="604838" cy="396875"/>
          </a:xfrm>
          <a:prstGeom prst="rect">
            <a:avLst/>
          </a:prstGeom>
          <a:noFill/>
          <a:ln w="9525">
            <a:noFill/>
            <a:miter lim="800000"/>
            <a:headEnd/>
            <a:tailEnd/>
          </a:ln>
          <a:effectLst/>
        </p:spPr>
        <p:txBody>
          <a:bodyPr wrap="none">
            <a:spAutoFit/>
          </a:bodyPr>
          <a:lstStyle/>
          <a:p>
            <a:r>
              <a:rPr lang="en-US" sz="2000" b="1">
                <a:solidFill>
                  <a:srgbClr val="006600"/>
                </a:solidFill>
              </a:rPr>
              <a:t>A</a:t>
            </a:r>
            <a:r>
              <a:rPr lang="en-US" sz="1400" b="1">
                <a:solidFill>
                  <a:srgbClr val="006600"/>
                </a:solidFill>
              </a:rPr>
              <a:t>CL</a:t>
            </a:r>
          </a:p>
        </p:txBody>
      </p:sp>
      <p:sp>
        <p:nvSpPr>
          <p:cNvPr id="194574" name="Line 14"/>
          <p:cNvSpPr>
            <a:spLocks noChangeShapeType="1"/>
          </p:cNvSpPr>
          <p:nvPr/>
        </p:nvSpPr>
        <p:spPr bwMode="auto">
          <a:xfrm>
            <a:off x="6696075" y="4572000"/>
            <a:ext cx="552450" cy="1104900"/>
          </a:xfrm>
          <a:prstGeom prst="line">
            <a:avLst/>
          </a:prstGeom>
          <a:noFill/>
          <a:ln w="28575">
            <a:solidFill>
              <a:srgbClr val="9933FF"/>
            </a:solidFill>
            <a:round/>
            <a:headEnd/>
            <a:tailEnd/>
          </a:ln>
          <a:effectLst/>
        </p:spPr>
        <p:txBody>
          <a:bodyPr/>
          <a:lstStyle/>
          <a:p>
            <a:endParaRPr lang="en-US"/>
          </a:p>
        </p:txBody>
      </p:sp>
      <p:sp>
        <p:nvSpPr>
          <p:cNvPr id="194575" name="Line 15"/>
          <p:cNvSpPr>
            <a:spLocks noChangeShapeType="1"/>
          </p:cNvSpPr>
          <p:nvPr/>
        </p:nvSpPr>
        <p:spPr bwMode="auto">
          <a:xfrm>
            <a:off x="6267450" y="5229225"/>
            <a:ext cx="1466850" cy="0"/>
          </a:xfrm>
          <a:prstGeom prst="line">
            <a:avLst/>
          </a:prstGeom>
          <a:noFill/>
          <a:ln w="28575">
            <a:solidFill>
              <a:srgbClr val="006600"/>
            </a:solidFill>
            <a:round/>
            <a:headEnd/>
            <a:tailEnd/>
          </a:ln>
          <a:effectLst/>
        </p:spPr>
        <p:txBody>
          <a:bodyPr/>
          <a:lstStyle/>
          <a:p>
            <a:endParaRPr lang="en-US"/>
          </a:p>
        </p:txBody>
      </p:sp>
      <p:sp>
        <p:nvSpPr>
          <p:cNvPr id="194576" name="Text Box 16"/>
          <p:cNvSpPr txBox="1">
            <a:spLocks noChangeArrowheads="1"/>
          </p:cNvSpPr>
          <p:nvPr/>
        </p:nvSpPr>
        <p:spPr bwMode="auto">
          <a:xfrm>
            <a:off x="6677025" y="3827463"/>
            <a:ext cx="1568450" cy="641350"/>
          </a:xfrm>
          <a:prstGeom prst="rect">
            <a:avLst/>
          </a:prstGeom>
          <a:noFill/>
          <a:ln w="9525">
            <a:noFill/>
            <a:miter lim="800000"/>
            <a:headEnd/>
            <a:tailEnd/>
          </a:ln>
          <a:effectLst/>
        </p:spPr>
        <p:txBody>
          <a:bodyPr wrap="none">
            <a:spAutoFit/>
          </a:bodyPr>
          <a:lstStyle/>
          <a:p>
            <a:r>
              <a:rPr lang="en-US" b="1"/>
              <a:t>40db/decade</a:t>
            </a:r>
          </a:p>
          <a:p>
            <a:r>
              <a:rPr lang="en-US" b="1"/>
              <a:t>closure!</a:t>
            </a:r>
            <a:r>
              <a:rPr lang="en-US" b="1">
                <a:solidFill>
                  <a:srgbClr val="006600"/>
                </a:solidFill>
              </a:rPr>
              <a:t>  </a:t>
            </a:r>
          </a:p>
        </p:txBody>
      </p:sp>
      <p:sp>
        <p:nvSpPr>
          <p:cNvPr id="194578" name="Text Box 18"/>
          <p:cNvSpPr txBox="1">
            <a:spLocks noChangeArrowheads="1"/>
          </p:cNvSpPr>
          <p:nvPr/>
        </p:nvSpPr>
        <p:spPr bwMode="auto">
          <a:xfrm>
            <a:off x="6286500" y="5688013"/>
            <a:ext cx="2190750" cy="457200"/>
          </a:xfrm>
          <a:prstGeom prst="rect">
            <a:avLst/>
          </a:prstGeom>
          <a:noFill/>
          <a:ln w="9525">
            <a:noFill/>
            <a:miter lim="800000"/>
            <a:headEnd/>
            <a:tailEnd/>
          </a:ln>
          <a:effectLst/>
        </p:spPr>
        <p:txBody>
          <a:bodyPr wrap="none">
            <a:spAutoFit/>
          </a:bodyPr>
          <a:lstStyle/>
          <a:p>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Unstable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p:txBody>
      </p:sp>
      <p:pic>
        <p:nvPicPr>
          <p:cNvPr id="194579" name="Picture 19" descr="1423872-imcu7fbjz7xuwah9rj6jxq7a___super"/>
          <p:cNvPicPr>
            <a:picLocks noChangeAspect="1" noChangeArrowheads="1"/>
          </p:cNvPicPr>
          <p:nvPr/>
        </p:nvPicPr>
        <p:blipFill>
          <a:blip r:embed="rId5" cstate="print"/>
          <a:srcRect/>
          <a:stretch>
            <a:fillRect/>
          </a:stretch>
        </p:blipFill>
        <p:spPr bwMode="auto">
          <a:xfrm>
            <a:off x="7839075" y="4524375"/>
            <a:ext cx="1048007" cy="876300"/>
          </a:xfrm>
          <a:prstGeom prst="rect">
            <a:avLst/>
          </a:prstGeom>
          <a:noFill/>
        </p:spPr>
      </p:pic>
      <p:graphicFrame>
        <p:nvGraphicFramePr>
          <p:cNvPr id="194582" name="Object 22"/>
          <p:cNvGraphicFramePr>
            <a:graphicFrameLocks noGrp="1" noChangeAspect="1"/>
          </p:cNvGraphicFramePr>
          <p:nvPr>
            <p:ph sz="half" idx="2"/>
          </p:nvPr>
        </p:nvGraphicFramePr>
        <p:xfrm>
          <a:off x="5319713" y="465138"/>
          <a:ext cx="3109912" cy="1928812"/>
        </p:xfrm>
        <a:graphic>
          <a:graphicData uri="http://schemas.openxmlformats.org/presentationml/2006/ole">
            <mc:AlternateContent xmlns:mc="http://schemas.openxmlformats.org/markup-compatibility/2006">
              <mc:Choice xmlns:v="urn:schemas-microsoft-com:vml" Requires="v">
                <p:oleObj spid="_x0000_s194620" name="Visio" r:id="rId6" imgW="4711065" imgH="2921794" progId="Visio.Drawing.11">
                  <p:embed/>
                </p:oleObj>
              </mc:Choice>
              <mc:Fallback>
                <p:oleObj name="Visio" r:id="rId6" imgW="4711065" imgH="2921794" progId="Visio.Drawing.11">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9713" y="465138"/>
                        <a:ext cx="3109912" cy="1928812"/>
                      </a:xfrm>
                      <a:prstGeom prst="rect">
                        <a:avLst/>
                      </a:prstGeom>
                      <a:noFill/>
                      <a:ln w="28575">
                        <a:solidFill>
                          <a:srgbClr val="99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84" name="Line 24"/>
          <p:cNvSpPr>
            <a:spLocks noChangeShapeType="1"/>
          </p:cNvSpPr>
          <p:nvPr/>
        </p:nvSpPr>
        <p:spPr bwMode="auto">
          <a:xfrm flipV="1">
            <a:off x="914400" y="1069975"/>
            <a:ext cx="1463675" cy="6350"/>
          </a:xfrm>
          <a:prstGeom prst="line">
            <a:avLst/>
          </a:prstGeom>
          <a:noFill/>
          <a:ln w="28575">
            <a:solidFill>
              <a:srgbClr val="9933FF"/>
            </a:solidFill>
            <a:round/>
            <a:headEnd/>
            <a:tailEnd/>
          </a:ln>
          <a:effectLst/>
        </p:spPr>
        <p:txBody>
          <a:bodyPr/>
          <a:lstStyle/>
          <a:p>
            <a:endParaRPr lang="en-US"/>
          </a:p>
        </p:txBody>
      </p:sp>
      <p:sp>
        <p:nvSpPr>
          <p:cNvPr id="194585" name="Line 25"/>
          <p:cNvSpPr>
            <a:spLocks noChangeShapeType="1"/>
          </p:cNvSpPr>
          <p:nvPr/>
        </p:nvSpPr>
        <p:spPr bwMode="auto">
          <a:xfrm>
            <a:off x="2387600" y="1066800"/>
            <a:ext cx="304800" cy="171450"/>
          </a:xfrm>
          <a:prstGeom prst="line">
            <a:avLst/>
          </a:prstGeom>
          <a:noFill/>
          <a:ln w="28575">
            <a:solidFill>
              <a:srgbClr val="9933FF"/>
            </a:solidFill>
            <a:round/>
            <a:headEnd/>
            <a:tailEnd/>
          </a:ln>
          <a:effectLst/>
        </p:spPr>
        <p:txBody>
          <a:bodyPr/>
          <a:lstStyle/>
          <a:p>
            <a:endParaRPr lang="en-US"/>
          </a:p>
        </p:txBody>
      </p:sp>
      <p:sp>
        <p:nvSpPr>
          <p:cNvPr id="194586" name="Line 26"/>
          <p:cNvSpPr>
            <a:spLocks noChangeShapeType="1"/>
          </p:cNvSpPr>
          <p:nvPr/>
        </p:nvSpPr>
        <p:spPr bwMode="auto">
          <a:xfrm>
            <a:off x="2692400" y="1231900"/>
            <a:ext cx="2127250" cy="4298950"/>
          </a:xfrm>
          <a:prstGeom prst="line">
            <a:avLst/>
          </a:prstGeom>
          <a:noFill/>
          <a:ln w="28575">
            <a:solidFill>
              <a:srgbClr val="9933FF"/>
            </a:solidFill>
            <a:round/>
            <a:headEnd/>
            <a:tailEnd/>
          </a:ln>
          <a:effectLst/>
        </p:spPr>
        <p:txBody>
          <a:bodyPr/>
          <a:lstStyle/>
          <a:p>
            <a:endParaRPr lang="en-US"/>
          </a:p>
        </p:txBody>
      </p:sp>
      <p:sp>
        <p:nvSpPr>
          <p:cNvPr id="194587" name="Line 27"/>
          <p:cNvSpPr>
            <a:spLocks noChangeShapeType="1"/>
          </p:cNvSpPr>
          <p:nvPr/>
        </p:nvSpPr>
        <p:spPr bwMode="auto">
          <a:xfrm>
            <a:off x="933450" y="3271838"/>
            <a:ext cx="1481138" cy="0"/>
          </a:xfrm>
          <a:prstGeom prst="line">
            <a:avLst/>
          </a:prstGeom>
          <a:noFill/>
          <a:ln w="28575">
            <a:solidFill>
              <a:srgbClr val="0000FF"/>
            </a:solidFill>
            <a:round/>
            <a:headEnd/>
            <a:tailEnd/>
          </a:ln>
          <a:effectLst/>
        </p:spPr>
        <p:txBody>
          <a:bodyPr/>
          <a:lstStyle/>
          <a:p>
            <a:endParaRPr lang="en-US"/>
          </a:p>
        </p:txBody>
      </p:sp>
      <p:sp>
        <p:nvSpPr>
          <p:cNvPr id="194588" name="Line 28"/>
          <p:cNvSpPr>
            <a:spLocks noChangeShapeType="1"/>
          </p:cNvSpPr>
          <p:nvPr/>
        </p:nvSpPr>
        <p:spPr bwMode="auto">
          <a:xfrm>
            <a:off x="2409825" y="3267075"/>
            <a:ext cx="2405063" cy="2419350"/>
          </a:xfrm>
          <a:prstGeom prst="line">
            <a:avLst/>
          </a:prstGeom>
          <a:noFill/>
          <a:ln w="28575">
            <a:solidFill>
              <a:srgbClr val="0000FF"/>
            </a:solidFill>
            <a:round/>
            <a:headEnd/>
            <a:tailEnd/>
          </a:ln>
          <a:effectLst/>
        </p:spPr>
        <p:txBody>
          <a:bodyPr/>
          <a:lstStyle/>
          <a:p>
            <a:endParaRPr lang="en-US"/>
          </a:p>
        </p:txBody>
      </p:sp>
      <p:sp>
        <p:nvSpPr>
          <p:cNvPr id="194589" name="Line 29"/>
          <p:cNvSpPr>
            <a:spLocks noChangeShapeType="1"/>
          </p:cNvSpPr>
          <p:nvPr/>
        </p:nvSpPr>
        <p:spPr bwMode="auto">
          <a:xfrm>
            <a:off x="928688" y="3290888"/>
            <a:ext cx="1833562" cy="4762"/>
          </a:xfrm>
          <a:prstGeom prst="line">
            <a:avLst/>
          </a:prstGeom>
          <a:noFill/>
          <a:ln w="28575">
            <a:solidFill>
              <a:schemeClr val="bg1"/>
            </a:solidFill>
            <a:round/>
            <a:headEnd/>
            <a:tailEnd/>
          </a:ln>
          <a:effectLst/>
        </p:spPr>
        <p:txBody>
          <a:bodyPr/>
          <a:lstStyle/>
          <a:p>
            <a:endParaRPr lang="en-US"/>
          </a:p>
        </p:txBody>
      </p:sp>
      <p:sp>
        <p:nvSpPr>
          <p:cNvPr id="194590" name="Line 30"/>
          <p:cNvSpPr>
            <a:spLocks noChangeShapeType="1"/>
          </p:cNvSpPr>
          <p:nvPr/>
        </p:nvSpPr>
        <p:spPr bwMode="auto">
          <a:xfrm>
            <a:off x="2762250" y="3295650"/>
            <a:ext cx="2205038" cy="2190750"/>
          </a:xfrm>
          <a:prstGeom prst="line">
            <a:avLst/>
          </a:prstGeom>
          <a:noFill/>
          <a:ln w="28575">
            <a:solidFill>
              <a:schemeClr val="bg1"/>
            </a:solidFill>
            <a:round/>
            <a:headEnd/>
            <a:tailEnd/>
          </a:ln>
          <a:effectLst/>
        </p:spPr>
        <p:txBody>
          <a:bodyPr/>
          <a:lstStyle/>
          <a:p>
            <a:endParaRPr lang="en-US"/>
          </a:p>
        </p:txBody>
      </p:sp>
      <p:sp>
        <p:nvSpPr>
          <p:cNvPr id="194592" name="Line 32"/>
          <p:cNvSpPr>
            <a:spLocks noChangeShapeType="1"/>
          </p:cNvSpPr>
          <p:nvPr/>
        </p:nvSpPr>
        <p:spPr bwMode="auto">
          <a:xfrm flipH="1">
            <a:off x="3657600" y="2997200"/>
            <a:ext cx="882650" cy="0"/>
          </a:xfrm>
          <a:prstGeom prst="line">
            <a:avLst/>
          </a:prstGeom>
          <a:noFill/>
          <a:ln w="28575">
            <a:solidFill>
              <a:srgbClr val="9933FF"/>
            </a:solidFill>
            <a:round/>
            <a:headEnd/>
            <a:tailEnd type="triangle" w="med" len="med"/>
          </a:ln>
          <a:effectLst/>
        </p:spPr>
        <p:txBody>
          <a:bodyPr/>
          <a:lstStyle/>
          <a:p>
            <a:endParaRPr lang="en-US"/>
          </a:p>
        </p:txBody>
      </p:sp>
      <p:sp>
        <p:nvSpPr>
          <p:cNvPr id="194593" name="Line 33"/>
          <p:cNvSpPr>
            <a:spLocks noChangeShapeType="1"/>
          </p:cNvSpPr>
          <p:nvPr/>
        </p:nvSpPr>
        <p:spPr bwMode="auto">
          <a:xfrm flipH="1">
            <a:off x="3321050" y="3721100"/>
            <a:ext cx="914400" cy="0"/>
          </a:xfrm>
          <a:prstGeom prst="line">
            <a:avLst/>
          </a:prstGeom>
          <a:noFill/>
          <a:ln w="28575">
            <a:solidFill>
              <a:schemeClr val="bg1"/>
            </a:solidFill>
            <a:round/>
            <a:headEnd/>
            <a:tailEnd type="triangle" w="med" len="med"/>
          </a:ln>
          <a:effectLst/>
        </p:spPr>
        <p:txBody>
          <a:bodyPr/>
          <a:lstStyle/>
          <a:p>
            <a:endParaRPr lang="en-US"/>
          </a:p>
        </p:txBody>
      </p:sp>
      <p:sp>
        <p:nvSpPr>
          <p:cNvPr id="194594" name="Line 34"/>
          <p:cNvSpPr>
            <a:spLocks noChangeShapeType="1"/>
          </p:cNvSpPr>
          <p:nvPr/>
        </p:nvSpPr>
        <p:spPr bwMode="auto">
          <a:xfrm flipH="1">
            <a:off x="3771900" y="4527550"/>
            <a:ext cx="927100" cy="0"/>
          </a:xfrm>
          <a:prstGeom prst="line">
            <a:avLst/>
          </a:prstGeom>
          <a:noFill/>
          <a:ln w="28575">
            <a:solidFill>
              <a:srgbClr val="0000FF"/>
            </a:solidFill>
            <a:round/>
            <a:headEnd/>
            <a:tailEnd type="triangle" w="med" len="med"/>
          </a:ln>
          <a:effectLst/>
        </p:spPr>
        <p:txBody>
          <a:bodyPr/>
          <a:lstStyle/>
          <a:p>
            <a:endParaRPr lang="en-US"/>
          </a:p>
        </p:txBody>
      </p:sp>
      <p:sp>
        <p:nvSpPr>
          <p:cNvPr id="194595" name="Text Box 35"/>
          <p:cNvSpPr txBox="1">
            <a:spLocks noChangeArrowheads="1"/>
          </p:cNvSpPr>
          <p:nvPr/>
        </p:nvSpPr>
        <p:spPr bwMode="auto">
          <a:xfrm>
            <a:off x="3794125" y="2532063"/>
            <a:ext cx="2381250" cy="641350"/>
          </a:xfrm>
          <a:prstGeom prst="rect">
            <a:avLst/>
          </a:prstGeom>
          <a:noFill/>
          <a:ln w="9525">
            <a:noFill/>
            <a:miter lim="800000"/>
            <a:headEnd/>
            <a:tailEnd/>
          </a:ln>
          <a:effectLst/>
        </p:spPr>
        <p:txBody>
          <a:bodyPr wrap="none">
            <a:spAutoFit/>
          </a:bodyPr>
          <a:lstStyle/>
          <a:p>
            <a:r>
              <a:rPr lang="en-US" b="1">
                <a:solidFill>
                  <a:srgbClr val="9933FF"/>
                </a:solidFill>
              </a:rPr>
              <a:t>Combined response</a:t>
            </a:r>
            <a:br>
              <a:rPr lang="en-US" b="1">
                <a:solidFill>
                  <a:srgbClr val="9933FF"/>
                </a:solidFill>
              </a:rPr>
            </a:br>
            <a:r>
              <a:rPr lang="en-US" b="1">
                <a:solidFill>
                  <a:srgbClr val="9933FF"/>
                </a:solidFill>
              </a:rPr>
              <a:t>              Both Amps</a:t>
            </a:r>
          </a:p>
        </p:txBody>
      </p:sp>
      <p:sp>
        <p:nvSpPr>
          <p:cNvPr id="194596" name="Text Box 36"/>
          <p:cNvSpPr txBox="1">
            <a:spLocks noChangeArrowheads="1"/>
          </p:cNvSpPr>
          <p:nvPr/>
        </p:nvSpPr>
        <p:spPr bwMode="auto">
          <a:xfrm>
            <a:off x="4333875" y="3552825"/>
            <a:ext cx="1219200" cy="366713"/>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Null Amp</a:t>
            </a:r>
          </a:p>
        </p:txBody>
      </p:sp>
      <p:sp>
        <p:nvSpPr>
          <p:cNvPr id="194597" name="Text Box 37"/>
          <p:cNvSpPr txBox="1">
            <a:spLocks noChangeArrowheads="1"/>
          </p:cNvSpPr>
          <p:nvPr/>
        </p:nvSpPr>
        <p:spPr bwMode="auto">
          <a:xfrm>
            <a:off x="4756150" y="4322763"/>
            <a:ext cx="654050" cy="366712"/>
          </a:xfrm>
          <a:prstGeom prst="rect">
            <a:avLst/>
          </a:prstGeom>
          <a:noFill/>
          <a:ln w="9525">
            <a:noFill/>
            <a:miter lim="800000"/>
            <a:headEnd/>
            <a:tailEnd/>
          </a:ln>
          <a:effectLst/>
        </p:spPr>
        <p:txBody>
          <a:bodyPr wrap="none">
            <a:spAutoFit/>
          </a:bodyPr>
          <a:lstStyle/>
          <a:p>
            <a:r>
              <a:rPr lang="en-US" b="1" dirty="0">
                <a:solidFill>
                  <a:srgbClr val="0000FF"/>
                </a:solidFill>
              </a:rPr>
              <a:t>DUT</a:t>
            </a:r>
          </a:p>
        </p:txBody>
      </p:sp>
      <p:sp>
        <p:nvSpPr>
          <p:cNvPr id="2" name="Slide Number Placeholder 1"/>
          <p:cNvSpPr>
            <a:spLocks noGrp="1"/>
          </p:cNvSpPr>
          <p:nvPr>
            <p:ph type="sldNum" sz="quarter" idx="12"/>
          </p:nvPr>
        </p:nvSpPr>
        <p:spPr/>
        <p:txBody>
          <a:bodyPr/>
          <a:lstStyle/>
          <a:p>
            <a:pPr>
              <a:defRPr/>
            </a:pPr>
            <a:fld id="{B44E2D58-0400-4198-A944-BB6AA8A72C5C}" type="slidenum">
              <a:rPr lang="en-US" smtClean="0"/>
              <a:pPr>
                <a:defRPr/>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88"/>
                                        </p:tgtEl>
                                        <p:attrNameLst>
                                          <p:attrName>style.visibility</p:attrName>
                                        </p:attrNameLst>
                                      </p:cBhvr>
                                      <p:to>
                                        <p:strVal val="visible"/>
                                      </p:to>
                                    </p:set>
                                    <p:animEffect transition="in" filter="wipe(left)">
                                      <p:cBhvr>
                                        <p:cTn id="7" dur="500"/>
                                        <p:tgtEl>
                                          <p:spTgt spid="19458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4587"/>
                                        </p:tgtEl>
                                        <p:attrNameLst>
                                          <p:attrName>style.visibility</p:attrName>
                                        </p:attrNameLst>
                                      </p:cBhvr>
                                      <p:to>
                                        <p:strVal val="visible"/>
                                      </p:to>
                                    </p:set>
                                    <p:animEffect transition="in" filter="wipe(left)">
                                      <p:cBhvr>
                                        <p:cTn id="10" dur="500"/>
                                        <p:tgtEl>
                                          <p:spTgt spid="19458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4594"/>
                                        </p:tgtEl>
                                        <p:attrNameLst>
                                          <p:attrName>style.visibility</p:attrName>
                                        </p:attrNameLst>
                                      </p:cBhvr>
                                      <p:to>
                                        <p:strVal val="visible"/>
                                      </p:to>
                                    </p:set>
                                    <p:animEffect transition="in" filter="wipe(left)">
                                      <p:cBhvr>
                                        <p:cTn id="13" dur="500"/>
                                        <p:tgtEl>
                                          <p:spTgt spid="19459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4597"/>
                                        </p:tgtEl>
                                        <p:attrNameLst>
                                          <p:attrName>style.visibility</p:attrName>
                                        </p:attrNameLst>
                                      </p:cBhvr>
                                      <p:to>
                                        <p:strVal val="visible"/>
                                      </p:to>
                                    </p:set>
                                    <p:animEffect transition="in" filter="wipe(left)">
                                      <p:cBhvr>
                                        <p:cTn id="16" dur="500"/>
                                        <p:tgtEl>
                                          <p:spTgt spid="19459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4589"/>
                                        </p:tgtEl>
                                        <p:attrNameLst>
                                          <p:attrName>style.visibility</p:attrName>
                                        </p:attrNameLst>
                                      </p:cBhvr>
                                      <p:to>
                                        <p:strVal val="visible"/>
                                      </p:to>
                                    </p:set>
                                    <p:animEffect transition="in" filter="wipe(left)">
                                      <p:cBhvr>
                                        <p:cTn id="21" dur="500"/>
                                        <p:tgtEl>
                                          <p:spTgt spid="19458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4590"/>
                                        </p:tgtEl>
                                        <p:attrNameLst>
                                          <p:attrName>style.visibility</p:attrName>
                                        </p:attrNameLst>
                                      </p:cBhvr>
                                      <p:to>
                                        <p:strVal val="visible"/>
                                      </p:to>
                                    </p:set>
                                    <p:animEffect transition="in" filter="wipe(left)">
                                      <p:cBhvr>
                                        <p:cTn id="24" dur="500"/>
                                        <p:tgtEl>
                                          <p:spTgt spid="19459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4593"/>
                                        </p:tgtEl>
                                        <p:attrNameLst>
                                          <p:attrName>style.visibility</p:attrName>
                                        </p:attrNameLst>
                                      </p:cBhvr>
                                      <p:to>
                                        <p:strVal val="visible"/>
                                      </p:to>
                                    </p:set>
                                    <p:animEffect transition="in" filter="wipe(left)">
                                      <p:cBhvr>
                                        <p:cTn id="27" dur="500"/>
                                        <p:tgtEl>
                                          <p:spTgt spid="19459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4596"/>
                                        </p:tgtEl>
                                        <p:attrNameLst>
                                          <p:attrName>style.visibility</p:attrName>
                                        </p:attrNameLst>
                                      </p:cBhvr>
                                      <p:to>
                                        <p:strVal val="visible"/>
                                      </p:to>
                                    </p:set>
                                    <p:animEffect transition="in" filter="wipe(left)">
                                      <p:cBhvr>
                                        <p:cTn id="30" dur="500"/>
                                        <p:tgtEl>
                                          <p:spTgt spid="19459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4584"/>
                                        </p:tgtEl>
                                        <p:attrNameLst>
                                          <p:attrName>style.visibility</p:attrName>
                                        </p:attrNameLst>
                                      </p:cBhvr>
                                      <p:to>
                                        <p:strVal val="visible"/>
                                      </p:to>
                                    </p:set>
                                    <p:animEffect transition="in" filter="wipe(left)">
                                      <p:cBhvr>
                                        <p:cTn id="35" dur="500"/>
                                        <p:tgtEl>
                                          <p:spTgt spid="19458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4585"/>
                                        </p:tgtEl>
                                        <p:attrNameLst>
                                          <p:attrName>style.visibility</p:attrName>
                                        </p:attrNameLst>
                                      </p:cBhvr>
                                      <p:to>
                                        <p:strVal val="visible"/>
                                      </p:to>
                                    </p:set>
                                    <p:animEffect transition="in" filter="wipe(left)">
                                      <p:cBhvr>
                                        <p:cTn id="38" dur="500"/>
                                        <p:tgtEl>
                                          <p:spTgt spid="19458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4586"/>
                                        </p:tgtEl>
                                        <p:attrNameLst>
                                          <p:attrName>style.visibility</p:attrName>
                                        </p:attrNameLst>
                                      </p:cBhvr>
                                      <p:to>
                                        <p:strVal val="visible"/>
                                      </p:to>
                                    </p:set>
                                    <p:animEffect transition="in" filter="wipe(left)">
                                      <p:cBhvr>
                                        <p:cTn id="41" dur="500"/>
                                        <p:tgtEl>
                                          <p:spTgt spid="19458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4592"/>
                                        </p:tgtEl>
                                        <p:attrNameLst>
                                          <p:attrName>style.visibility</p:attrName>
                                        </p:attrNameLst>
                                      </p:cBhvr>
                                      <p:to>
                                        <p:strVal val="visible"/>
                                      </p:to>
                                    </p:set>
                                    <p:animEffect transition="in" filter="wipe(left)">
                                      <p:cBhvr>
                                        <p:cTn id="44" dur="500"/>
                                        <p:tgtEl>
                                          <p:spTgt spid="19459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94595"/>
                                        </p:tgtEl>
                                        <p:attrNameLst>
                                          <p:attrName>style.visibility</p:attrName>
                                        </p:attrNameLst>
                                      </p:cBhvr>
                                      <p:to>
                                        <p:strVal val="visible"/>
                                      </p:to>
                                    </p:set>
                                    <p:animEffect transition="in" filter="wipe(left)">
                                      <p:cBhvr>
                                        <p:cTn id="47" dur="500"/>
                                        <p:tgtEl>
                                          <p:spTgt spid="194595"/>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94570"/>
                                        </p:tgtEl>
                                        <p:attrNameLst>
                                          <p:attrName>style.visibility</p:attrName>
                                        </p:attrNameLst>
                                      </p:cBhvr>
                                      <p:to>
                                        <p:strVal val="visible"/>
                                      </p:to>
                                    </p:set>
                                    <p:animEffect transition="in" filter="checkerboard(across)">
                                      <p:cBhvr>
                                        <p:cTn id="52" dur="500"/>
                                        <p:tgtEl>
                                          <p:spTgt spid="19457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4571"/>
                                        </p:tgtEl>
                                        <p:attrNameLst>
                                          <p:attrName>style.visibility</p:attrName>
                                        </p:attrNameLst>
                                      </p:cBhvr>
                                      <p:to>
                                        <p:strVal val="visible"/>
                                      </p:to>
                                    </p:set>
                                    <p:animEffect transition="in" filter="wipe(left)">
                                      <p:cBhvr>
                                        <p:cTn id="57" dur="500"/>
                                        <p:tgtEl>
                                          <p:spTgt spid="19457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94573"/>
                                        </p:tgtEl>
                                        <p:attrNameLst>
                                          <p:attrName>style.visibility</p:attrName>
                                        </p:attrNameLst>
                                      </p:cBhvr>
                                      <p:to>
                                        <p:strVal val="visible"/>
                                      </p:to>
                                    </p:set>
                                    <p:animEffect transition="in" filter="wipe(left)">
                                      <p:cBhvr>
                                        <p:cTn id="60" dur="500"/>
                                        <p:tgtEl>
                                          <p:spTgt spid="19457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94576"/>
                                        </p:tgtEl>
                                        <p:attrNameLst>
                                          <p:attrName>style.visibility</p:attrName>
                                        </p:attrNameLst>
                                      </p:cBhvr>
                                      <p:to>
                                        <p:strVal val="visible"/>
                                      </p:to>
                                    </p:set>
                                    <p:anim calcmode="lin" valueType="num">
                                      <p:cBhvr additive="base">
                                        <p:cTn id="65" dur="500" fill="hold"/>
                                        <p:tgtEl>
                                          <p:spTgt spid="194576"/>
                                        </p:tgtEl>
                                        <p:attrNameLst>
                                          <p:attrName>ppt_x</p:attrName>
                                        </p:attrNameLst>
                                      </p:cBhvr>
                                      <p:tavLst>
                                        <p:tav tm="0">
                                          <p:val>
                                            <p:strVal val="#ppt_x"/>
                                          </p:val>
                                        </p:tav>
                                        <p:tav tm="100000">
                                          <p:val>
                                            <p:strVal val="#ppt_x"/>
                                          </p:val>
                                        </p:tav>
                                      </p:tavLst>
                                    </p:anim>
                                    <p:anim calcmode="lin" valueType="num">
                                      <p:cBhvr additive="base">
                                        <p:cTn id="66" dur="500" fill="hold"/>
                                        <p:tgtEl>
                                          <p:spTgt spid="19457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94575"/>
                                        </p:tgtEl>
                                        <p:attrNameLst>
                                          <p:attrName>style.visibility</p:attrName>
                                        </p:attrNameLst>
                                      </p:cBhvr>
                                      <p:to>
                                        <p:strVal val="visible"/>
                                      </p:to>
                                    </p:set>
                                    <p:anim calcmode="lin" valueType="num">
                                      <p:cBhvr additive="base">
                                        <p:cTn id="69" dur="500" fill="hold"/>
                                        <p:tgtEl>
                                          <p:spTgt spid="194575"/>
                                        </p:tgtEl>
                                        <p:attrNameLst>
                                          <p:attrName>ppt_x</p:attrName>
                                        </p:attrNameLst>
                                      </p:cBhvr>
                                      <p:tavLst>
                                        <p:tav tm="0">
                                          <p:val>
                                            <p:strVal val="#ppt_x"/>
                                          </p:val>
                                        </p:tav>
                                        <p:tav tm="100000">
                                          <p:val>
                                            <p:strVal val="#ppt_x"/>
                                          </p:val>
                                        </p:tav>
                                      </p:tavLst>
                                    </p:anim>
                                    <p:anim calcmode="lin" valueType="num">
                                      <p:cBhvr additive="base">
                                        <p:cTn id="70" dur="500" fill="hold"/>
                                        <p:tgtEl>
                                          <p:spTgt spid="19457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94574"/>
                                        </p:tgtEl>
                                        <p:attrNameLst>
                                          <p:attrName>style.visibility</p:attrName>
                                        </p:attrNameLst>
                                      </p:cBhvr>
                                      <p:to>
                                        <p:strVal val="visible"/>
                                      </p:to>
                                    </p:set>
                                    <p:anim calcmode="lin" valueType="num">
                                      <p:cBhvr additive="base">
                                        <p:cTn id="73" dur="500" fill="hold"/>
                                        <p:tgtEl>
                                          <p:spTgt spid="194574"/>
                                        </p:tgtEl>
                                        <p:attrNameLst>
                                          <p:attrName>ppt_x</p:attrName>
                                        </p:attrNameLst>
                                      </p:cBhvr>
                                      <p:tavLst>
                                        <p:tav tm="0">
                                          <p:val>
                                            <p:strVal val="#ppt_x"/>
                                          </p:val>
                                        </p:tav>
                                        <p:tav tm="100000">
                                          <p:val>
                                            <p:strVal val="#ppt_x"/>
                                          </p:val>
                                        </p:tav>
                                      </p:tavLst>
                                    </p:anim>
                                    <p:anim calcmode="lin" valueType="num">
                                      <p:cBhvr additive="base">
                                        <p:cTn id="74" dur="500" fill="hold"/>
                                        <p:tgtEl>
                                          <p:spTgt spid="19457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94578"/>
                                        </p:tgtEl>
                                        <p:attrNameLst>
                                          <p:attrName>style.visibility</p:attrName>
                                        </p:attrNameLst>
                                      </p:cBhvr>
                                      <p:to>
                                        <p:strVal val="visible"/>
                                      </p:to>
                                    </p:set>
                                    <p:anim calcmode="lin" valueType="num">
                                      <p:cBhvr additive="base">
                                        <p:cTn id="77" dur="500" fill="hold"/>
                                        <p:tgtEl>
                                          <p:spTgt spid="194578"/>
                                        </p:tgtEl>
                                        <p:attrNameLst>
                                          <p:attrName>ppt_x</p:attrName>
                                        </p:attrNameLst>
                                      </p:cBhvr>
                                      <p:tavLst>
                                        <p:tav tm="0">
                                          <p:val>
                                            <p:strVal val="#ppt_x"/>
                                          </p:val>
                                        </p:tav>
                                        <p:tav tm="100000">
                                          <p:val>
                                            <p:strVal val="#ppt_x"/>
                                          </p:val>
                                        </p:tav>
                                      </p:tavLst>
                                    </p:anim>
                                    <p:anim calcmode="lin" valueType="num">
                                      <p:cBhvr additive="base">
                                        <p:cTn id="78" dur="500" fill="hold"/>
                                        <p:tgtEl>
                                          <p:spTgt spid="194578"/>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94579"/>
                                        </p:tgtEl>
                                        <p:attrNameLst>
                                          <p:attrName>style.visibility</p:attrName>
                                        </p:attrNameLst>
                                      </p:cBhvr>
                                      <p:to>
                                        <p:strVal val="visible"/>
                                      </p:to>
                                    </p:set>
                                    <p:anim calcmode="lin" valueType="num">
                                      <p:cBhvr additive="base">
                                        <p:cTn id="81" dur="500" fill="hold"/>
                                        <p:tgtEl>
                                          <p:spTgt spid="194579"/>
                                        </p:tgtEl>
                                        <p:attrNameLst>
                                          <p:attrName>ppt_x</p:attrName>
                                        </p:attrNameLst>
                                      </p:cBhvr>
                                      <p:tavLst>
                                        <p:tav tm="0">
                                          <p:val>
                                            <p:strVal val="#ppt_x"/>
                                          </p:val>
                                        </p:tav>
                                        <p:tav tm="100000">
                                          <p:val>
                                            <p:strVal val="#ppt_x"/>
                                          </p:val>
                                        </p:tav>
                                      </p:tavLst>
                                    </p:anim>
                                    <p:anim calcmode="lin" valueType="num">
                                      <p:cBhvr additive="base">
                                        <p:cTn id="82" dur="500" fill="hold"/>
                                        <p:tgtEl>
                                          <p:spTgt spid="194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0" grpId="0"/>
      <p:bldP spid="194571" grpId="0" animBg="1"/>
      <p:bldP spid="194573" grpId="0"/>
      <p:bldP spid="194574" grpId="0" animBg="1"/>
      <p:bldP spid="194575" grpId="0" animBg="1"/>
      <p:bldP spid="194576" grpId="0"/>
      <p:bldP spid="194578" grpId="0"/>
      <p:bldP spid="194584" grpId="0" animBg="1"/>
      <p:bldP spid="194585" grpId="0" animBg="1"/>
      <p:bldP spid="194586" grpId="0" animBg="1"/>
      <p:bldP spid="194587" grpId="0" animBg="1"/>
      <p:bldP spid="194588" grpId="0" animBg="1"/>
      <p:bldP spid="194589" grpId="0" animBg="1"/>
      <p:bldP spid="194590" grpId="0" animBg="1"/>
      <p:bldP spid="194592" grpId="0" animBg="1"/>
      <p:bldP spid="194593" grpId="0" animBg="1"/>
      <p:bldP spid="194594" grpId="0" animBg="1"/>
      <p:bldP spid="194595" grpId="0"/>
      <p:bldP spid="194596" grpId="0"/>
      <p:bldP spid="19459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231775" y="142875"/>
            <a:ext cx="3876675" cy="671513"/>
          </a:xfrm>
        </p:spPr>
        <p:txBody>
          <a:bodyPr/>
          <a:lstStyle/>
          <a:p>
            <a:r>
              <a:rPr lang="en-US" sz="2400"/>
              <a:t>Type 2</a:t>
            </a:r>
            <a:r>
              <a:rPr lang="en-US"/>
              <a:t> </a:t>
            </a:r>
            <a:r>
              <a:rPr lang="en-US" sz="2400"/>
              <a:t>compensation</a:t>
            </a:r>
            <a:endParaRPr lang="en-US"/>
          </a:p>
        </p:txBody>
      </p:sp>
      <p:graphicFrame>
        <p:nvGraphicFramePr>
          <p:cNvPr id="202755" name="Object 3"/>
          <p:cNvGraphicFramePr>
            <a:graphicFrameLocks noGrp="1" noChangeAspect="1"/>
          </p:cNvGraphicFramePr>
          <p:nvPr>
            <p:ph sz="half" idx="1"/>
          </p:nvPr>
        </p:nvGraphicFramePr>
        <p:xfrm>
          <a:off x="160338" y="914400"/>
          <a:ext cx="5961062" cy="5359400"/>
        </p:xfrm>
        <a:graphic>
          <a:graphicData uri="http://schemas.openxmlformats.org/presentationml/2006/ole">
            <mc:AlternateContent xmlns:mc="http://schemas.openxmlformats.org/markup-compatibility/2006">
              <mc:Choice xmlns:v="urn:schemas-microsoft-com:vml" Requires="v">
                <p:oleObj spid="_x0000_s202814" name="Visio" r:id="rId3" imgW="7402830" imgH="6654641" progId="Visio.Drawing.11">
                  <p:embed/>
                </p:oleObj>
              </mc:Choice>
              <mc:Fallback>
                <p:oleObj name="Visio" r:id="rId3" imgW="7402830" imgH="6654641"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914400"/>
                        <a:ext cx="5961062" cy="535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758" name="Line 6"/>
          <p:cNvSpPr>
            <a:spLocks noChangeShapeType="1"/>
          </p:cNvSpPr>
          <p:nvPr/>
        </p:nvSpPr>
        <p:spPr bwMode="auto">
          <a:xfrm flipV="1">
            <a:off x="942975" y="4373563"/>
            <a:ext cx="4409201" cy="7937"/>
          </a:xfrm>
          <a:prstGeom prst="line">
            <a:avLst/>
          </a:prstGeom>
          <a:noFill/>
          <a:ln w="28575">
            <a:solidFill>
              <a:srgbClr val="006600"/>
            </a:solidFill>
            <a:round/>
            <a:headEnd/>
            <a:tailEnd/>
          </a:ln>
          <a:effectLst/>
        </p:spPr>
        <p:txBody>
          <a:bodyPr/>
          <a:lstStyle/>
          <a:p>
            <a:endParaRPr lang="en-US"/>
          </a:p>
        </p:txBody>
      </p:sp>
      <p:sp>
        <p:nvSpPr>
          <p:cNvPr id="202759" name="Rectangle 7"/>
          <p:cNvSpPr>
            <a:spLocks noChangeArrowheads="1"/>
          </p:cNvSpPr>
          <p:nvPr/>
        </p:nvSpPr>
        <p:spPr bwMode="auto">
          <a:xfrm>
            <a:off x="3436938" y="3279775"/>
            <a:ext cx="184150" cy="581025"/>
          </a:xfrm>
          <a:prstGeom prst="rect">
            <a:avLst/>
          </a:prstGeom>
          <a:noFill/>
          <a:ln w="9525">
            <a:noFill/>
            <a:miter lim="800000"/>
            <a:headEnd/>
            <a:tailEnd/>
          </a:ln>
          <a:effectLst/>
        </p:spPr>
        <p:txBody>
          <a:bodyPr wrap="none">
            <a:spAutoFit/>
          </a:bodyPr>
          <a:lstStyle/>
          <a:p>
            <a:endParaRPr lang="en-US" sz="1600" b="1">
              <a:solidFill>
                <a:srgbClr val="006600"/>
              </a:solidFill>
            </a:endParaRPr>
          </a:p>
          <a:p>
            <a:endParaRPr lang="en-US" sz="1600" b="1">
              <a:solidFill>
                <a:srgbClr val="006600"/>
              </a:solidFill>
            </a:endParaRPr>
          </a:p>
        </p:txBody>
      </p:sp>
      <p:sp>
        <p:nvSpPr>
          <p:cNvPr id="202760" name="Text Box 8"/>
          <p:cNvSpPr txBox="1">
            <a:spLocks noChangeArrowheads="1"/>
          </p:cNvSpPr>
          <p:nvPr/>
        </p:nvSpPr>
        <p:spPr bwMode="auto">
          <a:xfrm>
            <a:off x="1898650" y="3963988"/>
            <a:ext cx="604838" cy="396875"/>
          </a:xfrm>
          <a:prstGeom prst="rect">
            <a:avLst/>
          </a:prstGeom>
          <a:noFill/>
          <a:ln w="9525">
            <a:noFill/>
            <a:miter lim="800000"/>
            <a:headEnd/>
            <a:tailEnd/>
          </a:ln>
          <a:effectLst/>
        </p:spPr>
        <p:txBody>
          <a:bodyPr wrap="none">
            <a:spAutoFit/>
          </a:bodyPr>
          <a:lstStyle/>
          <a:p>
            <a:r>
              <a:rPr lang="en-US" sz="2000" b="1">
                <a:solidFill>
                  <a:srgbClr val="006600"/>
                </a:solidFill>
              </a:rPr>
              <a:t>A</a:t>
            </a:r>
            <a:r>
              <a:rPr lang="en-US" sz="1400" b="1">
                <a:solidFill>
                  <a:srgbClr val="006600"/>
                </a:solidFill>
              </a:rPr>
              <a:t>CL</a:t>
            </a:r>
          </a:p>
        </p:txBody>
      </p:sp>
      <p:sp>
        <p:nvSpPr>
          <p:cNvPr id="202761" name="Line 9"/>
          <p:cNvSpPr>
            <a:spLocks noChangeShapeType="1"/>
          </p:cNvSpPr>
          <p:nvPr/>
        </p:nvSpPr>
        <p:spPr bwMode="auto">
          <a:xfrm>
            <a:off x="6686550" y="4086225"/>
            <a:ext cx="552450" cy="1104900"/>
          </a:xfrm>
          <a:prstGeom prst="line">
            <a:avLst/>
          </a:prstGeom>
          <a:noFill/>
          <a:ln w="28575">
            <a:solidFill>
              <a:srgbClr val="9933FF"/>
            </a:solidFill>
            <a:round/>
            <a:headEnd/>
            <a:tailEnd/>
          </a:ln>
          <a:effectLst/>
        </p:spPr>
        <p:txBody>
          <a:bodyPr/>
          <a:lstStyle/>
          <a:p>
            <a:endParaRPr lang="en-US"/>
          </a:p>
        </p:txBody>
      </p:sp>
      <p:sp>
        <p:nvSpPr>
          <p:cNvPr id="202762" name="Line 10"/>
          <p:cNvSpPr>
            <a:spLocks noChangeShapeType="1"/>
          </p:cNvSpPr>
          <p:nvPr/>
        </p:nvSpPr>
        <p:spPr bwMode="auto">
          <a:xfrm>
            <a:off x="6448425" y="4333875"/>
            <a:ext cx="571500" cy="428625"/>
          </a:xfrm>
          <a:prstGeom prst="line">
            <a:avLst/>
          </a:prstGeom>
          <a:noFill/>
          <a:ln w="28575">
            <a:solidFill>
              <a:srgbClr val="006600"/>
            </a:solidFill>
            <a:round/>
            <a:headEnd/>
            <a:tailEnd/>
          </a:ln>
          <a:effectLst/>
        </p:spPr>
        <p:txBody>
          <a:bodyPr/>
          <a:lstStyle/>
          <a:p>
            <a:endParaRPr lang="en-US"/>
          </a:p>
        </p:txBody>
      </p:sp>
      <p:sp>
        <p:nvSpPr>
          <p:cNvPr id="202763" name="Text Box 11"/>
          <p:cNvSpPr txBox="1">
            <a:spLocks noChangeArrowheads="1"/>
          </p:cNvSpPr>
          <p:nvPr/>
        </p:nvSpPr>
        <p:spPr bwMode="auto">
          <a:xfrm>
            <a:off x="4752975" y="4418013"/>
            <a:ext cx="1568450" cy="641350"/>
          </a:xfrm>
          <a:prstGeom prst="rect">
            <a:avLst/>
          </a:prstGeom>
          <a:noFill/>
          <a:ln w="9525">
            <a:noFill/>
            <a:miter lim="800000"/>
            <a:headEnd/>
            <a:tailEnd/>
          </a:ln>
          <a:effectLst/>
        </p:spPr>
        <p:txBody>
          <a:bodyPr wrap="none">
            <a:spAutoFit/>
          </a:bodyPr>
          <a:lstStyle/>
          <a:p>
            <a:r>
              <a:rPr lang="en-US" b="1"/>
              <a:t>20db/decade</a:t>
            </a:r>
          </a:p>
          <a:p>
            <a:r>
              <a:rPr lang="en-US" b="1"/>
              <a:t>closure!</a:t>
            </a:r>
            <a:r>
              <a:rPr lang="en-US" b="1">
                <a:solidFill>
                  <a:srgbClr val="006600"/>
                </a:solidFill>
              </a:rPr>
              <a:t>  </a:t>
            </a:r>
          </a:p>
        </p:txBody>
      </p:sp>
      <p:sp>
        <p:nvSpPr>
          <p:cNvPr id="202764" name="Text Box 12"/>
          <p:cNvSpPr txBox="1">
            <a:spLocks noChangeArrowheads="1"/>
          </p:cNvSpPr>
          <p:nvPr/>
        </p:nvSpPr>
        <p:spPr bwMode="auto">
          <a:xfrm>
            <a:off x="6572250" y="5373688"/>
            <a:ext cx="1817688" cy="457200"/>
          </a:xfrm>
          <a:prstGeom prst="rect">
            <a:avLst/>
          </a:prstGeom>
          <a:noFill/>
          <a:ln w="9525">
            <a:noFill/>
            <a:miter lim="800000"/>
            <a:headEnd/>
            <a:tailEnd/>
          </a:ln>
          <a:effectLst/>
        </p:spPr>
        <p:txBody>
          <a:bodyPr wrap="none">
            <a:spAutoFit/>
          </a:bodyPr>
          <a:lstStyle/>
          <a:p>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Stable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p:txBody>
      </p:sp>
      <p:sp>
        <p:nvSpPr>
          <p:cNvPr id="202767" name="Line 15"/>
          <p:cNvSpPr>
            <a:spLocks noChangeShapeType="1"/>
          </p:cNvSpPr>
          <p:nvPr/>
        </p:nvSpPr>
        <p:spPr bwMode="auto">
          <a:xfrm>
            <a:off x="3966172" y="3817043"/>
            <a:ext cx="916221" cy="847236"/>
          </a:xfrm>
          <a:prstGeom prst="line">
            <a:avLst/>
          </a:prstGeom>
          <a:noFill/>
          <a:ln w="28575">
            <a:solidFill>
              <a:srgbClr val="006600"/>
            </a:solidFill>
            <a:round/>
            <a:headEnd/>
            <a:tailEnd/>
          </a:ln>
          <a:effectLst/>
        </p:spPr>
        <p:txBody>
          <a:bodyPr/>
          <a:lstStyle/>
          <a:p>
            <a:endParaRPr lang="en-US"/>
          </a:p>
        </p:txBody>
      </p:sp>
      <p:sp>
        <p:nvSpPr>
          <p:cNvPr id="202768" name="Line 16"/>
          <p:cNvSpPr>
            <a:spLocks noChangeShapeType="1"/>
          </p:cNvSpPr>
          <p:nvPr/>
        </p:nvSpPr>
        <p:spPr bwMode="auto">
          <a:xfrm>
            <a:off x="6843713" y="609600"/>
            <a:ext cx="0" cy="180975"/>
          </a:xfrm>
          <a:prstGeom prst="line">
            <a:avLst/>
          </a:prstGeom>
          <a:noFill/>
          <a:ln w="28575">
            <a:solidFill>
              <a:schemeClr val="bg1"/>
            </a:solidFill>
            <a:round/>
            <a:headEnd/>
            <a:tailEnd/>
          </a:ln>
          <a:effectLst/>
        </p:spPr>
        <p:txBody>
          <a:bodyPr/>
          <a:lstStyle/>
          <a:p>
            <a:endParaRPr lang="en-US"/>
          </a:p>
        </p:txBody>
      </p:sp>
      <p:sp>
        <p:nvSpPr>
          <p:cNvPr id="202769" name="Line 17"/>
          <p:cNvSpPr>
            <a:spLocks noChangeShapeType="1"/>
          </p:cNvSpPr>
          <p:nvPr/>
        </p:nvSpPr>
        <p:spPr bwMode="auto">
          <a:xfrm>
            <a:off x="6948488" y="609600"/>
            <a:ext cx="0" cy="180975"/>
          </a:xfrm>
          <a:prstGeom prst="line">
            <a:avLst/>
          </a:prstGeom>
          <a:noFill/>
          <a:ln w="28575">
            <a:solidFill>
              <a:schemeClr val="bg1"/>
            </a:solidFill>
            <a:round/>
            <a:headEnd/>
            <a:tailEnd/>
          </a:ln>
          <a:effectLst/>
        </p:spPr>
        <p:txBody>
          <a:bodyPr/>
          <a:lstStyle/>
          <a:p>
            <a:endParaRPr lang="en-US"/>
          </a:p>
        </p:txBody>
      </p:sp>
      <p:sp>
        <p:nvSpPr>
          <p:cNvPr id="202770" name="Line 18"/>
          <p:cNvSpPr>
            <a:spLocks noChangeShapeType="1"/>
          </p:cNvSpPr>
          <p:nvPr/>
        </p:nvSpPr>
        <p:spPr bwMode="auto">
          <a:xfrm>
            <a:off x="7277100" y="466725"/>
            <a:ext cx="0" cy="252413"/>
          </a:xfrm>
          <a:prstGeom prst="line">
            <a:avLst/>
          </a:prstGeom>
          <a:noFill/>
          <a:ln w="19050">
            <a:solidFill>
              <a:schemeClr val="bg1"/>
            </a:solidFill>
            <a:round/>
            <a:headEnd/>
            <a:tailEnd/>
          </a:ln>
          <a:effectLst/>
        </p:spPr>
        <p:txBody>
          <a:bodyPr/>
          <a:lstStyle/>
          <a:p>
            <a:endParaRPr lang="en-US"/>
          </a:p>
        </p:txBody>
      </p:sp>
      <p:sp>
        <p:nvSpPr>
          <p:cNvPr id="202771" name="Line 19"/>
          <p:cNvSpPr>
            <a:spLocks noChangeShapeType="1"/>
          </p:cNvSpPr>
          <p:nvPr/>
        </p:nvSpPr>
        <p:spPr bwMode="auto">
          <a:xfrm>
            <a:off x="6562725" y="476250"/>
            <a:ext cx="0" cy="252413"/>
          </a:xfrm>
          <a:prstGeom prst="line">
            <a:avLst/>
          </a:prstGeom>
          <a:noFill/>
          <a:ln w="19050">
            <a:solidFill>
              <a:schemeClr val="bg1"/>
            </a:solidFill>
            <a:round/>
            <a:headEnd/>
            <a:tailEnd/>
          </a:ln>
          <a:effectLst/>
        </p:spPr>
        <p:txBody>
          <a:bodyPr/>
          <a:lstStyle/>
          <a:p>
            <a:endParaRPr lang="en-US"/>
          </a:p>
        </p:txBody>
      </p:sp>
      <p:sp>
        <p:nvSpPr>
          <p:cNvPr id="202772" name="Line 20"/>
          <p:cNvSpPr>
            <a:spLocks noChangeShapeType="1"/>
          </p:cNvSpPr>
          <p:nvPr/>
        </p:nvSpPr>
        <p:spPr bwMode="auto">
          <a:xfrm>
            <a:off x="6562725" y="709613"/>
            <a:ext cx="280988" cy="0"/>
          </a:xfrm>
          <a:prstGeom prst="line">
            <a:avLst/>
          </a:prstGeom>
          <a:noFill/>
          <a:ln w="19050">
            <a:solidFill>
              <a:schemeClr val="bg1"/>
            </a:solidFill>
            <a:round/>
            <a:headEnd/>
            <a:tailEnd/>
          </a:ln>
          <a:effectLst/>
        </p:spPr>
        <p:txBody>
          <a:bodyPr/>
          <a:lstStyle/>
          <a:p>
            <a:endParaRPr lang="en-US"/>
          </a:p>
        </p:txBody>
      </p:sp>
      <p:sp>
        <p:nvSpPr>
          <p:cNvPr id="202773" name="Line 21"/>
          <p:cNvSpPr>
            <a:spLocks noChangeShapeType="1"/>
          </p:cNvSpPr>
          <p:nvPr/>
        </p:nvSpPr>
        <p:spPr bwMode="auto">
          <a:xfrm flipV="1">
            <a:off x="6953250" y="704850"/>
            <a:ext cx="333375" cy="4763"/>
          </a:xfrm>
          <a:prstGeom prst="line">
            <a:avLst/>
          </a:prstGeom>
          <a:noFill/>
          <a:ln w="19050">
            <a:solidFill>
              <a:schemeClr val="bg1"/>
            </a:solidFill>
            <a:round/>
            <a:headEnd/>
            <a:tailEnd/>
          </a:ln>
          <a:effectLst/>
        </p:spPr>
        <p:txBody>
          <a:bodyPr/>
          <a:lstStyle/>
          <a:p>
            <a:endParaRPr lang="en-US"/>
          </a:p>
        </p:txBody>
      </p:sp>
      <p:graphicFrame>
        <p:nvGraphicFramePr>
          <p:cNvPr id="202775" name="Object 23"/>
          <p:cNvGraphicFramePr>
            <a:graphicFrameLocks noGrp="1" noChangeAspect="1"/>
          </p:cNvGraphicFramePr>
          <p:nvPr>
            <p:ph sz="half" idx="2"/>
          </p:nvPr>
        </p:nvGraphicFramePr>
        <p:xfrm>
          <a:off x="5227638" y="169863"/>
          <a:ext cx="3184525" cy="1974850"/>
        </p:xfrm>
        <a:graphic>
          <a:graphicData uri="http://schemas.openxmlformats.org/presentationml/2006/ole">
            <mc:AlternateContent xmlns:mc="http://schemas.openxmlformats.org/markup-compatibility/2006">
              <mc:Choice xmlns:v="urn:schemas-microsoft-com:vml" Requires="v">
                <p:oleObj spid="_x0000_s202815" name="Visio" r:id="rId5" imgW="4711065" imgH="2921794" progId="Visio.Drawing.11">
                  <p:embed/>
                </p:oleObj>
              </mc:Choice>
              <mc:Fallback>
                <p:oleObj name="Visio" r:id="rId5" imgW="4711065" imgH="2921794" progId="Visio.Drawing.11">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7638" y="169863"/>
                        <a:ext cx="3184525" cy="1974850"/>
                      </a:xfrm>
                      <a:prstGeom prst="rect">
                        <a:avLst/>
                      </a:prstGeom>
                      <a:noFill/>
                      <a:ln w="28575">
                        <a:solidFill>
                          <a:srgbClr val="99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2777" name="Line 25"/>
          <p:cNvSpPr>
            <a:spLocks noChangeShapeType="1"/>
          </p:cNvSpPr>
          <p:nvPr/>
        </p:nvSpPr>
        <p:spPr bwMode="auto">
          <a:xfrm>
            <a:off x="3965574" y="3779838"/>
            <a:ext cx="3175" cy="1652587"/>
          </a:xfrm>
          <a:prstGeom prst="line">
            <a:avLst/>
          </a:prstGeom>
          <a:noFill/>
          <a:ln w="28575">
            <a:solidFill>
              <a:schemeClr val="bg1"/>
            </a:solidFill>
            <a:prstDash val="dash"/>
            <a:round/>
            <a:headEnd/>
            <a:tailEnd/>
          </a:ln>
          <a:effectLst/>
        </p:spPr>
        <p:txBody>
          <a:bodyPr/>
          <a:lstStyle/>
          <a:p>
            <a:endParaRPr lang="en-US"/>
          </a:p>
        </p:txBody>
      </p:sp>
      <p:sp>
        <p:nvSpPr>
          <p:cNvPr id="202779" name="Text Box 27"/>
          <p:cNvSpPr txBox="1">
            <a:spLocks noChangeArrowheads="1"/>
          </p:cNvSpPr>
          <p:nvPr/>
        </p:nvSpPr>
        <p:spPr bwMode="auto">
          <a:xfrm>
            <a:off x="4184650" y="3413125"/>
            <a:ext cx="4265613" cy="366713"/>
          </a:xfrm>
          <a:prstGeom prst="rect">
            <a:avLst/>
          </a:prstGeom>
          <a:noFill/>
          <a:ln w="9525">
            <a:noFill/>
            <a:miter lim="800000"/>
            <a:headEnd/>
            <a:tailEnd/>
          </a:ln>
          <a:effectLst/>
        </p:spPr>
        <p:txBody>
          <a:bodyPr>
            <a:spAutoFit/>
          </a:bodyPr>
          <a:lstStyle/>
          <a:p>
            <a:r>
              <a:rPr lang="en-US" sz="1600" b="1">
                <a:solidFill>
                  <a:schemeClr val="bg1"/>
                </a:solidFill>
              </a:rPr>
              <a:t>    </a:t>
            </a:r>
            <a:r>
              <a:rPr lang="en-US" b="1">
                <a:solidFill>
                  <a:schemeClr val="bg1"/>
                </a:solidFill>
              </a:rPr>
              <a:t>C</a:t>
            </a:r>
            <a:r>
              <a:rPr lang="en-US" sz="1400" b="1">
                <a:solidFill>
                  <a:schemeClr val="bg1"/>
                </a:solidFill>
              </a:rPr>
              <a:t>F</a:t>
            </a:r>
            <a:r>
              <a:rPr lang="en-US" sz="1600" b="1">
                <a:solidFill>
                  <a:schemeClr val="bg1"/>
                </a:solidFill>
              </a:rPr>
              <a:t> = 1 / (20KHz x 100KΩ x 2</a:t>
            </a:r>
            <a:r>
              <a:rPr lang="el-GR" sz="1600" b="1">
                <a:solidFill>
                  <a:schemeClr val="bg1"/>
                </a:solidFill>
              </a:rPr>
              <a:t>π</a:t>
            </a:r>
            <a:r>
              <a:rPr lang="en-US" sz="1600" b="1">
                <a:solidFill>
                  <a:schemeClr val="bg1"/>
                </a:solidFill>
              </a:rPr>
              <a:t>) = 80pF </a:t>
            </a:r>
            <a:endParaRPr lang="el-GR" sz="1600" b="1">
              <a:solidFill>
                <a:schemeClr val="bg1"/>
              </a:solidFill>
            </a:endParaRPr>
          </a:p>
        </p:txBody>
      </p:sp>
      <p:sp>
        <p:nvSpPr>
          <p:cNvPr id="202780" name="Line 28"/>
          <p:cNvSpPr>
            <a:spLocks noChangeShapeType="1"/>
          </p:cNvSpPr>
          <p:nvPr/>
        </p:nvSpPr>
        <p:spPr bwMode="auto">
          <a:xfrm flipH="1">
            <a:off x="4048125" y="3800475"/>
            <a:ext cx="895350" cy="485775"/>
          </a:xfrm>
          <a:prstGeom prst="line">
            <a:avLst/>
          </a:prstGeom>
          <a:noFill/>
          <a:ln w="28575">
            <a:solidFill>
              <a:schemeClr val="bg1"/>
            </a:solidFill>
            <a:round/>
            <a:headEnd/>
            <a:tailEnd type="triangle" w="med" len="med"/>
          </a:ln>
          <a:effectLst/>
        </p:spPr>
        <p:txBody>
          <a:bodyPr/>
          <a:lstStyle/>
          <a:p>
            <a:endParaRPr lang="en-US"/>
          </a:p>
        </p:txBody>
      </p:sp>
      <p:sp>
        <p:nvSpPr>
          <p:cNvPr id="202781" name="Line 29"/>
          <p:cNvSpPr>
            <a:spLocks noChangeShapeType="1"/>
          </p:cNvSpPr>
          <p:nvPr/>
        </p:nvSpPr>
        <p:spPr bwMode="auto">
          <a:xfrm flipH="1">
            <a:off x="5734050" y="4352925"/>
            <a:ext cx="714375" cy="0"/>
          </a:xfrm>
          <a:prstGeom prst="line">
            <a:avLst/>
          </a:prstGeom>
          <a:noFill/>
          <a:ln w="28575">
            <a:solidFill>
              <a:srgbClr val="006600"/>
            </a:solidFill>
            <a:round/>
            <a:headEnd/>
            <a:tailEnd/>
          </a:ln>
          <a:effectLst/>
        </p:spPr>
        <p:txBody>
          <a:bodyPr/>
          <a:lstStyle/>
          <a:p>
            <a:endParaRPr lang="en-US"/>
          </a:p>
        </p:txBody>
      </p:sp>
      <p:sp>
        <p:nvSpPr>
          <p:cNvPr id="202782" name="Rectangle 30"/>
          <p:cNvSpPr>
            <a:spLocks noChangeArrowheads="1"/>
          </p:cNvSpPr>
          <p:nvPr/>
        </p:nvSpPr>
        <p:spPr bwMode="auto">
          <a:xfrm>
            <a:off x="6586538" y="715963"/>
            <a:ext cx="596900" cy="304800"/>
          </a:xfrm>
          <a:prstGeom prst="rect">
            <a:avLst/>
          </a:prstGeom>
          <a:noFill/>
          <a:ln w="9525">
            <a:noFill/>
            <a:miter lim="800000"/>
            <a:headEnd/>
            <a:tailEnd/>
          </a:ln>
          <a:effectLst/>
        </p:spPr>
        <p:txBody>
          <a:bodyPr wrap="none">
            <a:spAutoFit/>
          </a:bodyPr>
          <a:lstStyle/>
          <a:p>
            <a:r>
              <a:rPr lang="en-US" sz="1400" b="1">
                <a:solidFill>
                  <a:schemeClr val="bg1"/>
                </a:solidFill>
              </a:rPr>
              <a:t>80pF</a:t>
            </a:r>
          </a:p>
        </p:txBody>
      </p:sp>
      <p:sp>
        <p:nvSpPr>
          <p:cNvPr id="202783" name="Line 31"/>
          <p:cNvSpPr>
            <a:spLocks noChangeShapeType="1"/>
          </p:cNvSpPr>
          <p:nvPr/>
        </p:nvSpPr>
        <p:spPr bwMode="auto">
          <a:xfrm flipH="1">
            <a:off x="3949700" y="4375150"/>
            <a:ext cx="304800" cy="0"/>
          </a:xfrm>
          <a:prstGeom prst="line">
            <a:avLst/>
          </a:prstGeom>
          <a:noFill/>
          <a:ln w="28575">
            <a:solidFill>
              <a:srgbClr val="006600"/>
            </a:solidFill>
            <a:round/>
            <a:headEnd/>
            <a:tailEnd/>
          </a:ln>
          <a:effectLst/>
        </p:spPr>
        <p:txBody>
          <a:bodyPr/>
          <a:lstStyle/>
          <a:p>
            <a:endParaRPr lang="en-US"/>
          </a:p>
        </p:txBody>
      </p:sp>
      <p:sp>
        <p:nvSpPr>
          <p:cNvPr id="2" name="TextBox 1"/>
          <p:cNvSpPr txBox="1"/>
          <p:nvPr/>
        </p:nvSpPr>
        <p:spPr>
          <a:xfrm>
            <a:off x="2519168" y="697614"/>
            <a:ext cx="2751074" cy="923330"/>
          </a:xfrm>
          <a:prstGeom prst="rect">
            <a:avLst/>
          </a:prstGeom>
          <a:noFill/>
        </p:spPr>
        <p:txBody>
          <a:bodyPr wrap="none" rtlCol="0">
            <a:spAutoFit/>
          </a:bodyPr>
          <a:lstStyle/>
          <a:p>
            <a:r>
              <a:rPr lang="en-US" dirty="0" smtClean="0">
                <a:latin typeface="Symbol" panose="05050102010706020507" pitchFamily="18" charset="2"/>
              </a:rPr>
              <a:t>b</a:t>
            </a:r>
            <a:r>
              <a:rPr lang="en-US" dirty="0" smtClean="0"/>
              <a:t>=100/(100+100K||80pF)</a:t>
            </a:r>
          </a:p>
          <a:p>
            <a:r>
              <a:rPr lang="en-US" dirty="0" smtClean="0"/>
              <a:t>=0.001(1+s100K80p)</a:t>
            </a:r>
          </a:p>
          <a:p>
            <a:r>
              <a:rPr lang="en-US" dirty="0" smtClean="0"/>
              <a:t>=0.001(1+s/20KHz)</a:t>
            </a:r>
            <a:endParaRPr lang="en-US" dirty="0"/>
          </a:p>
        </p:txBody>
      </p:sp>
      <p:sp>
        <p:nvSpPr>
          <p:cNvPr id="3" name="Slide Number Placeholder 2"/>
          <p:cNvSpPr>
            <a:spLocks noGrp="1"/>
          </p:cNvSpPr>
          <p:nvPr>
            <p:ph type="sldNum" sz="quarter" idx="12"/>
          </p:nvPr>
        </p:nvSpPr>
        <p:spPr/>
        <p:txBody>
          <a:bodyPr/>
          <a:lstStyle/>
          <a:p>
            <a:pPr>
              <a:defRPr/>
            </a:pPr>
            <a:fld id="{B44E2D58-0400-4198-A944-BB6AA8A72C5C}"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2767"/>
                                        </p:tgtEl>
                                        <p:attrNameLst>
                                          <p:attrName>style.visibility</p:attrName>
                                        </p:attrNameLst>
                                      </p:cBhvr>
                                      <p:to>
                                        <p:strVal val="visible"/>
                                      </p:to>
                                    </p:set>
                                    <p:animEffect transition="in" filter="wipe(down)">
                                      <p:cBhvr>
                                        <p:cTn id="7" dur="500"/>
                                        <p:tgtEl>
                                          <p:spTgt spid="202767"/>
                                        </p:tgtEl>
                                      </p:cBhvr>
                                    </p:animEffect>
                                  </p:childTnLst>
                                </p:cTn>
                              </p:par>
                              <p:par>
                                <p:cTn id="8" presetID="5" presetClass="entr" presetSubtype="10" fill="hold" nodeType="withEffect">
                                  <p:stCondLst>
                                    <p:cond delay="0"/>
                                  </p:stCondLst>
                                  <p:childTnLst>
                                    <p:set>
                                      <p:cBhvr>
                                        <p:cTn id="9" dur="1" fill="hold">
                                          <p:stCondLst>
                                            <p:cond delay="0"/>
                                          </p:stCondLst>
                                        </p:cTn>
                                        <p:tgtEl>
                                          <p:spTgt spid="202763">
                                            <p:txEl>
                                              <p:pRg st="0" end="0"/>
                                            </p:txEl>
                                          </p:spTgt>
                                        </p:tgtEl>
                                        <p:attrNameLst>
                                          <p:attrName>style.visibility</p:attrName>
                                        </p:attrNameLst>
                                      </p:cBhvr>
                                      <p:to>
                                        <p:strVal val="visible"/>
                                      </p:to>
                                    </p:set>
                                    <p:animEffect transition="in" filter="checkerboard(across)">
                                      <p:cBhvr>
                                        <p:cTn id="10" dur="500"/>
                                        <p:tgtEl>
                                          <p:spTgt spid="20276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02777"/>
                                        </p:tgtEl>
                                        <p:attrNameLst>
                                          <p:attrName>style.visibility</p:attrName>
                                        </p:attrNameLst>
                                      </p:cBhvr>
                                      <p:to>
                                        <p:strVal val="visible"/>
                                      </p:to>
                                    </p:set>
                                    <p:animEffect transition="in" filter="wipe(up)">
                                      <p:cBhvr>
                                        <p:cTn id="15" dur="500"/>
                                        <p:tgtEl>
                                          <p:spTgt spid="20277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202780"/>
                                        </p:tgtEl>
                                        <p:attrNameLst>
                                          <p:attrName>style.visibility</p:attrName>
                                        </p:attrNameLst>
                                      </p:cBhvr>
                                      <p:to>
                                        <p:strVal val="visible"/>
                                      </p:to>
                                    </p:set>
                                    <p:anim calcmode="lin" valueType="num">
                                      <p:cBhvr additive="base">
                                        <p:cTn id="20" dur="500" fill="hold"/>
                                        <p:tgtEl>
                                          <p:spTgt spid="202780"/>
                                        </p:tgtEl>
                                        <p:attrNameLst>
                                          <p:attrName>ppt_x</p:attrName>
                                        </p:attrNameLst>
                                      </p:cBhvr>
                                      <p:tavLst>
                                        <p:tav tm="0">
                                          <p:val>
                                            <p:strVal val="1+#ppt_w/2"/>
                                          </p:val>
                                        </p:tav>
                                        <p:tav tm="100000">
                                          <p:val>
                                            <p:strVal val="#ppt_x"/>
                                          </p:val>
                                        </p:tav>
                                      </p:tavLst>
                                    </p:anim>
                                    <p:anim calcmode="lin" valueType="num">
                                      <p:cBhvr additive="base">
                                        <p:cTn id="21" dur="500" fill="hold"/>
                                        <p:tgtEl>
                                          <p:spTgt spid="202780"/>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2779"/>
                                        </p:tgtEl>
                                        <p:attrNameLst>
                                          <p:attrName>style.visibility</p:attrName>
                                        </p:attrNameLst>
                                      </p:cBhvr>
                                      <p:to>
                                        <p:strVal val="visible"/>
                                      </p:to>
                                    </p:set>
                                    <p:anim calcmode="lin" valueType="num">
                                      <p:cBhvr additive="base">
                                        <p:cTn id="24" dur="500" fill="hold"/>
                                        <p:tgtEl>
                                          <p:spTgt spid="202779"/>
                                        </p:tgtEl>
                                        <p:attrNameLst>
                                          <p:attrName>ppt_x</p:attrName>
                                        </p:attrNameLst>
                                      </p:cBhvr>
                                      <p:tavLst>
                                        <p:tav tm="0">
                                          <p:val>
                                            <p:strVal val="1+#ppt_w/2"/>
                                          </p:val>
                                        </p:tav>
                                        <p:tav tm="100000">
                                          <p:val>
                                            <p:strVal val="#ppt_x"/>
                                          </p:val>
                                        </p:tav>
                                      </p:tavLst>
                                    </p:anim>
                                    <p:anim calcmode="lin" valueType="num">
                                      <p:cBhvr additive="base">
                                        <p:cTn id="25" dur="500" fill="hold"/>
                                        <p:tgtEl>
                                          <p:spTgt spid="202779"/>
                                        </p:tgtEl>
                                        <p:attrNameLst>
                                          <p:attrName>ppt_y</p:attrName>
                                        </p:attrNameLst>
                                      </p:cBhvr>
                                      <p:tavLst>
                                        <p:tav tm="0">
                                          <p:val>
                                            <p:strVal val="#ppt_y"/>
                                          </p:val>
                                        </p:tav>
                                        <p:tav tm="100000">
                                          <p:val>
                                            <p:strVal val="#ppt_y"/>
                                          </p:val>
                                        </p:tav>
                                      </p:tavLst>
                                    </p:anim>
                                  </p:childTnLst>
                                </p:cTn>
                              </p:par>
                              <p:par>
                                <p:cTn id="26" presetID="9" presetClass="exit" presetSubtype="0" fill="hold" grpId="0" nodeType="withEffect">
                                  <p:stCondLst>
                                    <p:cond delay="0"/>
                                  </p:stCondLst>
                                  <p:childTnLst>
                                    <p:animEffect transition="out" filter="dissolve">
                                      <p:cBhvr>
                                        <p:cTn id="27" dur="500"/>
                                        <p:tgtEl>
                                          <p:spTgt spid="202783"/>
                                        </p:tgtEl>
                                      </p:cBhvr>
                                    </p:animEffect>
                                    <p:set>
                                      <p:cBhvr>
                                        <p:cTn id="28" dur="1" fill="hold">
                                          <p:stCondLst>
                                            <p:cond delay="499"/>
                                          </p:stCondLst>
                                        </p:cTn>
                                        <p:tgtEl>
                                          <p:spTgt spid="20278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027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27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27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27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27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27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27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02763">
                                            <p:txEl>
                                              <p:pRg st="0" end="0"/>
                                            </p:txEl>
                                          </p:spTgt>
                                        </p:tgtEl>
                                        <p:attrNameLst>
                                          <p:attrName>style.visibility</p:attrName>
                                        </p:attrNameLst>
                                      </p:cBhvr>
                                      <p:to>
                                        <p:strVal val="visible"/>
                                      </p:to>
                                    </p:set>
                                    <p:animEffect transition="in" filter="checkerboard(across)">
                                      <p:cBhvr>
                                        <p:cTn id="47" dur="500"/>
                                        <p:tgtEl>
                                          <p:spTgt spid="202763">
                                            <p:txEl>
                                              <p:pRg st="0" end="0"/>
                                            </p:txEl>
                                          </p:spTgt>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02763">
                                            <p:txEl>
                                              <p:pRg st="1" end="1"/>
                                            </p:txEl>
                                          </p:spTgt>
                                        </p:tgtEl>
                                        <p:attrNameLst>
                                          <p:attrName>style.visibility</p:attrName>
                                        </p:attrNameLst>
                                      </p:cBhvr>
                                      <p:to>
                                        <p:strVal val="visible"/>
                                      </p:to>
                                    </p:set>
                                    <p:animEffect transition="in" filter="checkerboard(across)">
                                      <p:cBhvr>
                                        <p:cTn id="50" dur="500"/>
                                        <p:tgtEl>
                                          <p:spTgt spid="202763">
                                            <p:txEl>
                                              <p:pRg st="1" end="1"/>
                                            </p:txEl>
                                          </p:spTgt>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202762"/>
                                        </p:tgtEl>
                                        <p:attrNameLst>
                                          <p:attrName>style.visibility</p:attrName>
                                        </p:attrNameLst>
                                      </p:cBhvr>
                                      <p:to>
                                        <p:strVal val="visible"/>
                                      </p:to>
                                    </p:set>
                                    <p:animEffect transition="in" filter="checkerboard(across)">
                                      <p:cBhvr>
                                        <p:cTn id="53" dur="500"/>
                                        <p:tgtEl>
                                          <p:spTgt spid="202762"/>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202761"/>
                                        </p:tgtEl>
                                        <p:attrNameLst>
                                          <p:attrName>style.visibility</p:attrName>
                                        </p:attrNameLst>
                                      </p:cBhvr>
                                      <p:to>
                                        <p:strVal val="visible"/>
                                      </p:to>
                                    </p:set>
                                    <p:animEffect transition="in" filter="checkerboard(across)">
                                      <p:cBhvr>
                                        <p:cTn id="56" dur="500"/>
                                        <p:tgtEl>
                                          <p:spTgt spid="202761"/>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202764"/>
                                        </p:tgtEl>
                                        <p:attrNameLst>
                                          <p:attrName>style.visibility</p:attrName>
                                        </p:attrNameLst>
                                      </p:cBhvr>
                                      <p:to>
                                        <p:strVal val="visible"/>
                                      </p:to>
                                    </p:set>
                                    <p:animEffect transition="in" filter="checkerboard(across)">
                                      <p:cBhvr>
                                        <p:cTn id="59" dur="500"/>
                                        <p:tgtEl>
                                          <p:spTgt spid="202764"/>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202781"/>
                                        </p:tgtEl>
                                        <p:attrNameLst>
                                          <p:attrName>style.visibility</p:attrName>
                                        </p:attrNameLst>
                                      </p:cBhvr>
                                      <p:to>
                                        <p:strVal val="visible"/>
                                      </p:to>
                                    </p:set>
                                    <p:animEffect transition="in" filter="checkerboard(across)">
                                      <p:cBhvr>
                                        <p:cTn id="62" dur="500"/>
                                        <p:tgtEl>
                                          <p:spTgt spid="20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1" grpId="0" animBg="1"/>
      <p:bldP spid="202762" grpId="0" animBg="1"/>
      <p:bldP spid="202763" grpId="0" build="allAtOnce"/>
      <p:bldP spid="202764" grpId="0"/>
      <p:bldP spid="202767" grpId="0" animBg="1"/>
      <p:bldP spid="202768" grpId="0" animBg="1"/>
      <p:bldP spid="202769" grpId="0" animBg="1"/>
      <p:bldP spid="202770" grpId="0" animBg="1"/>
      <p:bldP spid="202771" grpId="0" animBg="1"/>
      <p:bldP spid="202772" grpId="0" animBg="1"/>
      <p:bldP spid="202773" grpId="0" animBg="1"/>
      <p:bldP spid="202777" grpId="0" animBg="1"/>
      <p:bldP spid="202779" grpId="0"/>
      <p:bldP spid="202780" grpId="0" animBg="1"/>
      <p:bldP spid="202781" grpId="0" animBg="1"/>
      <p:bldP spid="202782" grpId="0"/>
      <p:bldP spid="2027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231775" y="142875"/>
            <a:ext cx="4845050" cy="671513"/>
          </a:xfrm>
        </p:spPr>
        <p:txBody>
          <a:bodyPr/>
          <a:lstStyle/>
          <a:p>
            <a:r>
              <a:rPr lang="en-US" sz="2400" dirty="0"/>
              <a:t>Type 2</a:t>
            </a:r>
            <a:r>
              <a:rPr lang="en-US" dirty="0"/>
              <a:t> </a:t>
            </a:r>
            <a:r>
              <a:rPr lang="en-US" sz="2400" dirty="0" smtClean="0"/>
              <a:t>compensation range</a:t>
            </a:r>
            <a:endParaRPr lang="en-US" dirty="0"/>
          </a:p>
        </p:txBody>
      </p:sp>
      <p:graphicFrame>
        <p:nvGraphicFramePr>
          <p:cNvPr id="202755" name="Object 3"/>
          <p:cNvGraphicFramePr>
            <a:graphicFrameLocks noGrp="1" noChangeAspect="1"/>
          </p:cNvGraphicFramePr>
          <p:nvPr>
            <p:ph sz="half" idx="1"/>
          </p:nvPr>
        </p:nvGraphicFramePr>
        <p:xfrm>
          <a:off x="160338" y="914400"/>
          <a:ext cx="5961062" cy="5359400"/>
        </p:xfrm>
        <a:graphic>
          <a:graphicData uri="http://schemas.openxmlformats.org/presentationml/2006/ole">
            <mc:AlternateContent xmlns:mc="http://schemas.openxmlformats.org/markup-compatibility/2006">
              <mc:Choice xmlns:v="urn:schemas-microsoft-com:vml" Requires="v">
                <p:oleObj spid="_x0000_s346134" name="Visio" r:id="rId3" imgW="7402830" imgH="6654641" progId="Visio.Drawing.11">
                  <p:embed/>
                </p:oleObj>
              </mc:Choice>
              <mc:Fallback>
                <p:oleObj name="Visio" r:id="rId3" imgW="7402830" imgH="6654641"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914400"/>
                        <a:ext cx="5961062" cy="535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758" name="Line 6"/>
          <p:cNvSpPr>
            <a:spLocks noChangeShapeType="1"/>
          </p:cNvSpPr>
          <p:nvPr/>
        </p:nvSpPr>
        <p:spPr bwMode="auto">
          <a:xfrm flipV="1">
            <a:off x="942975" y="4379913"/>
            <a:ext cx="4560203" cy="1587"/>
          </a:xfrm>
          <a:prstGeom prst="line">
            <a:avLst/>
          </a:prstGeom>
          <a:noFill/>
          <a:ln w="28575">
            <a:solidFill>
              <a:srgbClr val="006600"/>
            </a:solidFill>
            <a:round/>
            <a:headEnd/>
            <a:tailEnd/>
          </a:ln>
          <a:effectLst/>
        </p:spPr>
        <p:txBody>
          <a:bodyPr/>
          <a:lstStyle/>
          <a:p>
            <a:endParaRPr lang="en-US"/>
          </a:p>
        </p:txBody>
      </p:sp>
      <p:sp>
        <p:nvSpPr>
          <p:cNvPr id="202759" name="Rectangle 7"/>
          <p:cNvSpPr>
            <a:spLocks noChangeArrowheads="1"/>
          </p:cNvSpPr>
          <p:nvPr/>
        </p:nvSpPr>
        <p:spPr bwMode="auto">
          <a:xfrm>
            <a:off x="3436938" y="3279775"/>
            <a:ext cx="184150" cy="581025"/>
          </a:xfrm>
          <a:prstGeom prst="rect">
            <a:avLst/>
          </a:prstGeom>
          <a:noFill/>
          <a:ln w="9525">
            <a:noFill/>
            <a:miter lim="800000"/>
            <a:headEnd/>
            <a:tailEnd/>
          </a:ln>
          <a:effectLst/>
        </p:spPr>
        <p:txBody>
          <a:bodyPr wrap="none">
            <a:spAutoFit/>
          </a:bodyPr>
          <a:lstStyle/>
          <a:p>
            <a:endParaRPr lang="en-US" sz="1600" b="1">
              <a:solidFill>
                <a:srgbClr val="006600"/>
              </a:solidFill>
            </a:endParaRPr>
          </a:p>
          <a:p>
            <a:endParaRPr lang="en-US" sz="1600" b="1">
              <a:solidFill>
                <a:srgbClr val="006600"/>
              </a:solidFill>
            </a:endParaRPr>
          </a:p>
        </p:txBody>
      </p:sp>
      <p:sp>
        <p:nvSpPr>
          <p:cNvPr id="202760" name="Text Box 8"/>
          <p:cNvSpPr txBox="1">
            <a:spLocks noChangeArrowheads="1"/>
          </p:cNvSpPr>
          <p:nvPr/>
        </p:nvSpPr>
        <p:spPr bwMode="auto">
          <a:xfrm>
            <a:off x="1898650" y="3963988"/>
            <a:ext cx="604838" cy="396875"/>
          </a:xfrm>
          <a:prstGeom prst="rect">
            <a:avLst/>
          </a:prstGeom>
          <a:noFill/>
          <a:ln w="9525">
            <a:noFill/>
            <a:miter lim="800000"/>
            <a:headEnd/>
            <a:tailEnd/>
          </a:ln>
          <a:effectLst/>
        </p:spPr>
        <p:txBody>
          <a:bodyPr wrap="none">
            <a:spAutoFit/>
          </a:bodyPr>
          <a:lstStyle/>
          <a:p>
            <a:r>
              <a:rPr lang="en-US" sz="2000" b="1">
                <a:solidFill>
                  <a:srgbClr val="006600"/>
                </a:solidFill>
              </a:rPr>
              <a:t>A</a:t>
            </a:r>
            <a:r>
              <a:rPr lang="en-US" sz="1400" b="1">
                <a:solidFill>
                  <a:srgbClr val="006600"/>
                </a:solidFill>
              </a:rPr>
              <a:t>CL</a:t>
            </a:r>
          </a:p>
        </p:txBody>
      </p:sp>
      <p:sp>
        <p:nvSpPr>
          <p:cNvPr id="202767" name="Line 15"/>
          <p:cNvSpPr>
            <a:spLocks noChangeShapeType="1"/>
          </p:cNvSpPr>
          <p:nvPr/>
        </p:nvSpPr>
        <p:spPr bwMode="auto">
          <a:xfrm>
            <a:off x="3965864" y="3812575"/>
            <a:ext cx="726785" cy="754107"/>
          </a:xfrm>
          <a:prstGeom prst="line">
            <a:avLst/>
          </a:prstGeom>
          <a:noFill/>
          <a:ln w="28575">
            <a:solidFill>
              <a:schemeClr val="bg2"/>
            </a:solidFill>
            <a:round/>
            <a:headEnd/>
            <a:tailEnd/>
          </a:ln>
          <a:effectLst/>
        </p:spPr>
        <p:txBody>
          <a:bodyPr/>
          <a:lstStyle/>
          <a:p>
            <a:endParaRPr lang="en-US"/>
          </a:p>
        </p:txBody>
      </p:sp>
      <p:sp>
        <p:nvSpPr>
          <p:cNvPr id="202777" name="Line 25"/>
          <p:cNvSpPr>
            <a:spLocks noChangeShapeType="1"/>
          </p:cNvSpPr>
          <p:nvPr/>
        </p:nvSpPr>
        <p:spPr bwMode="auto">
          <a:xfrm flipH="1">
            <a:off x="3959224" y="3860801"/>
            <a:ext cx="34925" cy="1524000"/>
          </a:xfrm>
          <a:prstGeom prst="line">
            <a:avLst/>
          </a:prstGeom>
          <a:noFill/>
          <a:ln w="28575">
            <a:solidFill>
              <a:schemeClr val="bg2"/>
            </a:solidFill>
            <a:prstDash val="dash"/>
            <a:round/>
            <a:headEnd/>
            <a:tailEnd/>
          </a:ln>
          <a:effectLst/>
        </p:spPr>
        <p:txBody>
          <a:bodyPr/>
          <a:lstStyle/>
          <a:p>
            <a:endParaRPr lang="en-US"/>
          </a:p>
        </p:txBody>
      </p:sp>
      <p:sp>
        <p:nvSpPr>
          <p:cNvPr id="202780" name="Line 28"/>
          <p:cNvSpPr>
            <a:spLocks noChangeShapeType="1"/>
          </p:cNvSpPr>
          <p:nvPr/>
        </p:nvSpPr>
        <p:spPr bwMode="auto">
          <a:xfrm flipH="1">
            <a:off x="4048125" y="3800475"/>
            <a:ext cx="895350" cy="485775"/>
          </a:xfrm>
          <a:prstGeom prst="line">
            <a:avLst/>
          </a:prstGeom>
          <a:noFill/>
          <a:ln w="28575">
            <a:solidFill>
              <a:schemeClr val="bg2"/>
            </a:solidFill>
            <a:round/>
            <a:headEnd/>
            <a:tailEnd type="triangle" w="med" len="med"/>
          </a:ln>
          <a:effectLst/>
        </p:spPr>
        <p:txBody>
          <a:bodyPr/>
          <a:lstStyle/>
          <a:p>
            <a:endParaRPr lang="en-US"/>
          </a:p>
        </p:txBody>
      </p:sp>
      <p:sp>
        <p:nvSpPr>
          <p:cNvPr id="202783" name="Line 31"/>
          <p:cNvSpPr>
            <a:spLocks noChangeShapeType="1"/>
          </p:cNvSpPr>
          <p:nvPr/>
        </p:nvSpPr>
        <p:spPr bwMode="auto">
          <a:xfrm flipH="1">
            <a:off x="3949700" y="4375150"/>
            <a:ext cx="304800" cy="0"/>
          </a:xfrm>
          <a:prstGeom prst="line">
            <a:avLst/>
          </a:prstGeom>
          <a:noFill/>
          <a:ln w="28575">
            <a:solidFill>
              <a:srgbClr val="006600"/>
            </a:solidFill>
            <a:round/>
            <a:headEnd/>
            <a:tailEnd/>
          </a:ln>
          <a:effectLst/>
        </p:spPr>
        <p:txBody>
          <a:bodyPr/>
          <a:lstStyle/>
          <a:p>
            <a:endParaRPr lang="en-US"/>
          </a:p>
        </p:txBody>
      </p:sp>
      <p:pic>
        <p:nvPicPr>
          <p:cNvPr id="26" name="Picture 2" descr="Type2Compensation_scopeshot_3traces"/>
          <p:cNvPicPr>
            <a:picLocks noChangeAspect="1" noChangeArrowheads="1"/>
          </p:cNvPicPr>
          <p:nvPr/>
        </p:nvPicPr>
        <p:blipFill>
          <a:blip r:embed="rId5" cstate="print"/>
          <a:srcRect/>
          <a:stretch>
            <a:fillRect/>
          </a:stretch>
        </p:blipFill>
        <p:spPr bwMode="auto">
          <a:xfrm>
            <a:off x="3905250" y="781051"/>
            <a:ext cx="5086350" cy="2415398"/>
          </a:xfrm>
          <a:prstGeom prst="rect">
            <a:avLst/>
          </a:prstGeom>
          <a:noFill/>
          <a:ln w="9525">
            <a:noFill/>
            <a:miter lim="800000"/>
            <a:headEnd/>
            <a:tailEnd/>
          </a:ln>
        </p:spPr>
      </p:pic>
      <p:sp>
        <p:nvSpPr>
          <p:cNvPr id="27" name="Line 15"/>
          <p:cNvSpPr>
            <a:spLocks noChangeShapeType="1"/>
          </p:cNvSpPr>
          <p:nvPr/>
        </p:nvSpPr>
        <p:spPr bwMode="auto">
          <a:xfrm>
            <a:off x="3841750" y="3557032"/>
            <a:ext cx="1072858" cy="1073691"/>
          </a:xfrm>
          <a:prstGeom prst="line">
            <a:avLst/>
          </a:prstGeom>
          <a:noFill/>
          <a:ln w="28575">
            <a:solidFill>
              <a:srgbClr val="00B050"/>
            </a:solidFill>
            <a:round/>
            <a:headEnd/>
            <a:tailEnd/>
          </a:ln>
          <a:effectLst/>
        </p:spPr>
        <p:txBody>
          <a:bodyPr/>
          <a:lstStyle/>
          <a:p>
            <a:endParaRPr lang="en-US"/>
          </a:p>
        </p:txBody>
      </p:sp>
      <p:sp>
        <p:nvSpPr>
          <p:cNvPr id="28" name="Line 25"/>
          <p:cNvSpPr>
            <a:spLocks noChangeShapeType="1"/>
          </p:cNvSpPr>
          <p:nvPr/>
        </p:nvSpPr>
        <p:spPr bwMode="auto">
          <a:xfrm flipH="1">
            <a:off x="3797008" y="3645933"/>
            <a:ext cx="35507" cy="1791256"/>
          </a:xfrm>
          <a:prstGeom prst="line">
            <a:avLst/>
          </a:prstGeom>
          <a:noFill/>
          <a:ln w="28575">
            <a:solidFill>
              <a:srgbClr val="00B050"/>
            </a:solidFill>
            <a:prstDash val="dash"/>
            <a:round/>
            <a:headEnd/>
            <a:tailEnd/>
          </a:ln>
          <a:effectLst/>
        </p:spPr>
        <p:txBody>
          <a:bodyPr/>
          <a:lstStyle/>
          <a:p>
            <a:endParaRPr lang="en-US"/>
          </a:p>
        </p:txBody>
      </p:sp>
      <p:sp>
        <p:nvSpPr>
          <p:cNvPr id="29" name="Line 15"/>
          <p:cNvSpPr>
            <a:spLocks noChangeShapeType="1"/>
          </p:cNvSpPr>
          <p:nvPr/>
        </p:nvSpPr>
        <p:spPr bwMode="auto">
          <a:xfrm>
            <a:off x="4176713" y="4226719"/>
            <a:ext cx="287337" cy="288131"/>
          </a:xfrm>
          <a:prstGeom prst="line">
            <a:avLst/>
          </a:prstGeom>
          <a:noFill/>
          <a:ln w="28575">
            <a:solidFill>
              <a:schemeClr val="bg1"/>
            </a:solidFill>
            <a:round/>
            <a:headEnd/>
            <a:tailEnd/>
          </a:ln>
          <a:effectLst/>
        </p:spPr>
        <p:txBody>
          <a:bodyPr/>
          <a:lstStyle/>
          <a:p>
            <a:endParaRPr lang="en-US"/>
          </a:p>
        </p:txBody>
      </p:sp>
      <p:sp>
        <p:nvSpPr>
          <p:cNvPr id="30" name="Line 25"/>
          <p:cNvSpPr>
            <a:spLocks noChangeShapeType="1"/>
          </p:cNvSpPr>
          <p:nvPr/>
        </p:nvSpPr>
        <p:spPr bwMode="auto">
          <a:xfrm flipH="1">
            <a:off x="4157371" y="4476750"/>
            <a:ext cx="1879" cy="908051"/>
          </a:xfrm>
          <a:prstGeom prst="line">
            <a:avLst/>
          </a:prstGeom>
          <a:noFill/>
          <a:ln w="28575">
            <a:solidFill>
              <a:schemeClr val="bg1"/>
            </a:solidFill>
            <a:prstDash val="dash"/>
            <a:round/>
            <a:headEnd/>
            <a:tailEnd/>
          </a:ln>
          <a:effectLst/>
        </p:spPr>
        <p:txBody>
          <a:bodyPr/>
          <a:lstStyle/>
          <a:p>
            <a:endParaRPr lang="en-US"/>
          </a:p>
        </p:txBody>
      </p:sp>
      <p:sp>
        <p:nvSpPr>
          <p:cNvPr id="31" name="TextBox 30"/>
          <p:cNvSpPr txBox="1"/>
          <p:nvPr/>
        </p:nvSpPr>
        <p:spPr>
          <a:xfrm>
            <a:off x="5019675" y="3609975"/>
            <a:ext cx="2621230" cy="369332"/>
          </a:xfrm>
          <a:prstGeom prst="rect">
            <a:avLst/>
          </a:prstGeom>
          <a:noFill/>
        </p:spPr>
        <p:txBody>
          <a:bodyPr wrap="none" rtlCol="0">
            <a:spAutoFit/>
          </a:bodyPr>
          <a:lstStyle/>
          <a:p>
            <a:r>
              <a:rPr lang="en-US" dirty="0" smtClean="0"/>
              <a:t>Optimum compensation</a:t>
            </a:r>
            <a:endParaRPr lang="en-US" dirty="0"/>
          </a:p>
        </p:txBody>
      </p:sp>
      <p:sp>
        <p:nvSpPr>
          <p:cNvPr id="32" name="TextBox 31"/>
          <p:cNvSpPr txBox="1"/>
          <p:nvPr/>
        </p:nvSpPr>
        <p:spPr>
          <a:xfrm>
            <a:off x="4438650" y="3276600"/>
            <a:ext cx="2492990" cy="369332"/>
          </a:xfrm>
          <a:prstGeom prst="rect">
            <a:avLst/>
          </a:prstGeom>
          <a:noFill/>
        </p:spPr>
        <p:txBody>
          <a:bodyPr wrap="none" rtlCol="0">
            <a:spAutoFit/>
          </a:bodyPr>
          <a:lstStyle/>
          <a:p>
            <a:r>
              <a:rPr lang="en-US" dirty="0" smtClean="0">
                <a:solidFill>
                  <a:srgbClr val="00B050"/>
                </a:solidFill>
              </a:rPr>
              <a:t>Lowest pole frequency</a:t>
            </a:r>
            <a:endParaRPr lang="en-US" dirty="0">
              <a:solidFill>
                <a:srgbClr val="00B050"/>
              </a:solidFill>
            </a:endParaRPr>
          </a:p>
        </p:txBody>
      </p:sp>
      <p:sp>
        <p:nvSpPr>
          <p:cNvPr id="33" name="TextBox 32"/>
          <p:cNvSpPr txBox="1"/>
          <p:nvPr/>
        </p:nvSpPr>
        <p:spPr>
          <a:xfrm>
            <a:off x="4933950" y="4105275"/>
            <a:ext cx="2544286" cy="369332"/>
          </a:xfrm>
          <a:prstGeom prst="rect">
            <a:avLst/>
          </a:prstGeom>
          <a:noFill/>
        </p:spPr>
        <p:txBody>
          <a:bodyPr wrap="none" rtlCol="0">
            <a:spAutoFit/>
          </a:bodyPr>
          <a:lstStyle/>
          <a:p>
            <a:r>
              <a:rPr lang="en-US" dirty="0" smtClean="0">
                <a:solidFill>
                  <a:srgbClr val="FF0000"/>
                </a:solidFill>
              </a:rPr>
              <a:t>Highest pole frequency</a:t>
            </a:r>
            <a:endParaRPr lang="en-US" dirty="0">
              <a:solidFill>
                <a:srgbClr val="FF0000"/>
              </a:solidFill>
            </a:endParaRPr>
          </a:p>
        </p:txBody>
      </p:sp>
      <p:sp>
        <p:nvSpPr>
          <p:cNvPr id="34" name="Line 28"/>
          <p:cNvSpPr>
            <a:spLocks noChangeShapeType="1"/>
          </p:cNvSpPr>
          <p:nvPr/>
        </p:nvSpPr>
        <p:spPr bwMode="auto">
          <a:xfrm flipH="1">
            <a:off x="4362450" y="4267200"/>
            <a:ext cx="447675" cy="76200"/>
          </a:xfrm>
          <a:prstGeom prst="line">
            <a:avLst/>
          </a:prstGeom>
          <a:noFill/>
          <a:ln w="28575">
            <a:solidFill>
              <a:schemeClr val="bg1"/>
            </a:solidFill>
            <a:round/>
            <a:headEnd/>
            <a:tailEnd type="triangle" w="med" len="med"/>
          </a:ln>
          <a:effectLst/>
        </p:spPr>
        <p:txBody>
          <a:bodyPr/>
          <a:lstStyle/>
          <a:p>
            <a:endParaRPr lang="en-US"/>
          </a:p>
        </p:txBody>
      </p:sp>
      <p:sp>
        <p:nvSpPr>
          <p:cNvPr id="35" name="Line 28"/>
          <p:cNvSpPr>
            <a:spLocks noChangeShapeType="1"/>
          </p:cNvSpPr>
          <p:nvPr/>
        </p:nvSpPr>
        <p:spPr bwMode="auto">
          <a:xfrm flipH="1">
            <a:off x="3695700" y="3571875"/>
            <a:ext cx="800100" cy="609600"/>
          </a:xfrm>
          <a:prstGeom prst="line">
            <a:avLst/>
          </a:prstGeom>
          <a:noFill/>
          <a:ln w="28575">
            <a:solidFill>
              <a:srgbClr val="00B050"/>
            </a:solidFill>
            <a:round/>
            <a:headEnd/>
            <a:tailEnd type="triangle" w="med" len="med"/>
          </a:ln>
          <a:effectLst/>
        </p:spPr>
        <p:txBody>
          <a:bodyPr/>
          <a:lstStyle/>
          <a:p>
            <a:endParaRPr lang="en-US"/>
          </a:p>
        </p:txBody>
      </p:sp>
      <p:sp>
        <p:nvSpPr>
          <p:cNvPr id="2" name="Slide Number Placeholder 1"/>
          <p:cNvSpPr>
            <a:spLocks noGrp="1"/>
          </p:cNvSpPr>
          <p:nvPr>
            <p:ph type="sldNum" sz="quarter" idx="12"/>
          </p:nvPr>
        </p:nvSpPr>
        <p:spPr/>
        <p:txBody>
          <a:bodyPr/>
          <a:lstStyle/>
          <a:p>
            <a:pPr>
              <a:defRPr/>
            </a:pPr>
            <a:fld id="{B44E2D58-0400-4198-A944-BB6AA8A72C5C}" type="slidenum">
              <a:rPr lang="en-US" smtClean="0"/>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2" grpId="0"/>
      <p:bldP spid="33" grpId="0"/>
      <p:bldP spid="34" grpId="0" animBg="1"/>
      <p:bldP spid="3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231775" y="142875"/>
            <a:ext cx="4676775" cy="681038"/>
          </a:xfrm>
        </p:spPr>
        <p:txBody>
          <a:bodyPr/>
          <a:lstStyle/>
          <a:p>
            <a:r>
              <a:rPr lang="en-US" sz="2400" dirty="0"/>
              <a:t>Bode plot for Type </a:t>
            </a:r>
            <a:r>
              <a:rPr lang="en-US" sz="2400" dirty="0" smtClean="0"/>
              <a:t>1 </a:t>
            </a:r>
            <a:r>
              <a:rPr lang="en-US" sz="2400" dirty="0"/>
              <a:t>comp.</a:t>
            </a:r>
          </a:p>
        </p:txBody>
      </p:sp>
      <p:graphicFrame>
        <p:nvGraphicFramePr>
          <p:cNvPr id="194566" name="Object 6"/>
          <p:cNvGraphicFramePr>
            <a:graphicFrameLocks noGrp="1" noChangeAspect="1"/>
          </p:cNvGraphicFramePr>
          <p:nvPr>
            <p:ph sz="half" idx="1"/>
          </p:nvPr>
        </p:nvGraphicFramePr>
        <p:xfrm>
          <a:off x="179388" y="933450"/>
          <a:ext cx="5961062" cy="5359400"/>
        </p:xfrm>
        <a:graphic>
          <a:graphicData uri="http://schemas.openxmlformats.org/presentationml/2006/ole">
            <mc:AlternateContent xmlns:mc="http://schemas.openxmlformats.org/markup-compatibility/2006">
              <mc:Choice xmlns:v="urn:schemas-microsoft-com:vml" Requires="v">
                <p:oleObj spid="_x0000_s330792" name="Visio" r:id="rId3" imgW="7402830" imgH="6654641" progId="Visio.Drawing.11">
                  <p:embed/>
                </p:oleObj>
              </mc:Choice>
              <mc:Fallback>
                <p:oleObj name="Visio" r:id="rId3" imgW="7402830" imgH="6654641"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33450"/>
                        <a:ext cx="5961062"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pic>
                </p:oleObj>
              </mc:Fallback>
            </mc:AlternateContent>
          </a:graphicData>
        </a:graphic>
      </p:graphicFrame>
      <p:sp>
        <p:nvSpPr>
          <p:cNvPr id="194570" name="Text Box 10"/>
          <p:cNvSpPr txBox="1">
            <a:spLocks noChangeArrowheads="1"/>
          </p:cNvSpPr>
          <p:nvPr/>
        </p:nvSpPr>
        <p:spPr bwMode="auto">
          <a:xfrm>
            <a:off x="6442075" y="2560638"/>
            <a:ext cx="2330450" cy="1130300"/>
          </a:xfrm>
          <a:prstGeom prst="rect">
            <a:avLst/>
          </a:prstGeom>
          <a:noFill/>
          <a:ln w="9525">
            <a:noFill/>
            <a:miter lim="800000"/>
            <a:headEnd/>
            <a:tailEnd/>
          </a:ln>
          <a:effectLst/>
        </p:spPr>
        <p:txBody>
          <a:bodyPr>
            <a:spAutoFit/>
          </a:bodyPr>
          <a:lstStyle/>
          <a:p>
            <a:r>
              <a:rPr lang="en-US" sz="1600" b="1" dirty="0">
                <a:solidFill>
                  <a:srgbClr val="006600"/>
                </a:solidFill>
              </a:rPr>
              <a:t>Closed loop Gain </a:t>
            </a:r>
            <a:r>
              <a:rPr lang="en-US" sz="2000" b="1" dirty="0">
                <a:solidFill>
                  <a:srgbClr val="006600"/>
                </a:solidFill>
              </a:rPr>
              <a:t>A</a:t>
            </a:r>
            <a:r>
              <a:rPr lang="en-US" sz="1400" b="1" dirty="0">
                <a:solidFill>
                  <a:srgbClr val="006600"/>
                </a:solidFill>
              </a:rPr>
              <a:t>CL</a:t>
            </a:r>
          </a:p>
          <a:p>
            <a:r>
              <a:rPr lang="en-US" sz="1600" b="1" dirty="0">
                <a:solidFill>
                  <a:srgbClr val="006600"/>
                </a:solidFill>
              </a:rPr>
              <a:t>(100K/100) +1 = 1001</a:t>
            </a:r>
          </a:p>
          <a:p>
            <a:r>
              <a:rPr lang="en-US" sz="1600" b="1" dirty="0">
                <a:solidFill>
                  <a:srgbClr val="006600"/>
                </a:solidFill>
              </a:rPr>
              <a:t> or ~ 60dB</a:t>
            </a:r>
          </a:p>
        </p:txBody>
      </p:sp>
      <p:sp>
        <p:nvSpPr>
          <p:cNvPr id="194571" name="Line 11"/>
          <p:cNvSpPr>
            <a:spLocks noChangeShapeType="1"/>
          </p:cNvSpPr>
          <p:nvPr/>
        </p:nvSpPr>
        <p:spPr bwMode="auto">
          <a:xfrm>
            <a:off x="923925" y="4391025"/>
            <a:ext cx="3705225" cy="0"/>
          </a:xfrm>
          <a:prstGeom prst="line">
            <a:avLst/>
          </a:prstGeom>
          <a:noFill/>
          <a:ln w="28575">
            <a:solidFill>
              <a:srgbClr val="006600"/>
            </a:solidFill>
            <a:round/>
            <a:headEnd/>
            <a:tailEnd/>
          </a:ln>
          <a:effectLst/>
        </p:spPr>
        <p:txBody>
          <a:bodyPr/>
          <a:lstStyle/>
          <a:p>
            <a:endParaRPr lang="en-US"/>
          </a:p>
        </p:txBody>
      </p:sp>
      <p:sp>
        <p:nvSpPr>
          <p:cNvPr id="194572" name="Rectangle 12"/>
          <p:cNvSpPr>
            <a:spLocks noChangeArrowheads="1"/>
          </p:cNvSpPr>
          <p:nvPr/>
        </p:nvSpPr>
        <p:spPr bwMode="auto">
          <a:xfrm>
            <a:off x="3436938" y="3279775"/>
            <a:ext cx="184150" cy="581025"/>
          </a:xfrm>
          <a:prstGeom prst="rect">
            <a:avLst/>
          </a:prstGeom>
          <a:noFill/>
          <a:ln w="9525">
            <a:noFill/>
            <a:miter lim="800000"/>
            <a:headEnd/>
            <a:tailEnd/>
          </a:ln>
          <a:effectLst/>
        </p:spPr>
        <p:txBody>
          <a:bodyPr wrap="none">
            <a:spAutoFit/>
          </a:bodyPr>
          <a:lstStyle/>
          <a:p>
            <a:endParaRPr lang="en-US" sz="1600" b="1">
              <a:solidFill>
                <a:srgbClr val="006600"/>
              </a:solidFill>
            </a:endParaRPr>
          </a:p>
          <a:p>
            <a:endParaRPr lang="en-US" sz="1600" b="1">
              <a:solidFill>
                <a:srgbClr val="006600"/>
              </a:solidFill>
            </a:endParaRPr>
          </a:p>
        </p:txBody>
      </p:sp>
      <p:sp>
        <p:nvSpPr>
          <p:cNvPr id="194573" name="Text Box 13"/>
          <p:cNvSpPr txBox="1">
            <a:spLocks noChangeArrowheads="1"/>
          </p:cNvSpPr>
          <p:nvPr/>
        </p:nvSpPr>
        <p:spPr bwMode="auto">
          <a:xfrm>
            <a:off x="1079500" y="3954463"/>
            <a:ext cx="604838" cy="396875"/>
          </a:xfrm>
          <a:prstGeom prst="rect">
            <a:avLst/>
          </a:prstGeom>
          <a:noFill/>
          <a:ln w="9525">
            <a:noFill/>
            <a:miter lim="800000"/>
            <a:headEnd/>
            <a:tailEnd/>
          </a:ln>
          <a:effectLst/>
        </p:spPr>
        <p:txBody>
          <a:bodyPr wrap="none">
            <a:spAutoFit/>
          </a:bodyPr>
          <a:lstStyle/>
          <a:p>
            <a:r>
              <a:rPr lang="en-US" sz="2000" b="1" dirty="0">
                <a:ln>
                  <a:solidFill>
                    <a:schemeClr val="tx1"/>
                  </a:solidFill>
                </a:ln>
                <a:solidFill>
                  <a:srgbClr val="006600"/>
                </a:solidFill>
              </a:rPr>
              <a:t>A</a:t>
            </a:r>
            <a:r>
              <a:rPr lang="en-US" sz="1400" b="1" dirty="0">
                <a:ln>
                  <a:solidFill>
                    <a:schemeClr val="tx1"/>
                  </a:solidFill>
                </a:ln>
                <a:solidFill>
                  <a:srgbClr val="006600"/>
                </a:solidFill>
              </a:rPr>
              <a:t>CL</a:t>
            </a:r>
          </a:p>
        </p:txBody>
      </p:sp>
      <p:sp>
        <p:nvSpPr>
          <p:cNvPr id="194574" name="Line 14"/>
          <p:cNvSpPr>
            <a:spLocks noChangeShapeType="1"/>
          </p:cNvSpPr>
          <p:nvPr/>
        </p:nvSpPr>
        <p:spPr bwMode="auto">
          <a:xfrm>
            <a:off x="7239000" y="4629150"/>
            <a:ext cx="904875" cy="771525"/>
          </a:xfrm>
          <a:prstGeom prst="line">
            <a:avLst/>
          </a:prstGeom>
          <a:noFill/>
          <a:ln w="28575">
            <a:solidFill>
              <a:srgbClr val="9933FF"/>
            </a:solidFill>
            <a:round/>
            <a:headEnd/>
            <a:tailEnd/>
          </a:ln>
          <a:effectLst/>
        </p:spPr>
        <p:txBody>
          <a:bodyPr/>
          <a:lstStyle/>
          <a:p>
            <a:endParaRPr lang="en-US"/>
          </a:p>
        </p:txBody>
      </p:sp>
      <p:sp>
        <p:nvSpPr>
          <p:cNvPr id="194575" name="Line 15"/>
          <p:cNvSpPr>
            <a:spLocks noChangeShapeType="1"/>
          </p:cNvSpPr>
          <p:nvPr/>
        </p:nvSpPr>
        <p:spPr bwMode="auto">
          <a:xfrm>
            <a:off x="6838950" y="5076825"/>
            <a:ext cx="1466850" cy="0"/>
          </a:xfrm>
          <a:prstGeom prst="line">
            <a:avLst/>
          </a:prstGeom>
          <a:noFill/>
          <a:ln w="28575">
            <a:solidFill>
              <a:srgbClr val="006600"/>
            </a:solidFill>
            <a:round/>
            <a:headEnd/>
            <a:tailEnd/>
          </a:ln>
          <a:effectLst/>
        </p:spPr>
        <p:txBody>
          <a:bodyPr/>
          <a:lstStyle/>
          <a:p>
            <a:endParaRPr lang="en-US"/>
          </a:p>
        </p:txBody>
      </p:sp>
      <p:sp>
        <p:nvSpPr>
          <p:cNvPr id="194576" name="Text Box 16"/>
          <p:cNvSpPr txBox="1">
            <a:spLocks noChangeArrowheads="1"/>
          </p:cNvSpPr>
          <p:nvPr/>
        </p:nvSpPr>
        <p:spPr bwMode="auto">
          <a:xfrm>
            <a:off x="6677025" y="3827463"/>
            <a:ext cx="1568450" cy="641350"/>
          </a:xfrm>
          <a:prstGeom prst="rect">
            <a:avLst/>
          </a:prstGeom>
          <a:noFill/>
          <a:ln w="9525">
            <a:noFill/>
            <a:miter lim="800000"/>
            <a:headEnd/>
            <a:tailEnd/>
          </a:ln>
          <a:effectLst/>
        </p:spPr>
        <p:txBody>
          <a:bodyPr wrap="none">
            <a:spAutoFit/>
          </a:bodyPr>
          <a:lstStyle/>
          <a:p>
            <a:r>
              <a:rPr lang="en-US" b="1" dirty="0" smtClean="0"/>
              <a:t>20db/decade</a:t>
            </a:r>
            <a:endParaRPr lang="en-US" b="1" dirty="0"/>
          </a:p>
          <a:p>
            <a:r>
              <a:rPr lang="en-US" b="1" dirty="0"/>
              <a:t>closure!</a:t>
            </a:r>
            <a:r>
              <a:rPr lang="en-US" b="1" dirty="0">
                <a:solidFill>
                  <a:srgbClr val="006600"/>
                </a:solidFill>
              </a:rPr>
              <a:t>  </a:t>
            </a:r>
          </a:p>
        </p:txBody>
      </p:sp>
      <p:sp>
        <p:nvSpPr>
          <p:cNvPr id="194578" name="Text Box 18"/>
          <p:cNvSpPr txBox="1">
            <a:spLocks noChangeArrowheads="1"/>
          </p:cNvSpPr>
          <p:nvPr/>
        </p:nvSpPr>
        <p:spPr bwMode="auto">
          <a:xfrm>
            <a:off x="6858000" y="5535613"/>
            <a:ext cx="1834156" cy="461665"/>
          </a:xfrm>
          <a:prstGeom prst="rect">
            <a:avLst/>
          </a:prstGeom>
          <a:noFill/>
          <a:ln w="9525">
            <a:noFill/>
            <a:miter lim="800000"/>
            <a:headEnd/>
            <a:tailEnd/>
          </a:ln>
          <a:effectLst/>
        </p:spPr>
        <p:txBody>
          <a:bodyPr wrap="none">
            <a:spAutoFit/>
          </a:bodyPr>
          <a:lstStyle/>
          <a:p>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Stable </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p:txBody>
      </p:sp>
      <p:sp>
        <p:nvSpPr>
          <p:cNvPr id="194584" name="Line 24"/>
          <p:cNvSpPr>
            <a:spLocks noChangeShapeType="1"/>
          </p:cNvSpPr>
          <p:nvPr/>
        </p:nvSpPr>
        <p:spPr bwMode="auto">
          <a:xfrm>
            <a:off x="1038226" y="1085851"/>
            <a:ext cx="1323974" cy="1409700"/>
          </a:xfrm>
          <a:prstGeom prst="line">
            <a:avLst/>
          </a:prstGeom>
          <a:noFill/>
          <a:ln w="28575">
            <a:solidFill>
              <a:srgbClr val="9933FF"/>
            </a:solidFill>
            <a:round/>
            <a:headEnd/>
            <a:tailEnd/>
          </a:ln>
          <a:effectLst/>
        </p:spPr>
        <p:txBody>
          <a:bodyPr/>
          <a:lstStyle/>
          <a:p>
            <a:endParaRPr lang="en-US"/>
          </a:p>
        </p:txBody>
      </p:sp>
      <p:sp>
        <p:nvSpPr>
          <p:cNvPr id="194587" name="Line 27"/>
          <p:cNvSpPr>
            <a:spLocks noChangeShapeType="1"/>
          </p:cNvSpPr>
          <p:nvPr/>
        </p:nvSpPr>
        <p:spPr bwMode="auto">
          <a:xfrm>
            <a:off x="933450" y="3243263"/>
            <a:ext cx="1433513" cy="0"/>
          </a:xfrm>
          <a:prstGeom prst="line">
            <a:avLst/>
          </a:prstGeom>
          <a:noFill/>
          <a:ln w="28575">
            <a:solidFill>
              <a:srgbClr val="0000FF"/>
            </a:solidFill>
            <a:round/>
            <a:headEnd/>
            <a:tailEnd/>
          </a:ln>
          <a:effectLst/>
        </p:spPr>
        <p:txBody>
          <a:bodyPr/>
          <a:lstStyle/>
          <a:p>
            <a:endParaRPr lang="en-US"/>
          </a:p>
        </p:txBody>
      </p:sp>
      <p:sp>
        <p:nvSpPr>
          <p:cNvPr id="194588" name="Line 28"/>
          <p:cNvSpPr>
            <a:spLocks noChangeShapeType="1"/>
          </p:cNvSpPr>
          <p:nvPr/>
        </p:nvSpPr>
        <p:spPr bwMode="auto">
          <a:xfrm>
            <a:off x="2357439" y="3243263"/>
            <a:ext cx="2457450" cy="2452687"/>
          </a:xfrm>
          <a:prstGeom prst="line">
            <a:avLst/>
          </a:prstGeom>
          <a:noFill/>
          <a:ln w="28575">
            <a:solidFill>
              <a:srgbClr val="0000FF"/>
            </a:solidFill>
            <a:round/>
            <a:headEnd/>
            <a:tailEnd/>
          </a:ln>
          <a:effectLst/>
        </p:spPr>
        <p:txBody>
          <a:bodyPr/>
          <a:lstStyle/>
          <a:p>
            <a:endParaRPr lang="en-US"/>
          </a:p>
        </p:txBody>
      </p:sp>
      <p:sp>
        <p:nvSpPr>
          <p:cNvPr id="194589" name="Line 29"/>
          <p:cNvSpPr>
            <a:spLocks noChangeShapeType="1"/>
          </p:cNvSpPr>
          <p:nvPr/>
        </p:nvSpPr>
        <p:spPr bwMode="auto">
          <a:xfrm>
            <a:off x="3200400" y="5467348"/>
            <a:ext cx="1790700" cy="2"/>
          </a:xfrm>
          <a:prstGeom prst="line">
            <a:avLst/>
          </a:prstGeom>
          <a:noFill/>
          <a:ln w="28575">
            <a:solidFill>
              <a:schemeClr val="bg1"/>
            </a:solidFill>
            <a:round/>
            <a:headEnd/>
            <a:tailEnd/>
          </a:ln>
          <a:effectLst/>
        </p:spPr>
        <p:txBody>
          <a:bodyPr/>
          <a:lstStyle/>
          <a:p>
            <a:endParaRPr lang="en-US"/>
          </a:p>
        </p:txBody>
      </p:sp>
      <p:sp>
        <p:nvSpPr>
          <p:cNvPr id="194590" name="Line 30"/>
          <p:cNvSpPr>
            <a:spLocks noChangeShapeType="1"/>
          </p:cNvSpPr>
          <p:nvPr/>
        </p:nvSpPr>
        <p:spPr bwMode="auto">
          <a:xfrm>
            <a:off x="1028700" y="3267075"/>
            <a:ext cx="2214563" cy="2209800"/>
          </a:xfrm>
          <a:prstGeom prst="line">
            <a:avLst/>
          </a:prstGeom>
          <a:noFill/>
          <a:ln w="28575">
            <a:solidFill>
              <a:schemeClr val="bg1"/>
            </a:solidFill>
            <a:round/>
            <a:headEnd/>
            <a:tailEnd/>
          </a:ln>
          <a:effectLst/>
        </p:spPr>
        <p:txBody>
          <a:bodyPr/>
          <a:lstStyle/>
          <a:p>
            <a:endParaRPr lang="en-US"/>
          </a:p>
        </p:txBody>
      </p:sp>
      <p:sp>
        <p:nvSpPr>
          <p:cNvPr id="194592" name="Line 32"/>
          <p:cNvSpPr>
            <a:spLocks noChangeShapeType="1"/>
          </p:cNvSpPr>
          <p:nvPr/>
        </p:nvSpPr>
        <p:spPr bwMode="auto">
          <a:xfrm flipH="1">
            <a:off x="3009898" y="3619500"/>
            <a:ext cx="1343026" cy="15875"/>
          </a:xfrm>
          <a:prstGeom prst="line">
            <a:avLst/>
          </a:prstGeom>
          <a:noFill/>
          <a:ln w="28575">
            <a:solidFill>
              <a:srgbClr val="9933FF"/>
            </a:solidFill>
            <a:round/>
            <a:headEnd/>
            <a:tailEnd type="triangle" w="med" len="med"/>
          </a:ln>
          <a:effectLst/>
        </p:spPr>
        <p:txBody>
          <a:bodyPr/>
          <a:lstStyle/>
          <a:p>
            <a:endParaRPr lang="en-US"/>
          </a:p>
        </p:txBody>
      </p:sp>
      <p:sp>
        <p:nvSpPr>
          <p:cNvPr id="194593" name="Line 33"/>
          <p:cNvSpPr>
            <a:spLocks noChangeShapeType="1"/>
          </p:cNvSpPr>
          <p:nvPr/>
        </p:nvSpPr>
        <p:spPr bwMode="auto">
          <a:xfrm flipH="1" flipV="1">
            <a:off x="3028949" y="4972049"/>
            <a:ext cx="1724023" cy="9523"/>
          </a:xfrm>
          <a:prstGeom prst="line">
            <a:avLst/>
          </a:prstGeom>
          <a:noFill/>
          <a:ln w="28575">
            <a:solidFill>
              <a:schemeClr val="bg1"/>
            </a:solidFill>
            <a:round/>
            <a:headEnd/>
            <a:tailEnd type="triangle" w="med" len="med"/>
          </a:ln>
          <a:effectLst/>
        </p:spPr>
        <p:txBody>
          <a:bodyPr/>
          <a:lstStyle/>
          <a:p>
            <a:endParaRPr lang="en-US"/>
          </a:p>
        </p:txBody>
      </p:sp>
      <p:sp>
        <p:nvSpPr>
          <p:cNvPr id="194594" name="Line 34"/>
          <p:cNvSpPr>
            <a:spLocks noChangeShapeType="1"/>
          </p:cNvSpPr>
          <p:nvPr/>
        </p:nvSpPr>
        <p:spPr bwMode="auto">
          <a:xfrm flipH="1">
            <a:off x="3771900" y="4527550"/>
            <a:ext cx="927100" cy="0"/>
          </a:xfrm>
          <a:prstGeom prst="line">
            <a:avLst/>
          </a:prstGeom>
          <a:noFill/>
          <a:ln w="28575">
            <a:solidFill>
              <a:srgbClr val="0000FF"/>
            </a:solidFill>
            <a:round/>
            <a:headEnd/>
            <a:tailEnd type="triangle" w="med" len="med"/>
          </a:ln>
          <a:effectLst/>
        </p:spPr>
        <p:txBody>
          <a:bodyPr/>
          <a:lstStyle/>
          <a:p>
            <a:endParaRPr lang="en-US"/>
          </a:p>
        </p:txBody>
      </p:sp>
      <p:sp>
        <p:nvSpPr>
          <p:cNvPr id="194595" name="Text Box 35"/>
          <p:cNvSpPr txBox="1">
            <a:spLocks noChangeArrowheads="1"/>
          </p:cNvSpPr>
          <p:nvPr/>
        </p:nvSpPr>
        <p:spPr bwMode="auto">
          <a:xfrm>
            <a:off x="3594100" y="3179763"/>
            <a:ext cx="2381250" cy="641350"/>
          </a:xfrm>
          <a:prstGeom prst="rect">
            <a:avLst/>
          </a:prstGeom>
          <a:noFill/>
          <a:ln w="9525">
            <a:noFill/>
            <a:miter lim="800000"/>
            <a:headEnd/>
            <a:tailEnd/>
          </a:ln>
          <a:effectLst/>
        </p:spPr>
        <p:txBody>
          <a:bodyPr wrap="none">
            <a:spAutoFit/>
          </a:bodyPr>
          <a:lstStyle/>
          <a:p>
            <a:r>
              <a:rPr lang="en-US" b="1" dirty="0">
                <a:ln>
                  <a:solidFill>
                    <a:schemeClr val="tx1"/>
                  </a:solidFill>
                </a:ln>
                <a:solidFill>
                  <a:srgbClr val="9933FF"/>
                </a:solidFill>
              </a:rPr>
              <a:t>Combined response</a:t>
            </a:r>
            <a:br>
              <a:rPr lang="en-US" b="1" dirty="0">
                <a:ln>
                  <a:solidFill>
                    <a:schemeClr val="tx1"/>
                  </a:solidFill>
                </a:ln>
                <a:solidFill>
                  <a:srgbClr val="9933FF"/>
                </a:solidFill>
              </a:rPr>
            </a:br>
            <a:r>
              <a:rPr lang="en-US" b="1" dirty="0">
                <a:ln>
                  <a:solidFill>
                    <a:schemeClr val="tx1"/>
                  </a:solidFill>
                </a:ln>
                <a:solidFill>
                  <a:srgbClr val="9933FF"/>
                </a:solidFill>
              </a:rPr>
              <a:t>              Both Amps</a:t>
            </a:r>
          </a:p>
        </p:txBody>
      </p:sp>
      <p:sp>
        <p:nvSpPr>
          <p:cNvPr id="194596" name="Text Box 36"/>
          <p:cNvSpPr txBox="1">
            <a:spLocks noChangeArrowheads="1"/>
          </p:cNvSpPr>
          <p:nvPr/>
        </p:nvSpPr>
        <p:spPr bwMode="auto">
          <a:xfrm>
            <a:off x="4791075" y="4772025"/>
            <a:ext cx="1466850" cy="646331"/>
          </a:xfrm>
          <a:prstGeom prst="rect">
            <a:avLst/>
          </a:prstGeom>
          <a:noFill/>
          <a:ln w="9525">
            <a:noFill/>
            <a:miter lim="800000"/>
            <a:headEnd/>
            <a:tailEnd/>
          </a:ln>
          <a:effectLst/>
        </p:spPr>
        <p:txBody>
          <a:bodyPr wrap="square">
            <a:spAutoFit/>
          </a:bodyPr>
          <a:lstStyle/>
          <a:p>
            <a:pPr>
              <a:spcBef>
                <a:spcPct val="50000"/>
              </a:spcBef>
            </a:pPr>
            <a:r>
              <a:rPr lang="en-US" b="1" dirty="0">
                <a:ln>
                  <a:solidFill>
                    <a:schemeClr val="tx1"/>
                  </a:solidFill>
                </a:ln>
                <a:solidFill>
                  <a:schemeClr val="bg1"/>
                </a:solidFill>
              </a:rPr>
              <a:t>Null </a:t>
            </a:r>
            <a:r>
              <a:rPr lang="en-US" b="1" dirty="0" smtClean="0">
                <a:ln>
                  <a:solidFill>
                    <a:schemeClr val="tx1"/>
                  </a:solidFill>
                </a:ln>
                <a:solidFill>
                  <a:schemeClr val="bg1"/>
                </a:solidFill>
              </a:rPr>
              <a:t>Amp</a:t>
            </a:r>
            <a:br>
              <a:rPr lang="en-US" b="1" dirty="0" smtClean="0">
                <a:ln>
                  <a:solidFill>
                    <a:schemeClr val="tx1"/>
                  </a:solidFill>
                </a:ln>
                <a:solidFill>
                  <a:schemeClr val="bg1"/>
                </a:solidFill>
              </a:rPr>
            </a:br>
            <a:r>
              <a:rPr lang="en-US" b="1" dirty="0" smtClean="0">
                <a:ln>
                  <a:solidFill>
                    <a:schemeClr val="tx1"/>
                  </a:solidFill>
                </a:ln>
                <a:solidFill>
                  <a:schemeClr val="bg1"/>
                </a:solidFill>
              </a:rPr>
              <a:t>(integrator)</a:t>
            </a:r>
            <a:endParaRPr lang="en-US" b="1" dirty="0">
              <a:ln>
                <a:solidFill>
                  <a:schemeClr val="tx1"/>
                </a:solidFill>
              </a:ln>
              <a:solidFill>
                <a:schemeClr val="bg1"/>
              </a:solidFill>
            </a:endParaRPr>
          </a:p>
        </p:txBody>
      </p:sp>
      <p:sp>
        <p:nvSpPr>
          <p:cNvPr id="194597" name="Text Box 37"/>
          <p:cNvSpPr txBox="1">
            <a:spLocks noChangeArrowheads="1"/>
          </p:cNvSpPr>
          <p:nvPr/>
        </p:nvSpPr>
        <p:spPr bwMode="auto">
          <a:xfrm>
            <a:off x="4756150" y="4322763"/>
            <a:ext cx="654050" cy="366712"/>
          </a:xfrm>
          <a:prstGeom prst="rect">
            <a:avLst/>
          </a:prstGeom>
          <a:noFill/>
          <a:ln w="9525">
            <a:noFill/>
            <a:miter lim="800000"/>
            <a:headEnd/>
            <a:tailEnd/>
          </a:ln>
          <a:effectLst/>
        </p:spPr>
        <p:txBody>
          <a:bodyPr wrap="none">
            <a:spAutoFit/>
          </a:bodyPr>
          <a:lstStyle/>
          <a:p>
            <a:r>
              <a:rPr lang="en-US" b="1" dirty="0">
                <a:ln>
                  <a:solidFill>
                    <a:schemeClr val="tx1"/>
                  </a:solidFill>
                </a:ln>
                <a:solidFill>
                  <a:srgbClr val="0000FF"/>
                </a:solidFill>
              </a:rPr>
              <a:t>DUT</a:t>
            </a:r>
          </a:p>
        </p:txBody>
      </p:sp>
      <p:sp>
        <p:nvSpPr>
          <p:cNvPr id="30" name="Line 24"/>
          <p:cNvSpPr>
            <a:spLocks noChangeShapeType="1"/>
          </p:cNvSpPr>
          <p:nvPr/>
        </p:nvSpPr>
        <p:spPr bwMode="auto">
          <a:xfrm>
            <a:off x="3105150" y="3943350"/>
            <a:ext cx="1619250" cy="1628776"/>
          </a:xfrm>
          <a:prstGeom prst="line">
            <a:avLst/>
          </a:prstGeom>
          <a:noFill/>
          <a:ln w="28575">
            <a:solidFill>
              <a:srgbClr val="9933FF"/>
            </a:solidFill>
            <a:round/>
            <a:headEnd/>
            <a:tailEnd/>
          </a:ln>
          <a:effectLst/>
        </p:spPr>
        <p:txBody>
          <a:bodyPr/>
          <a:lstStyle/>
          <a:p>
            <a:endParaRPr lang="en-US"/>
          </a:p>
        </p:txBody>
      </p:sp>
      <p:sp>
        <p:nvSpPr>
          <p:cNvPr id="32" name="Line 29"/>
          <p:cNvSpPr>
            <a:spLocks noChangeShapeType="1"/>
          </p:cNvSpPr>
          <p:nvPr/>
        </p:nvSpPr>
        <p:spPr bwMode="auto">
          <a:xfrm>
            <a:off x="923926" y="3276598"/>
            <a:ext cx="152400" cy="1"/>
          </a:xfrm>
          <a:prstGeom prst="line">
            <a:avLst/>
          </a:prstGeom>
          <a:noFill/>
          <a:ln w="28575">
            <a:solidFill>
              <a:schemeClr val="bg1"/>
            </a:solidFill>
            <a:round/>
            <a:headEnd/>
            <a:tailEnd/>
          </a:ln>
          <a:effectLst/>
        </p:spPr>
        <p:txBody>
          <a:bodyPr/>
          <a:lstStyle/>
          <a:p>
            <a:endParaRPr lang="en-US"/>
          </a:p>
        </p:txBody>
      </p:sp>
      <p:sp>
        <p:nvSpPr>
          <p:cNvPr id="33" name="Line 26"/>
          <p:cNvSpPr>
            <a:spLocks noChangeShapeType="1"/>
          </p:cNvSpPr>
          <p:nvPr/>
        </p:nvSpPr>
        <p:spPr bwMode="auto">
          <a:xfrm flipV="1">
            <a:off x="939801" y="1085850"/>
            <a:ext cx="127000" cy="3175"/>
          </a:xfrm>
          <a:prstGeom prst="line">
            <a:avLst/>
          </a:prstGeom>
          <a:noFill/>
          <a:ln w="28575">
            <a:solidFill>
              <a:srgbClr val="9933FF"/>
            </a:solidFill>
            <a:round/>
            <a:headEnd/>
            <a:tailEnd/>
          </a:ln>
          <a:effectLst/>
        </p:spPr>
        <p:txBody>
          <a:bodyPr/>
          <a:lstStyle/>
          <a:p>
            <a:endParaRPr lang="en-US"/>
          </a:p>
        </p:txBody>
      </p:sp>
      <p:sp>
        <p:nvSpPr>
          <p:cNvPr id="34" name="Line 26"/>
          <p:cNvSpPr>
            <a:spLocks noChangeShapeType="1"/>
          </p:cNvSpPr>
          <p:nvPr/>
        </p:nvSpPr>
        <p:spPr bwMode="auto">
          <a:xfrm>
            <a:off x="2362200" y="2481262"/>
            <a:ext cx="742950" cy="1481137"/>
          </a:xfrm>
          <a:prstGeom prst="line">
            <a:avLst/>
          </a:prstGeom>
          <a:noFill/>
          <a:ln w="28575">
            <a:solidFill>
              <a:srgbClr val="9933FF"/>
            </a:solidFill>
            <a:round/>
            <a:headEnd/>
            <a:tailEnd/>
          </a:ln>
          <a:effectLst/>
        </p:spPr>
        <p:txBody>
          <a:bodyPr/>
          <a:lstStyle/>
          <a:p>
            <a:endParaRPr lang="en-US"/>
          </a:p>
        </p:txBody>
      </p:sp>
      <p:sp>
        <p:nvSpPr>
          <p:cNvPr id="27" name="Line 16"/>
          <p:cNvSpPr>
            <a:spLocks noChangeShapeType="1"/>
          </p:cNvSpPr>
          <p:nvPr/>
        </p:nvSpPr>
        <p:spPr bwMode="auto">
          <a:xfrm>
            <a:off x="7948613" y="1847850"/>
            <a:ext cx="0" cy="180975"/>
          </a:xfrm>
          <a:prstGeom prst="line">
            <a:avLst/>
          </a:prstGeom>
          <a:noFill/>
          <a:ln w="28575">
            <a:solidFill>
              <a:schemeClr val="bg1"/>
            </a:solidFill>
            <a:round/>
            <a:headEnd/>
            <a:tailEnd/>
          </a:ln>
          <a:effectLst/>
        </p:spPr>
        <p:txBody>
          <a:bodyPr/>
          <a:lstStyle/>
          <a:p>
            <a:endParaRPr lang="en-US"/>
          </a:p>
        </p:txBody>
      </p:sp>
      <p:sp>
        <p:nvSpPr>
          <p:cNvPr id="28" name="Line 17"/>
          <p:cNvSpPr>
            <a:spLocks noChangeShapeType="1"/>
          </p:cNvSpPr>
          <p:nvPr/>
        </p:nvSpPr>
        <p:spPr bwMode="auto">
          <a:xfrm>
            <a:off x="8053388" y="1847850"/>
            <a:ext cx="0" cy="180975"/>
          </a:xfrm>
          <a:prstGeom prst="line">
            <a:avLst/>
          </a:prstGeom>
          <a:noFill/>
          <a:ln w="28575">
            <a:solidFill>
              <a:schemeClr val="bg1"/>
            </a:solidFill>
            <a:round/>
            <a:headEnd/>
            <a:tailEnd/>
          </a:ln>
          <a:effectLst/>
        </p:spPr>
        <p:txBody>
          <a:bodyPr/>
          <a:lstStyle/>
          <a:p>
            <a:endParaRPr lang="en-US"/>
          </a:p>
        </p:txBody>
      </p:sp>
      <p:sp>
        <p:nvSpPr>
          <p:cNvPr id="29" name="Line 18"/>
          <p:cNvSpPr>
            <a:spLocks noChangeShapeType="1"/>
          </p:cNvSpPr>
          <p:nvPr/>
        </p:nvSpPr>
        <p:spPr bwMode="auto">
          <a:xfrm>
            <a:off x="8372474" y="1457325"/>
            <a:ext cx="9525" cy="500064"/>
          </a:xfrm>
          <a:prstGeom prst="line">
            <a:avLst/>
          </a:prstGeom>
          <a:noFill/>
          <a:ln w="19050">
            <a:solidFill>
              <a:schemeClr val="bg1"/>
            </a:solidFill>
            <a:round/>
            <a:headEnd/>
            <a:tailEnd/>
          </a:ln>
          <a:effectLst/>
        </p:spPr>
        <p:txBody>
          <a:bodyPr/>
          <a:lstStyle/>
          <a:p>
            <a:endParaRPr lang="en-US"/>
          </a:p>
        </p:txBody>
      </p:sp>
      <p:sp>
        <p:nvSpPr>
          <p:cNvPr id="35" name="Line 20"/>
          <p:cNvSpPr>
            <a:spLocks noChangeShapeType="1"/>
          </p:cNvSpPr>
          <p:nvPr/>
        </p:nvSpPr>
        <p:spPr bwMode="auto">
          <a:xfrm>
            <a:off x="7400925" y="1943100"/>
            <a:ext cx="547687" cy="4764"/>
          </a:xfrm>
          <a:prstGeom prst="line">
            <a:avLst/>
          </a:prstGeom>
          <a:noFill/>
          <a:ln w="19050">
            <a:solidFill>
              <a:schemeClr val="bg1"/>
            </a:solidFill>
            <a:round/>
            <a:headEnd/>
            <a:tailEnd/>
          </a:ln>
          <a:effectLst/>
        </p:spPr>
        <p:txBody>
          <a:bodyPr/>
          <a:lstStyle/>
          <a:p>
            <a:endParaRPr lang="en-US"/>
          </a:p>
        </p:txBody>
      </p:sp>
      <p:sp>
        <p:nvSpPr>
          <p:cNvPr id="36" name="Line 21"/>
          <p:cNvSpPr>
            <a:spLocks noChangeShapeType="1"/>
          </p:cNvSpPr>
          <p:nvPr/>
        </p:nvSpPr>
        <p:spPr bwMode="auto">
          <a:xfrm flipV="1">
            <a:off x="8058150" y="1943100"/>
            <a:ext cx="333375" cy="4763"/>
          </a:xfrm>
          <a:prstGeom prst="line">
            <a:avLst/>
          </a:prstGeom>
          <a:noFill/>
          <a:ln w="19050">
            <a:solidFill>
              <a:schemeClr val="bg1"/>
            </a:solidFill>
            <a:round/>
            <a:headEnd/>
            <a:tailEnd/>
          </a:ln>
          <a:effectLst/>
        </p:spPr>
        <p:txBody>
          <a:bodyPr/>
          <a:lstStyle/>
          <a:p>
            <a:endParaRPr lang="en-US"/>
          </a:p>
        </p:txBody>
      </p:sp>
      <p:graphicFrame>
        <p:nvGraphicFramePr>
          <p:cNvPr id="37" name="Object 23"/>
          <p:cNvGraphicFramePr>
            <a:graphicFrameLocks noGrp="1" noChangeAspect="1"/>
          </p:cNvGraphicFramePr>
          <p:nvPr>
            <p:ph sz="half" idx="2"/>
          </p:nvPr>
        </p:nvGraphicFramePr>
        <p:xfrm>
          <a:off x="5237162" y="265113"/>
          <a:ext cx="3184525" cy="1974850"/>
        </p:xfrm>
        <a:graphic>
          <a:graphicData uri="http://schemas.openxmlformats.org/presentationml/2006/ole">
            <mc:AlternateContent xmlns:mc="http://schemas.openxmlformats.org/markup-compatibility/2006">
              <mc:Choice xmlns:v="urn:schemas-microsoft-com:vml" Requires="v">
                <p:oleObj spid="_x0000_s330793" name="Visio" r:id="rId5" imgW="4711065" imgH="2921794" progId="Visio.Drawing.11">
                  <p:embed/>
                </p:oleObj>
              </mc:Choice>
              <mc:Fallback>
                <p:oleObj name="Visio" r:id="rId5" imgW="4711065" imgH="2921794" progId="Visio.Drawing.11">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7162" y="265113"/>
                        <a:ext cx="3184525" cy="1974850"/>
                      </a:xfrm>
                      <a:prstGeom prst="rect">
                        <a:avLst/>
                      </a:prstGeom>
                      <a:noFill/>
                      <a:ln w="28575">
                        <a:solidFill>
                          <a:srgbClr val="99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Rectangle 30"/>
          <p:cNvSpPr>
            <a:spLocks noChangeArrowheads="1"/>
          </p:cNvSpPr>
          <p:nvPr/>
        </p:nvSpPr>
        <p:spPr bwMode="auto">
          <a:xfrm>
            <a:off x="7653338" y="1954213"/>
            <a:ext cx="700833" cy="307777"/>
          </a:xfrm>
          <a:prstGeom prst="rect">
            <a:avLst/>
          </a:prstGeom>
          <a:noFill/>
          <a:ln w="9525">
            <a:noFill/>
            <a:miter lim="800000"/>
            <a:headEnd/>
            <a:tailEnd/>
          </a:ln>
          <a:effectLst/>
        </p:spPr>
        <p:txBody>
          <a:bodyPr wrap="none">
            <a:spAutoFit/>
          </a:bodyPr>
          <a:lstStyle/>
          <a:p>
            <a:r>
              <a:rPr lang="en-US" sz="1400" b="1" dirty="0" smtClean="0">
                <a:solidFill>
                  <a:schemeClr val="bg1"/>
                </a:solidFill>
              </a:rPr>
              <a:t>100pF</a:t>
            </a:r>
            <a:endParaRPr lang="en-US" sz="1400" b="1" dirty="0">
              <a:solidFill>
                <a:schemeClr val="bg1"/>
              </a:solidFill>
            </a:endParaRPr>
          </a:p>
        </p:txBody>
      </p:sp>
      <p:sp>
        <p:nvSpPr>
          <p:cNvPr id="2" name="Slide Number Placeholder 1"/>
          <p:cNvSpPr>
            <a:spLocks noGrp="1"/>
          </p:cNvSpPr>
          <p:nvPr>
            <p:ph type="sldNum" sz="quarter" idx="12"/>
          </p:nvPr>
        </p:nvSpPr>
        <p:spPr/>
        <p:txBody>
          <a:bodyPr/>
          <a:lstStyle/>
          <a:p>
            <a:pPr>
              <a:defRPr/>
            </a:pPr>
            <a:fld id="{B44E2D58-0400-4198-A944-BB6AA8A72C5C}" type="slidenum">
              <a:rPr lang="en-US" smtClean="0"/>
              <a:pPr>
                <a:defRPr/>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88"/>
                                        </p:tgtEl>
                                        <p:attrNameLst>
                                          <p:attrName>style.visibility</p:attrName>
                                        </p:attrNameLst>
                                      </p:cBhvr>
                                      <p:to>
                                        <p:strVal val="visible"/>
                                      </p:to>
                                    </p:set>
                                    <p:animEffect transition="in" filter="wipe(left)">
                                      <p:cBhvr>
                                        <p:cTn id="7" dur="500"/>
                                        <p:tgtEl>
                                          <p:spTgt spid="19458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4587"/>
                                        </p:tgtEl>
                                        <p:attrNameLst>
                                          <p:attrName>style.visibility</p:attrName>
                                        </p:attrNameLst>
                                      </p:cBhvr>
                                      <p:to>
                                        <p:strVal val="visible"/>
                                      </p:to>
                                    </p:set>
                                    <p:animEffect transition="in" filter="wipe(left)">
                                      <p:cBhvr>
                                        <p:cTn id="10" dur="500"/>
                                        <p:tgtEl>
                                          <p:spTgt spid="19458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4594"/>
                                        </p:tgtEl>
                                        <p:attrNameLst>
                                          <p:attrName>style.visibility</p:attrName>
                                        </p:attrNameLst>
                                      </p:cBhvr>
                                      <p:to>
                                        <p:strVal val="visible"/>
                                      </p:to>
                                    </p:set>
                                    <p:animEffect transition="in" filter="wipe(left)">
                                      <p:cBhvr>
                                        <p:cTn id="13" dur="500"/>
                                        <p:tgtEl>
                                          <p:spTgt spid="19459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4597"/>
                                        </p:tgtEl>
                                        <p:attrNameLst>
                                          <p:attrName>style.visibility</p:attrName>
                                        </p:attrNameLst>
                                      </p:cBhvr>
                                      <p:to>
                                        <p:strVal val="visible"/>
                                      </p:to>
                                    </p:set>
                                    <p:animEffect transition="in" filter="wipe(left)">
                                      <p:cBhvr>
                                        <p:cTn id="16" dur="500"/>
                                        <p:tgtEl>
                                          <p:spTgt spid="19459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4590"/>
                                        </p:tgtEl>
                                        <p:attrNameLst>
                                          <p:attrName>style.visibility</p:attrName>
                                        </p:attrNameLst>
                                      </p:cBhvr>
                                      <p:to>
                                        <p:strVal val="visible"/>
                                      </p:to>
                                    </p:set>
                                    <p:animEffect transition="in" filter="wipe(left)">
                                      <p:cBhvr>
                                        <p:cTn id="38" dur="500"/>
                                        <p:tgtEl>
                                          <p:spTgt spid="19459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4589"/>
                                        </p:tgtEl>
                                        <p:attrNameLst>
                                          <p:attrName>style.visibility</p:attrName>
                                        </p:attrNameLst>
                                      </p:cBhvr>
                                      <p:to>
                                        <p:strVal val="visible"/>
                                      </p:to>
                                    </p:set>
                                    <p:animEffect transition="in" filter="wipe(left)">
                                      <p:cBhvr>
                                        <p:cTn id="41" dur="500"/>
                                        <p:tgtEl>
                                          <p:spTgt spid="19458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4593"/>
                                        </p:tgtEl>
                                        <p:attrNameLst>
                                          <p:attrName>style.visibility</p:attrName>
                                        </p:attrNameLst>
                                      </p:cBhvr>
                                      <p:to>
                                        <p:strVal val="visible"/>
                                      </p:to>
                                    </p:set>
                                    <p:animEffect transition="in" filter="wipe(left)">
                                      <p:cBhvr>
                                        <p:cTn id="44" dur="500"/>
                                        <p:tgtEl>
                                          <p:spTgt spid="19459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94596"/>
                                        </p:tgtEl>
                                        <p:attrNameLst>
                                          <p:attrName>style.visibility</p:attrName>
                                        </p:attrNameLst>
                                      </p:cBhvr>
                                      <p:to>
                                        <p:strVal val="visible"/>
                                      </p:to>
                                    </p:set>
                                    <p:animEffect transition="in" filter="wipe(left)">
                                      <p:cBhvr>
                                        <p:cTn id="47" dur="500"/>
                                        <p:tgtEl>
                                          <p:spTgt spid="19459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4584"/>
                                        </p:tgtEl>
                                        <p:attrNameLst>
                                          <p:attrName>style.visibility</p:attrName>
                                        </p:attrNameLst>
                                      </p:cBhvr>
                                      <p:to>
                                        <p:strVal val="visible"/>
                                      </p:to>
                                    </p:set>
                                    <p:animEffect transition="in" filter="wipe(left)">
                                      <p:cBhvr>
                                        <p:cTn id="52" dur="500"/>
                                        <p:tgtEl>
                                          <p:spTgt spid="19458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94592"/>
                                        </p:tgtEl>
                                        <p:attrNameLst>
                                          <p:attrName>style.visibility</p:attrName>
                                        </p:attrNameLst>
                                      </p:cBhvr>
                                      <p:to>
                                        <p:strVal val="visible"/>
                                      </p:to>
                                    </p:set>
                                    <p:animEffect transition="in" filter="wipe(left)">
                                      <p:cBhvr>
                                        <p:cTn id="64" dur="500"/>
                                        <p:tgtEl>
                                          <p:spTgt spid="19459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94595"/>
                                        </p:tgtEl>
                                        <p:attrNameLst>
                                          <p:attrName>style.visibility</p:attrName>
                                        </p:attrNameLst>
                                      </p:cBhvr>
                                      <p:to>
                                        <p:strVal val="visible"/>
                                      </p:to>
                                    </p:set>
                                    <p:animEffect transition="in" filter="wipe(left)">
                                      <p:cBhvr>
                                        <p:cTn id="67" dur="500"/>
                                        <p:tgtEl>
                                          <p:spTgt spid="194595"/>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94570"/>
                                        </p:tgtEl>
                                        <p:attrNameLst>
                                          <p:attrName>style.visibility</p:attrName>
                                        </p:attrNameLst>
                                      </p:cBhvr>
                                      <p:to>
                                        <p:strVal val="visible"/>
                                      </p:to>
                                    </p:set>
                                    <p:animEffect transition="in" filter="checkerboard(across)">
                                      <p:cBhvr>
                                        <p:cTn id="72" dur="500"/>
                                        <p:tgtEl>
                                          <p:spTgt spid="19457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94571"/>
                                        </p:tgtEl>
                                        <p:attrNameLst>
                                          <p:attrName>style.visibility</p:attrName>
                                        </p:attrNameLst>
                                      </p:cBhvr>
                                      <p:to>
                                        <p:strVal val="visible"/>
                                      </p:to>
                                    </p:set>
                                    <p:animEffect transition="in" filter="wipe(left)">
                                      <p:cBhvr>
                                        <p:cTn id="77" dur="500"/>
                                        <p:tgtEl>
                                          <p:spTgt spid="19457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94573"/>
                                        </p:tgtEl>
                                        <p:attrNameLst>
                                          <p:attrName>style.visibility</p:attrName>
                                        </p:attrNameLst>
                                      </p:cBhvr>
                                      <p:to>
                                        <p:strVal val="visible"/>
                                      </p:to>
                                    </p:set>
                                    <p:animEffect transition="in" filter="wipe(left)">
                                      <p:cBhvr>
                                        <p:cTn id="80" dur="500"/>
                                        <p:tgtEl>
                                          <p:spTgt spid="194573"/>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4576"/>
                                        </p:tgtEl>
                                        <p:attrNameLst>
                                          <p:attrName>style.visibility</p:attrName>
                                        </p:attrNameLst>
                                      </p:cBhvr>
                                      <p:to>
                                        <p:strVal val="visible"/>
                                      </p:to>
                                    </p:set>
                                    <p:anim calcmode="lin" valueType="num">
                                      <p:cBhvr additive="base">
                                        <p:cTn id="85" dur="500" fill="hold"/>
                                        <p:tgtEl>
                                          <p:spTgt spid="194576"/>
                                        </p:tgtEl>
                                        <p:attrNameLst>
                                          <p:attrName>ppt_x</p:attrName>
                                        </p:attrNameLst>
                                      </p:cBhvr>
                                      <p:tavLst>
                                        <p:tav tm="0">
                                          <p:val>
                                            <p:strVal val="#ppt_x"/>
                                          </p:val>
                                        </p:tav>
                                        <p:tav tm="100000">
                                          <p:val>
                                            <p:strVal val="#ppt_x"/>
                                          </p:val>
                                        </p:tav>
                                      </p:tavLst>
                                    </p:anim>
                                    <p:anim calcmode="lin" valueType="num">
                                      <p:cBhvr additive="base">
                                        <p:cTn id="86" dur="500" fill="hold"/>
                                        <p:tgtEl>
                                          <p:spTgt spid="19457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94575"/>
                                        </p:tgtEl>
                                        <p:attrNameLst>
                                          <p:attrName>style.visibility</p:attrName>
                                        </p:attrNameLst>
                                      </p:cBhvr>
                                      <p:to>
                                        <p:strVal val="visible"/>
                                      </p:to>
                                    </p:set>
                                    <p:anim calcmode="lin" valueType="num">
                                      <p:cBhvr additive="base">
                                        <p:cTn id="89" dur="500" fill="hold"/>
                                        <p:tgtEl>
                                          <p:spTgt spid="194575"/>
                                        </p:tgtEl>
                                        <p:attrNameLst>
                                          <p:attrName>ppt_x</p:attrName>
                                        </p:attrNameLst>
                                      </p:cBhvr>
                                      <p:tavLst>
                                        <p:tav tm="0">
                                          <p:val>
                                            <p:strVal val="#ppt_x"/>
                                          </p:val>
                                        </p:tav>
                                        <p:tav tm="100000">
                                          <p:val>
                                            <p:strVal val="#ppt_x"/>
                                          </p:val>
                                        </p:tav>
                                      </p:tavLst>
                                    </p:anim>
                                    <p:anim calcmode="lin" valueType="num">
                                      <p:cBhvr additive="base">
                                        <p:cTn id="90" dur="500" fill="hold"/>
                                        <p:tgtEl>
                                          <p:spTgt spid="19457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94574"/>
                                        </p:tgtEl>
                                        <p:attrNameLst>
                                          <p:attrName>style.visibility</p:attrName>
                                        </p:attrNameLst>
                                      </p:cBhvr>
                                      <p:to>
                                        <p:strVal val="visible"/>
                                      </p:to>
                                    </p:set>
                                    <p:anim calcmode="lin" valueType="num">
                                      <p:cBhvr additive="base">
                                        <p:cTn id="93" dur="500" fill="hold"/>
                                        <p:tgtEl>
                                          <p:spTgt spid="194574"/>
                                        </p:tgtEl>
                                        <p:attrNameLst>
                                          <p:attrName>ppt_x</p:attrName>
                                        </p:attrNameLst>
                                      </p:cBhvr>
                                      <p:tavLst>
                                        <p:tav tm="0">
                                          <p:val>
                                            <p:strVal val="#ppt_x"/>
                                          </p:val>
                                        </p:tav>
                                        <p:tav tm="100000">
                                          <p:val>
                                            <p:strVal val="#ppt_x"/>
                                          </p:val>
                                        </p:tav>
                                      </p:tavLst>
                                    </p:anim>
                                    <p:anim calcmode="lin" valueType="num">
                                      <p:cBhvr additive="base">
                                        <p:cTn id="94" dur="500" fill="hold"/>
                                        <p:tgtEl>
                                          <p:spTgt spid="19457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94578"/>
                                        </p:tgtEl>
                                        <p:attrNameLst>
                                          <p:attrName>style.visibility</p:attrName>
                                        </p:attrNameLst>
                                      </p:cBhvr>
                                      <p:to>
                                        <p:strVal val="visible"/>
                                      </p:to>
                                    </p:set>
                                    <p:anim calcmode="lin" valueType="num">
                                      <p:cBhvr additive="base">
                                        <p:cTn id="97" dur="500" fill="hold"/>
                                        <p:tgtEl>
                                          <p:spTgt spid="194578"/>
                                        </p:tgtEl>
                                        <p:attrNameLst>
                                          <p:attrName>ppt_x</p:attrName>
                                        </p:attrNameLst>
                                      </p:cBhvr>
                                      <p:tavLst>
                                        <p:tav tm="0">
                                          <p:val>
                                            <p:strVal val="#ppt_x"/>
                                          </p:val>
                                        </p:tav>
                                        <p:tav tm="100000">
                                          <p:val>
                                            <p:strVal val="#ppt_x"/>
                                          </p:val>
                                        </p:tav>
                                      </p:tavLst>
                                    </p:anim>
                                    <p:anim calcmode="lin" valueType="num">
                                      <p:cBhvr additive="base">
                                        <p:cTn id="98" dur="500" fill="hold"/>
                                        <p:tgtEl>
                                          <p:spTgt spid="19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0" grpId="0"/>
      <p:bldP spid="194571" grpId="0" animBg="1"/>
      <p:bldP spid="194573" grpId="0"/>
      <p:bldP spid="194574" grpId="0" animBg="1"/>
      <p:bldP spid="194575" grpId="0" animBg="1"/>
      <p:bldP spid="194576" grpId="0"/>
      <p:bldP spid="194578" grpId="0"/>
      <p:bldP spid="194584" grpId="0" animBg="1"/>
      <p:bldP spid="194587" grpId="0" animBg="1"/>
      <p:bldP spid="194588" grpId="0" animBg="1"/>
      <p:bldP spid="194589" grpId="0" animBg="1"/>
      <p:bldP spid="194590" grpId="0" animBg="1"/>
      <p:bldP spid="194592" grpId="0" animBg="1"/>
      <p:bldP spid="194593" grpId="0" animBg="1"/>
      <p:bldP spid="194594" grpId="0" animBg="1"/>
      <p:bldP spid="194595" grpId="0"/>
      <p:bldP spid="194596" grpId="0"/>
      <p:bldP spid="194597" grpId="0"/>
      <p:bldP spid="30" grpId="0" animBg="1"/>
      <p:bldP spid="32" grpId="0" animBg="1"/>
      <p:bldP spid="33" grpId="0" animBg="1"/>
      <p:bldP spid="34" grpId="0" animBg="1"/>
      <p:bldP spid="27" grpId="0" animBg="1"/>
      <p:bldP spid="28" grpId="0" animBg="1"/>
      <p:bldP spid="29" grpId="0" animBg="1"/>
      <p:bldP spid="35" grpId="0" animBg="1"/>
      <p:bldP spid="36" grpId="0" animBg="1"/>
      <p:bldP spid="3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231775" y="142875"/>
            <a:ext cx="4676775" cy="681038"/>
          </a:xfrm>
        </p:spPr>
        <p:txBody>
          <a:bodyPr/>
          <a:lstStyle/>
          <a:p>
            <a:r>
              <a:rPr lang="en-US" sz="2400" dirty="0" smtClean="0"/>
              <a:t>Type 1 Compensation Range</a:t>
            </a:r>
            <a:endParaRPr lang="en-US" sz="2400" dirty="0"/>
          </a:p>
        </p:txBody>
      </p:sp>
      <p:graphicFrame>
        <p:nvGraphicFramePr>
          <p:cNvPr id="194566" name="Object 6"/>
          <p:cNvGraphicFramePr>
            <a:graphicFrameLocks noGrp="1" noChangeAspect="1"/>
          </p:cNvGraphicFramePr>
          <p:nvPr>
            <p:ph sz="half" idx="1"/>
          </p:nvPr>
        </p:nvGraphicFramePr>
        <p:xfrm>
          <a:off x="179388" y="933450"/>
          <a:ext cx="5961062" cy="5359400"/>
        </p:xfrm>
        <a:graphic>
          <a:graphicData uri="http://schemas.openxmlformats.org/presentationml/2006/ole">
            <mc:AlternateContent xmlns:mc="http://schemas.openxmlformats.org/markup-compatibility/2006">
              <mc:Choice xmlns:v="urn:schemas-microsoft-com:vml" Requires="v">
                <p:oleObj spid="_x0000_s332821" name="Visio" r:id="rId3" imgW="7402830" imgH="6654641" progId="Visio.Drawing.11">
                  <p:embed/>
                </p:oleObj>
              </mc:Choice>
              <mc:Fallback>
                <p:oleObj name="Visio" r:id="rId3" imgW="7402830" imgH="6654641"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33450"/>
                        <a:ext cx="5961062"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pic>
                </p:oleObj>
              </mc:Fallback>
            </mc:AlternateContent>
          </a:graphicData>
        </a:graphic>
      </p:graphicFrame>
      <p:sp>
        <p:nvSpPr>
          <p:cNvPr id="194571" name="Line 11"/>
          <p:cNvSpPr>
            <a:spLocks noChangeShapeType="1"/>
          </p:cNvSpPr>
          <p:nvPr/>
        </p:nvSpPr>
        <p:spPr bwMode="auto">
          <a:xfrm>
            <a:off x="923925" y="4391025"/>
            <a:ext cx="3705225" cy="0"/>
          </a:xfrm>
          <a:prstGeom prst="line">
            <a:avLst/>
          </a:prstGeom>
          <a:noFill/>
          <a:ln w="28575">
            <a:solidFill>
              <a:srgbClr val="006600"/>
            </a:solidFill>
            <a:round/>
            <a:headEnd/>
            <a:tailEnd/>
          </a:ln>
          <a:effectLst/>
        </p:spPr>
        <p:txBody>
          <a:bodyPr/>
          <a:lstStyle/>
          <a:p>
            <a:endParaRPr lang="en-US"/>
          </a:p>
        </p:txBody>
      </p:sp>
      <p:sp>
        <p:nvSpPr>
          <p:cNvPr id="194572" name="Rectangle 12"/>
          <p:cNvSpPr>
            <a:spLocks noChangeArrowheads="1"/>
          </p:cNvSpPr>
          <p:nvPr/>
        </p:nvSpPr>
        <p:spPr bwMode="auto">
          <a:xfrm>
            <a:off x="3436938" y="3279775"/>
            <a:ext cx="184150" cy="581025"/>
          </a:xfrm>
          <a:prstGeom prst="rect">
            <a:avLst/>
          </a:prstGeom>
          <a:noFill/>
          <a:ln w="9525">
            <a:noFill/>
            <a:miter lim="800000"/>
            <a:headEnd/>
            <a:tailEnd/>
          </a:ln>
          <a:effectLst/>
        </p:spPr>
        <p:txBody>
          <a:bodyPr wrap="none">
            <a:spAutoFit/>
          </a:bodyPr>
          <a:lstStyle/>
          <a:p>
            <a:endParaRPr lang="en-US" sz="1600" b="1">
              <a:solidFill>
                <a:srgbClr val="006600"/>
              </a:solidFill>
            </a:endParaRPr>
          </a:p>
          <a:p>
            <a:endParaRPr lang="en-US" sz="1600" b="1">
              <a:solidFill>
                <a:srgbClr val="006600"/>
              </a:solidFill>
            </a:endParaRPr>
          </a:p>
        </p:txBody>
      </p:sp>
      <p:sp>
        <p:nvSpPr>
          <p:cNvPr id="194573" name="Text Box 13"/>
          <p:cNvSpPr txBox="1">
            <a:spLocks noChangeArrowheads="1"/>
          </p:cNvSpPr>
          <p:nvPr/>
        </p:nvSpPr>
        <p:spPr bwMode="auto">
          <a:xfrm>
            <a:off x="1117600" y="3973513"/>
            <a:ext cx="604838" cy="396875"/>
          </a:xfrm>
          <a:prstGeom prst="rect">
            <a:avLst/>
          </a:prstGeom>
          <a:noFill/>
          <a:ln w="9525">
            <a:noFill/>
            <a:miter lim="800000"/>
            <a:headEnd/>
            <a:tailEnd/>
          </a:ln>
          <a:effectLst/>
        </p:spPr>
        <p:txBody>
          <a:bodyPr wrap="none">
            <a:spAutoFit/>
          </a:bodyPr>
          <a:lstStyle/>
          <a:p>
            <a:r>
              <a:rPr lang="en-US" sz="2000" b="1" dirty="0">
                <a:solidFill>
                  <a:srgbClr val="006600"/>
                </a:solidFill>
              </a:rPr>
              <a:t>A</a:t>
            </a:r>
            <a:r>
              <a:rPr lang="en-US" sz="1400" b="1" dirty="0">
                <a:solidFill>
                  <a:srgbClr val="006600"/>
                </a:solidFill>
              </a:rPr>
              <a:t>CL</a:t>
            </a:r>
          </a:p>
        </p:txBody>
      </p:sp>
      <p:sp>
        <p:nvSpPr>
          <p:cNvPr id="194584" name="Line 24"/>
          <p:cNvSpPr>
            <a:spLocks noChangeShapeType="1"/>
          </p:cNvSpPr>
          <p:nvPr/>
        </p:nvSpPr>
        <p:spPr bwMode="auto">
          <a:xfrm>
            <a:off x="1038226" y="1085851"/>
            <a:ext cx="1323974" cy="1409700"/>
          </a:xfrm>
          <a:prstGeom prst="line">
            <a:avLst/>
          </a:prstGeom>
          <a:noFill/>
          <a:ln w="28575">
            <a:solidFill>
              <a:srgbClr val="9933FF"/>
            </a:solidFill>
            <a:prstDash val="sysDot"/>
            <a:round/>
            <a:headEnd/>
            <a:tailEnd/>
          </a:ln>
          <a:effectLst/>
        </p:spPr>
        <p:txBody>
          <a:bodyPr/>
          <a:lstStyle/>
          <a:p>
            <a:endParaRPr lang="en-US"/>
          </a:p>
        </p:txBody>
      </p:sp>
      <p:sp>
        <p:nvSpPr>
          <p:cNvPr id="194587" name="Line 27"/>
          <p:cNvSpPr>
            <a:spLocks noChangeShapeType="1"/>
          </p:cNvSpPr>
          <p:nvPr/>
        </p:nvSpPr>
        <p:spPr bwMode="auto">
          <a:xfrm>
            <a:off x="933450" y="3243263"/>
            <a:ext cx="1433513" cy="0"/>
          </a:xfrm>
          <a:prstGeom prst="line">
            <a:avLst/>
          </a:prstGeom>
          <a:noFill/>
          <a:ln w="28575">
            <a:solidFill>
              <a:srgbClr val="0000FF"/>
            </a:solidFill>
            <a:round/>
            <a:headEnd/>
            <a:tailEnd/>
          </a:ln>
          <a:effectLst/>
        </p:spPr>
        <p:txBody>
          <a:bodyPr/>
          <a:lstStyle/>
          <a:p>
            <a:endParaRPr lang="en-US"/>
          </a:p>
        </p:txBody>
      </p:sp>
      <p:sp>
        <p:nvSpPr>
          <p:cNvPr id="194588" name="Line 28"/>
          <p:cNvSpPr>
            <a:spLocks noChangeShapeType="1"/>
          </p:cNvSpPr>
          <p:nvPr/>
        </p:nvSpPr>
        <p:spPr bwMode="auto">
          <a:xfrm>
            <a:off x="2357439" y="3243263"/>
            <a:ext cx="2457450" cy="2452687"/>
          </a:xfrm>
          <a:prstGeom prst="line">
            <a:avLst/>
          </a:prstGeom>
          <a:noFill/>
          <a:ln w="28575">
            <a:solidFill>
              <a:srgbClr val="0000FF"/>
            </a:solidFill>
            <a:round/>
            <a:headEnd/>
            <a:tailEnd/>
          </a:ln>
          <a:effectLst/>
        </p:spPr>
        <p:txBody>
          <a:bodyPr/>
          <a:lstStyle/>
          <a:p>
            <a:endParaRPr lang="en-US"/>
          </a:p>
        </p:txBody>
      </p:sp>
      <p:sp>
        <p:nvSpPr>
          <p:cNvPr id="194589" name="Line 29"/>
          <p:cNvSpPr>
            <a:spLocks noChangeShapeType="1"/>
          </p:cNvSpPr>
          <p:nvPr/>
        </p:nvSpPr>
        <p:spPr bwMode="auto">
          <a:xfrm>
            <a:off x="3200400" y="5467348"/>
            <a:ext cx="1790700" cy="2"/>
          </a:xfrm>
          <a:prstGeom prst="line">
            <a:avLst/>
          </a:prstGeom>
          <a:noFill/>
          <a:ln w="28575">
            <a:solidFill>
              <a:schemeClr val="bg1"/>
            </a:solidFill>
            <a:round/>
            <a:headEnd/>
            <a:tailEnd/>
          </a:ln>
          <a:effectLst/>
        </p:spPr>
        <p:txBody>
          <a:bodyPr/>
          <a:lstStyle/>
          <a:p>
            <a:endParaRPr lang="en-US"/>
          </a:p>
        </p:txBody>
      </p:sp>
      <p:sp>
        <p:nvSpPr>
          <p:cNvPr id="194590" name="Line 30"/>
          <p:cNvSpPr>
            <a:spLocks noChangeShapeType="1"/>
          </p:cNvSpPr>
          <p:nvPr/>
        </p:nvSpPr>
        <p:spPr bwMode="auto">
          <a:xfrm>
            <a:off x="1028700" y="3267075"/>
            <a:ext cx="2214563" cy="2209800"/>
          </a:xfrm>
          <a:prstGeom prst="line">
            <a:avLst/>
          </a:prstGeom>
          <a:noFill/>
          <a:ln w="28575">
            <a:solidFill>
              <a:schemeClr val="bg1"/>
            </a:solidFill>
            <a:round/>
            <a:headEnd/>
            <a:tailEnd/>
          </a:ln>
          <a:effectLst/>
        </p:spPr>
        <p:txBody>
          <a:bodyPr/>
          <a:lstStyle/>
          <a:p>
            <a:endParaRPr lang="en-US"/>
          </a:p>
        </p:txBody>
      </p:sp>
      <p:sp>
        <p:nvSpPr>
          <p:cNvPr id="194594" name="Line 34"/>
          <p:cNvSpPr>
            <a:spLocks noChangeShapeType="1"/>
          </p:cNvSpPr>
          <p:nvPr/>
        </p:nvSpPr>
        <p:spPr bwMode="auto">
          <a:xfrm flipH="1">
            <a:off x="3295648" y="4600575"/>
            <a:ext cx="1714502" cy="771525"/>
          </a:xfrm>
          <a:prstGeom prst="line">
            <a:avLst/>
          </a:prstGeom>
          <a:noFill/>
          <a:ln w="28575">
            <a:solidFill>
              <a:schemeClr val="accent3">
                <a:lumMod val="50000"/>
              </a:schemeClr>
            </a:solidFill>
            <a:round/>
            <a:headEnd/>
            <a:tailEnd type="triangle" w="med" len="med"/>
          </a:ln>
          <a:effectLst/>
        </p:spPr>
        <p:txBody>
          <a:bodyPr/>
          <a:lstStyle/>
          <a:p>
            <a:endParaRPr lang="en-US"/>
          </a:p>
        </p:txBody>
      </p:sp>
      <p:sp>
        <p:nvSpPr>
          <p:cNvPr id="194596" name="Text Box 36"/>
          <p:cNvSpPr txBox="1">
            <a:spLocks noChangeArrowheads="1"/>
          </p:cNvSpPr>
          <p:nvPr/>
        </p:nvSpPr>
        <p:spPr bwMode="auto">
          <a:xfrm>
            <a:off x="5067300" y="4248150"/>
            <a:ext cx="3505200" cy="646331"/>
          </a:xfrm>
          <a:prstGeom prst="rect">
            <a:avLst/>
          </a:prstGeom>
          <a:noFill/>
          <a:ln w="9525">
            <a:noFill/>
            <a:miter lim="800000"/>
            <a:headEnd/>
            <a:tailEnd/>
          </a:ln>
          <a:effectLst/>
        </p:spPr>
        <p:txBody>
          <a:bodyPr wrap="square">
            <a:spAutoFit/>
          </a:bodyPr>
          <a:lstStyle/>
          <a:p>
            <a:pPr>
              <a:spcBef>
                <a:spcPct val="50000"/>
              </a:spcBef>
            </a:pPr>
            <a:r>
              <a:rPr lang="en-US" b="1" dirty="0">
                <a:ln>
                  <a:solidFill>
                    <a:schemeClr val="tx1"/>
                  </a:solidFill>
                </a:ln>
                <a:solidFill>
                  <a:schemeClr val="bg1"/>
                </a:solidFill>
              </a:rPr>
              <a:t>Null </a:t>
            </a:r>
            <a:r>
              <a:rPr lang="en-US" b="1" dirty="0" smtClean="0">
                <a:ln>
                  <a:solidFill>
                    <a:schemeClr val="tx1"/>
                  </a:solidFill>
                </a:ln>
                <a:solidFill>
                  <a:schemeClr val="bg1"/>
                </a:solidFill>
              </a:rPr>
              <a:t>Amp(integrator) </a:t>
            </a:r>
            <a:br>
              <a:rPr lang="en-US" b="1" dirty="0" smtClean="0">
                <a:ln>
                  <a:solidFill>
                    <a:schemeClr val="tx1"/>
                  </a:solidFill>
                </a:ln>
                <a:solidFill>
                  <a:schemeClr val="bg1"/>
                </a:solidFill>
              </a:rPr>
            </a:br>
            <a:r>
              <a:rPr lang="en-US" b="1" dirty="0" smtClean="0">
                <a:ln>
                  <a:solidFill>
                    <a:schemeClr val="tx1"/>
                  </a:solidFill>
                </a:ln>
                <a:solidFill>
                  <a:schemeClr val="bg1"/>
                </a:solidFill>
              </a:rPr>
              <a:t>zero frequency</a:t>
            </a:r>
          </a:p>
        </p:txBody>
      </p:sp>
      <p:sp>
        <p:nvSpPr>
          <p:cNvPr id="30" name="Line 24"/>
          <p:cNvSpPr>
            <a:spLocks noChangeShapeType="1"/>
          </p:cNvSpPr>
          <p:nvPr/>
        </p:nvSpPr>
        <p:spPr bwMode="auto">
          <a:xfrm>
            <a:off x="3105150" y="3943350"/>
            <a:ext cx="1619250" cy="1628776"/>
          </a:xfrm>
          <a:prstGeom prst="line">
            <a:avLst/>
          </a:prstGeom>
          <a:noFill/>
          <a:ln w="28575">
            <a:solidFill>
              <a:srgbClr val="9933FF"/>
            </a:solidFill>
            <a:prstDash val="sysDot"/>
            <a:round/>
            <a:headEnd/>
            <a:tailEnd/>
          </a:ln>
          <a:effectLst/>
        </p:spPr>
        <p:txBody>
          <a:bodyPr/>
          <a:lstStyle/>
          <a:p>
            <a:endParaRPr lang="en-US"/>
          </a:p>
        </p:txBody>
      </p:sp>
      <p:sp>
        <p:nvSpPr>
          <p:cNvPr id="32" name="Line 29"/>
          <p:cNvSpPr>
            <a:spLocks noChangeShapeType="1"/>
          </p:cNvSpPr>
          <p:nvPr/>
        </p:nvSpPr>
        <p:spPr bwMode="auto">
          <a:xfrm>
            <a:off x="923926" y="3276598"/>
            <a:ext cx="152400" cy="1"/>
          </a:xfrm>
          <a:prstGeom prst="line">
            <a:avLst/>
          </a:prstGeom>
          <a:noFill/>
          <a:ln w="28575">
            <a:solidFill>
              <a:schemeClr val="bg1"/>
            </a:solidFill>
            <a:round/>
            <a:headEnd/>
            <a:tailEnd/>
          </a:ln>
          <a:effectLst/>
        </p:spPr>
        <p:txBody>
          <a:bodyPr/>
          <a:lstStyle/>
          <a:p>
            <a:endParaRPr lang="en-US"/>
          </a:p>
        </p:txBody>
      </p:sp>
      <p:sp>
        <p:nvSpPr>
          <p:cNvPr id="33" name="Line 26"/>
          <p:cNvSpPr>
            <a:spLocks noChangeShapeType="1"/>
          </p:cNvSpPr>
          <p:nvPr/>
        </p:nvSpPr>
        <p:spPr bwMode="auto">
          <a:xfrm flipV="1">
            <a:off x="939801" y="1085850"/>
            <a:ext cx="127000" cy="3175"/>
          </a:xfrm>
          <a:prstGeom prst="line">
            <a:avLst/>
          </a:prstGeom>
          <a:noFill/>
          <a:ln w="28575">
            <a:solidFill>
              <a:srgbClr val="9933FF"/>
            </a:solidFill>
            <a:prstDash val="sysDot"/>
            <a:round/>
            <a:headEnd/>
            <a:tailEnd/>
          </a:ln>
          <a:effectLst/>
        </p:spPr>
        <p:txBody>
          <a:bodyPr/>
          <a:lstStyle/>
          <a:p>
            <a:endParaRPr lang="en-US"/>
          </a:p>
        </p:txBody>
      </p:sp>
      <p:sp>
        <p:nvSpPr>
          <p:cNvPr id="34" name="Line 26"/>
          <p:cNvSpPr>
            <a:spLocks noChangeShapeType="1"/>
          </p:cNvSpPr>
          <p:nvPr/>
        </p:nvSpPr>
        <p:spPr bwMode="auto">
          <a:xfrm>
            <a:off x="2362200" y="2481262"/>
            <a:ext cx="742950" cy="1481137"/>
          </a:xfrm>
          <a:prstGeom prst="line">
            <a:avLst/>
          </a:prstGeom>
          <a:noFill/>
          <a:ln w="28575">
            <a:solidFill>
              <a:srgbClr val="9933FF"/>
            </a:solidFill>
            <a:prstDash val="sysDot"/>
            <a:round/>
            <a:headEnd/>
            <a:tailEnd/>
          </a:ln>
          <a:effectLst/>
        </p:spPr>
        <p:txBody>
          <a:bodyPr/>
          <a:lstStyle/>
          <a:p>
            <a:endParaRPr lang="en-US"/>
          </a:p>
        </p:txBody>
      </p:sp>
      <p:sp>
        <p:nvSpPr>
          <p:cNvPr id="28" name="Line 34"/>
          <p:cNvSpPr>
            <a:spLocks noChangeShapeType="1"/>
          </p:cNvSpPr>
          <p:nvPr/>
        </p:nvSpPr>
        <p:spPr bwMode="auto">
          <a:xfrm flipH="1">
            <a:off x="3590924" y="3781425"/>
            <a:ext cx="1095376" cy="517525"/>
          </a:xfrm>
          <a:prstGeom prst="line">
            <a:avLst/>
          </a:prstGeom>
          <a:noFill/>
          <a:ln w="28575">
            <a:solidFill>
              <a:srgbClr val="FFC000"/>
            </a:solidFill>
            <a:round/>
            <a:headEnd/>
            <a:tailEnd type="triangle" w="med" len="med"/>
          </a:ln>
          <a:effectLst/>
        </p:spPr>
        <p:txBody>
          <a:bodyPr/>
          <a:lstStyle/>
          <a:p>
            <a:endParaRPr lang="en-US"/>
          </a:p>
        </p:txBody>
      </p:sp>
      <p:sp>
        <p:nvSpPr>
          <p:cNvPr id="29" name="Text Box 36"/>
          <p:cNvSpPr txBox="1">
            <a:spLocks noChangeArrowheads="1"/>
          </p:cNvSpPr>
          <p:nvPr/>
        </p:nvSpPr>
        <p:spPr bwMode="auto">
          <a:xfrm>
            <a:off x="4752973" y="3400425"/>
            <a:ext cx="4191001" cy="646331"/>
          </a:xfrm>
          <a:prstGeom prst="rect">
            <a:avLst/>
          </a:prstGeom>
          <a:noFill/>
          <a:ln w="9525">
            <a:noFill/>
            <a:miter lim="800000"/>
            <a:headEnd/>
            <a:tailEnd/>
          </a:ln>
          <a:effectLst/>
        </p:spPr>
        <p:txBody>
          <a:bodyPr wrap="square">
            <a:spAutoFit/>
          </a:bodyPr>
          <a:lstStyle/>
          <a:p>
            <a:pPr>
              <a:spcBef>
                <a:spcPct val="50000"/>
              </a:spcBef>
            </a:pPr>
            <a:r>
              <a:rPr lang="en-US" b="1" dirty="0" smtClean="0">
                <a:ln>
                  <a:solidFill>
                    <a:schemeClr val="tx1"/>
                  </a:solidFill>
                </a:ln>
                <a:solidFill>
                  <a:srgbClr val="FFC000"/>
                </a:solidFill>
              </a:rPr>
              <a:t>Intersection of Combined response with Closed loop gain (A</a:t>
            </a:r>
            <a:r>
              <a:rPr lang="en-US" sz="1600" b="1" dirty="0" smtClean="0">
                <a:ln>
                  <a:solidFill>
                    <a:schemeClr val="tx1"/>
                  </a:solidFill>
                </a:ln>
                <a:solidFill>
                  <a:srgbClr val="FFC000"/>
                </a:solidFill>
              </a:rPr>
              <a:t>CL</a:t>
            </a:r>
            <a:r>
              <a:rPr lang="en-US" b="1" dirty="0" smtClean="0">
                <a:ln>
                  <a:solidFill>
                    <a:schemeClr val="tx1"/>
                  </a:solidFill>
                </a:ln>
                <a:solidFill>
                  <a:srgbClr val="FFC000"/>
                </a:solidFill>
              </a:rPr>
              <a:t>)</a:t>
            </a:r>
            <a:endParaRPr lang="en-US" b="1" dirty="0">
              <a:ln>
                <a:solidFill>
                  <a:schemeClr val="tx1"/>
                </a:solidFill>
              </a:ln>
              <a:solidFill>
                <a:srgbClr val="FFC000"/>
              </a:solidFill>
            </a:endParaRPr>
          </a:p>
        </p:txBody>
      </p:sp>
      <p:pic>
        <p:nvPicPr>
          <p:cNvPr id="31" name="Picture 32" descr="Type1Compensation_scopeshot_3traces"/>
          <p:cNvPicPr>
            <a:picLocks noChangeAspect="1" noChangeArrowheads="1"/>
          </p:cNvPicPr>
          <p:nvPr/>
        </p:nvPicPr>
        <p:blipFill>
          <a:blip r:embed="rId5" cstate="print"/>
          <a:srcRect/>
          <a:stretch>
            <a:fillRect/>
          </a:stretch>
        </p:blipFill>
        <p:spPr bwMode="auto">
          <a:xfrm>
            <a:off x="3733800" y="933451"/>
            <a:ext cx="5105400" cy="2424444"/>
          </a:xfrm>
          <a:prstGeom prst="rect">
            <a:avLst/>
          </a:prstGeom>
          <a:noFill/>
          <a:ln w="9525">
            <a:noFill/>
            <a:miter lim="800000"/>
            <a:headEnd/>
            <a:tailEnd/>
          </a:ln>
        </p:spPr>
      </p:pic>
      <p:sp>
        <p:nvSpPr>
          <p:cNvPr id="21" name="Text Box 36"/>
          <p:cNvSpPr txBox="1">
            <a:spLocks noChangeArrowheads="1"/>
          </p:cNvSpPr>
          <p:nvPr/>
        </p:nvSpPr>
        <p:spPr bwMode="auto">
          <a:xfrm>
            <a:off x="5238750" y="4991102"/>
            <a:ext cx="3505200" cy="369332"/>
          </a:xfrm>
          <a:prstGeom prst="rect">
            <a:avLst/>
          </a:prstGeom>
          <a:noFill/>
          <a:ln w="9525">
            <a:noFill/>
            <a:miter lim="800000"/>
            <a:headEnd/>
            <a:tailEnd/>
          </a:ln>
          <a:effectLst/>
        </p:spPr>
        <p:txBody>
          <a:bodyPr wrap="square">
            <a:spAutoFit/>
          </a:bodyPr>
          <a:lstStyle/>
          <a:p>
            <a:pPr>
              <a:spcBef>
                <a:spcPct val="50000"/>
              </a:spcBef>
            </a:pPr>
            <a:r>
              <a:rPr lang="en-US" b="1" dirty="0" smtClean="0">
                <a:ln>
                  <a:solidFill>
                    <a:schemeClr val="tx1"/>
                  </a:solidFill>
                </a:ln>
                <a:solidFill>
                  <a:srgbClr val="9933FF"/>
                </a:solidFill>
              </a:rPr>
              <a:t>Optimum is intersection / 4 </a:t>
            </a:r>
            <a:endParaRPr lang="en-US" b="1" dirty="0" smtClean="0">
              <a:ln>
                <a:solidFill>
                  <a:schemeClr val="tx1"/>
                </a:solidFill>
              </a:ln>
              <a:solidFill>
                <a:schemeClr val="bg1"/>
              </a:solidFill>
            </a:endParaRPr>
          </a:p>
        </p:txBody>
      </p:sp>
      <p:sp>
        <p:nvSpPr>
          <p:cNvPr id="2" name="Slide Number Placeholder 1"/>
          <p:cNvSpPr>
            <a:spLocks noGrp="1"/>
          </p:cNvSpPr>
          <p:nvPr>
            <p:ph type="sldNum" sz="quarter" idx="12"/>
          </p:nvPr>
        </p:nvSpPr>
        <p:spPr/>
        <p:txBody>
          <a:bodyPr/>
          <a:lstStyle/>
          <a:p>
            <a:pPr>
              <a:defRPr/>
            </a:pPr>
            <a:fld id="{B44E2D58-0400-4198-A944-BB6AA8A72C5C}"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5" name="Rectangle 5"/>
          <p:cNvSpPr>
            <a:spLocks noGrp="1" noChangeArrowheads="1"/>
          </p:cNvSpPr>
          <p:nvPr>
            <p:ph type="title"/>
          </p:nvPr>
        </p:nvSpPr>
        <p:spPr/>
        <p:txBody>
          <a:bodyPr/>
          <a:lstStyle/>
          <a:p>
            <a:r>
              <a:rPr lang="en-US" sz="2400" dirty="0" smtClean="0">
                <a:ln>
                  <a:solidFill>
                    <a:schemeClr val="tx1"/>
                  </a:solidFill>
                </a:ln>
                <a:solidFill>
                  <a:schemeClr val="bg1"/>
                </a:solidFill>
              </a:rPr>
              <a:t>Optimizing compensation</a:t>
            </a:r>
            <a:endParaRPr lang="en-US" sz="2400" dirty="0"/>
          </a:p>
        </p:txBody>
      </p:sp>
      <p:graphicFrame>
        <p:nvGraphicFramePr>
          <p:cNvPr id="215044" name="Object 4"/>
          <p:cNvGraphicFramePr>
            <a:graphicFrameLocks noGrp="1" noChangeAspect="1"/>
          </p:cNvGraphicFramePr>
          <p:nvPr>
            <p:ph idx="1"/>
          </p:nvPr>
        </p:nvGraphicFramePr>
        <p:xfrm>
          <a:off x="1800225" y="1050925"/>
          <a:ext cx="4629150" cy="2396137"/>
        </p:xfrm>
        <a:graphic>
          <a:graphicData uri="http://schemas.openxmlformats.org/presentationml/2006/ole">
            <mc:AlternateContent xmlns:mc="http://schemas.openxmlformats.org/markup-compatibility/2006">
              <mc:Choice xmlns:v="urn:schemas-microsoft-com:vml" Requires="v">
                <p:oleObj spid="_x0000_s215063" name="Visio" r:id="rId3" imgW="5646896" imgH="2921794" progId="Visio.Drawing.11">
                  <p:embed/>
                </p:oleObj>
              </mc:Choice>
              <mc:Fallback>
                <p:oleObj name="Visio" r:id="rId3" imgW="5646896" imgH="2921794" progId="Visio.Drawing.11">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1050925"/>
                        <a:ext cx="4629150" cy="239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49" name="Text Box 9"/>
          <p:cNvSpPr txBox="1">
            <a:spLocks noChangeArrowheads="1"/>
          </p:cNvSpPr>
          <p:nvPr/>
        </p:nvSpPr>
        <p:spPr bwMode="auto">
          <a:xfrm>
            <a:off x="508000" y="3641725"/>
            <a:ext cx="7044108" cy="707886"/>
          </a:xfrm>
          <a:prstGeom prst="rect">
            <a:avLst/>
          </a:prstGeom>
          <a:noFill/>
          <a:ln w="9525">
            <a:noFill/>
            <a:miter lim="800000"/>
            <a:headEnd/>
            <a:tailEnd/>
          </a:ln>
          <a:effectLst/>
        </p:spPr>
        <p:txBody>
          <a:bodyPr wrap="none">
            <a:spAutoFit/>
          </a:bodyPr>
          <a:lstStyle/>
          <a:p>
            <a:r>
              <a:rPr lang="en-US" sz="2000" b="1" dirty="0" smtClean="0">
                <a:ln>
                  <a:solidFill>
                    <a:schemeClr val="tx1"/>
                  </a:solidFill>
                </a:ln>
                <a:solidFill>
                  <a:schemeClr val="bg1"/>
                </a:solidFill>
              </a:rPr>
              <a:t>You can make bode plots to find the best compensation </a:t>
            </a:r>
            <a:br>
              <a:rPr lang="en-US" sz="2000" b="1" dirty="0" smtClean="0">
                <a:ln>
                  <a:solidFill>
                    <a:schemeClr val="tx1"/>
                  </a:solidFill>
                </a:ln>
                <a:solidFill>
                  <a:schemeClr val="bg1"/>
                </a:solidFill>
              </a:rPr>
            </a:br>
            <a:r>
              <a:rPr lang="en-US" sz="2000" b="1" dirty="0" smtClean="0">
                <a:ln>
                  <a:solidFill>
                    <a:schemeClr val="tx1"/>
                  </a:solidFill>
                </a:ln>
                <a:solidFill>
                  <a:schemeClr val="bg1"/>
                </a:solidFill>
              </a:rPr>
              <a:t>for either method.</a:t>
            </a:r>
            <a:endParaRPr lang="en-US" sz="2000" b="1" dirty="0">
              <a:ln>
                <a:solidFill>
                  <a:schemeClr val="tx1"/>
                </a:solidFill>
              </a:ln>
              <a:solidFill>
                <a:schemeClr val="bg1"/>
              </a:solidFill>
            </a:endParaRPr>
          </a:p>
        </p:txBody>
      </p:sp>
      <p:sp>
        <p:nvSpPr>
          <p:cNvPr id="215050" name="Text Box 10"/>
          <p:cNvSpPr txBox="1">
            <a:spLocks noChangeArrowheads="1"/>
          </p:cNvSpPr>
          <p:nvPr/>
        </p:nvSpPr>
        <p:spPr bwMode="auto">
          <a:xfrm>
            <a:off x="571500" y="4505325"/>
            <a:ext cx="7210425" cy="707886"/>
          </a:xfrm>
          <a:prstGeom prst="rect">
            <a:avLst/>
          </a:prstGeom>
          <a:noFill/>
          <a:ln w="9525">
            <a:noFill/>
            <a:miter lim="800000"/>
            <a:headEnd/>
            <a:tailEnd/>
          </a:ln>
          <a:effectLst/>
        </p:spPr>
        <p:txBody>
          <a:bodyPr>
            <a:spAutoFit/>
          </a:bodyPr>
          <a:lstStyle/>
          <a:p>
            <a:pPr>
              <a:spcBef>
                <a:spcPct val="50000"/>
              </a:spcBef>
            </a:pPr>
            <a:r>
              <a:rPr lang="en-US" sz="2000" b="1" dirty="0" smtClean="0">
                <a:ln>
                  <a:solidFill>
                    <a:schemeClr val="tx1"/>
                  </a:solidFill>
                </a:ln>
                <a:solidFill>
                  <a:schemeClr val="bg1"/>
                </a:solidFill>
              </a:rPr>
              <a:t>…Or You can use TINA spice and evaluate through simulation …</a:t>
            </a:r>
            <a:endParaRPr lang="en-US" sz="2000" b="1" dirty="0">
              <a:ln>
                <a:solidFill>
                  <a:schemeClr val="tx1"/>
                </a:solidFill>
              </a:ln>
              <a:solidFill>
                <a:schemeClr val="bg1"/>
              </a:solidFill>
            </a:endParaRPr>
          </a:p>
        </p:txBody>
      </p:sp>
      <p:sp>
        <p:nvSpPr>
          <p:cNvPr id="215051" name="Text Box 11"/>
          <p:cNvSpPr txBox="1">
            <a:spLocks noChangeArrowheads="1"/>
          </p:cNvSpPr>
          <p:nvPr/>
        </p:nvSpPr>
        <p:spPr bwMode="auto">
          <a:xfrm>
            <a:off x="619125" y="5419725"/>
            <a:ext cx="7562850" cy="400110"/>
          </a:xfrm>
          <a:prstGeom prst="rect">
            <a:avLst/>
          </a:prstGeom>
          <a:noFill/>
          <a:ln w="9525">
            <a:noFill/>
            <a:miter lim="800000"/>
            <a:headEnd/>
            <a:tailEnd/>
          </a:ln>
          <a:effectLst/>
        </p:spPr>
        <p:txBody>
          <a:bodyPr>
            <a:spAutoFit/>
          </a:bodyPr>
          <a:lstStyle/>
          <a:p>
            <a:pPr>
              <a:spcBef>
                <a:spcPct val="50000"/>
              </a:spcBef>
            </a:pPr>
            <a:r>
              <a:rPr lang="en-US" sz="2000" b="1" dirty="0" smtClean="0">
                <a:ln>
                  <a:solidFill>
                    <a:schemeClr val="tx1"/>
                  </a:solidFill>
                </a:ln>
                <a:solidFill>
                  <a:schemeClr val="bg1"/>
                </a:solidFill>
              </a:rPr>
              <a:t>… Or</a:t>
            </a:r>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5049"/>
                                        </p:tgtEl>
                                        <p:attrNameLst>
                                          <p:attrName>style.visibility</p:attrName>
                                        </p:attrNameLst>
                                      </p:cBhvr>
                                      <p:to>
                                        <p:strVal val="visible"/>
                                      </p:to>
                                    </p:set>
                                    <p:anim calcmode="lin" valueType="num">
                                      <p:cBhvr additive="base">
                                        <p:cTn id="7" dur="500" fill="hold"/>
                                        <p:tgtEl>
                                          <p:spTgt spid="215049"/>
                                        </p:tgtEl>
                                        <p:attrNameLst>
                                          <p:attrName>ppt_x</p:attrName>
                                        </p:attrNameLst>
                                      </p:cBhvr>
                                      <p:tavLst>
                                        <p:tav tm="0">
                                          <p:val>
                                            <p:strVal val="#ppt_x"/>
                                          </p:val>
                                        </p:tav>
                                        <p:tav tm="100000">
                                          <p:val>
                                            <p:strVal val="#ppt_x"/>
                                          </p:val>
                                        </p:tav>
                                      </p:tavLst>
                                    </p:anim>
                                    <p:anim calcmode="lin" valueType="num">
                                      <p:cBhvr additive="base">
                                        <p:cTn id="8" dur="500" fill="hold"/>
                                        <p:tgtEl>
                                          <p:spTgt spid="2150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50"/>
                                        </p:tgtEl>
                                        <p:attrNameLst>
                                          <p:attrName>style.visibility</p:attrName>
                                        </p:attrNameLst>
                                      </p:cBhvr>
                                      <p:to>
                                        <p:strVal val="visible"/>
                                      </p:to>
                                    </p:set>
                                    <p:anim calcmode="lin" valueType="num">
                                      <p:cBhvr additive="base">
                                        <p:cTn id="13" dur="500" fill="hold"/>
                                        <p:tgtEl>
                                          <p:spTgt spid="215050"/>
                                        </p:tgtEl>
                                        <p:attrNameLst>
                                          <p:attrName>ppt_x</p:attrName>
                                        </p:attrNameLst>
                                      </p:cBhvr>
                                      <p:tavLst>
                                        <p:tav tm="0">
                                          <p:val>
                                            <p:strVal val="#ppt_x"/>
                                          </p:val>
                                        </p:tav>
                                        <p:tav tm="100000">
                                          <p:val>
                                            <p:strVal val="#ppt_x"/>
                                          </p:val>
                                        </p:tav>
                                      </p:tavLst>
                                    </p:anim>
                                    <p:anim calcmode="lin" valueType="num">
                                      <p:cBhvr additive="base">
                                        <p:cTn id="14" dur="500" fill="hold"/>
                                        <p:tgtEl>
                                          <p:spTgt spid="215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51"/>
                                        </p:tgtEl>
                                        <p:attrNameLst>
                                          <p:attrName>style.visibility</p:attrName>
                                        </p:attrNameLst>
                                      </p:cBhvr>
                                      <p:to>
                                        <p:strVal val="visible"/>
                                      </p:to>
                                    </p:set>
                                    <p:anim calcmode="lin" valueType="num">
                                      <p:cBhvr additive="base">
                                        <p:cTn id="19" dur="500" fill="hold"/>
                                        <p:tgtEl>
                                          <p:spTgt spid="215051"/>
                                        </p:tgtEl>
                                        <p:attrNameLst>
                                          <p:attrName>ppt_x</p:attrName>
                                        </p:attrNameLst>
                                      </p:cBhvr>
                                      <p:tavLst>
                                        <p:tav tm="0">
                                          <p:val>
                                            <p:strVal val="#ppt_x"/>
                                          </p:val>
                                        </p:tav>
                                        <p:tav tm="100000">
                                          <p:val>
                                            <p:strVal val="#ppt_x"/>
                                          </p:val>
                                        </p:tav>
                                      </p:tavLst>
                                    </p:anim>
                                    <p:anim calcmode="lin" valueType="num">
                                      <p:cBhvr additive="base">
                                        <p:cTn id="20" dur="500" fill="hold"/>
                                        <p:tgtEl>
                                          <p:spTgt spid="215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9" grpId="0"/>
      <p:bldP spid="215050" grpId="0"/>
      <p:bldP spid="21505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72"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14550" y="3581400"/>
            <a:ext cx="5419725" cy="714375"/>
          </a:xfrm>
          <a:prstGeom prst="rect">
            <a:avLst/>
          </a:prstGeom>
          <a:noFill/>
        </p:spPr>
      </p:pic>
      <p:pic>
        <p:nvPicPr>
          <p:cNvPr id="26727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57400" y="5257800"/>
            <a:ext cx="6029325" cy="771525"/>
          </a:xfrm>
          <a:prstGeom prst="rect">
            <a:avLst/>
          </a:prstGeom>
          <a:noFill/>
        </p:spPr>
      </p:pic>
      <p:sp>
        <p:nvSpPr>
          <p:cNvPr id="267273" name="Rectangle 9"/>
          <p:cNvSpPr>
            <a:spLocks noChangeArrowheads="1"/>
          </p:cNvSpPr>
          <p:nvPr/>
        </p:nvSpPr>
        <p:spPr bwMode="auto">
          <a:xfrm>
            <a:off x="600075" y="2905572"/>
            <a:ext cx="287655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Type 1 compensation</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Given </a:t>
            </a:r>
            <a:r>
              <a:rPr kumimoji="0" lang="en-US"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Rf</a:t>
            </a: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Rin</a:t>
            </a: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Rc</a:t>
            </a: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BW1 </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67274" name="Rectangle 10"/>
          <p:cNvSpPr>
            <a:spLocks noChangeArrowheads="1"/>
          </p:cNvSpPr>
          <p:nvPr/>
        </p:nvSpPr>
        <p:spPr bwMode="auto">
          <a:xfrm>
            <a:off x="571500" y="4467567"/>
            <a:ext cx="317182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Type II compensation</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Given </a:t>
            </a:r>
            <a:r>
              <a:rPr kumimoji="0" lang="en-US"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Rf</a:t>
            </a: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Rin</a:t>
            </a: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BW1, BW2: </a:t>
            </a:r>
            <a:endParaRPr kumimoji="0" lang="en-US" sz="1800" b="0" i="0" u="none" strike="noStrike" cap="none" normalizeH="0" baseline="0" dirty="0" smtClean="0">
              <a:ln>
                <a:noFill/>
              </a:ln>
              <a:solidFill>
                <a:schemeClr val="tx1"/>
              </a:solidFill>
              <a:effectLst/>
              <a:latin typeface="Arial" pitchFamily="34" charset="0"/>
            </a:endParaRPr>
          </a:p>
        </p:txBody>
      </p:sp>
      <p:sp>
        <p:nvSpPr>
          <p:cNvPr id="267275" name="Rectangle 11"/>
          <p:cNvSpPr>
            <a:spLocks noChangeArrowheads="1"/>
          </p:cNvSpPr>
          <p:nvPr/>
        </p:nvSpPr>
        <p:spPr bwMode="auto">
          <a:xfrm>
            <a:off x="0" y="1943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rPr>
              <a:t> </a:t>
            </a:r>
            <a:r>
              <a:rPr kumimoji="0" lang="en-US" sz="7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6727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7276" name="Object 12"/>
          <p:cNvGraphicFramePr>
            <a:graphicFrameLocks noChangeAspect="1"/>
          </p:cNvGraphicFramePr>
          <p:nvPr/>
        </p:nvGraphicFramePr>
        <p:xfrm>
          <a:off x="4619626" y="590550"/>
          <a:ext cx="4114800" cy="2220156"/>
        </p:xfrm>
        <a:graphic>
          <a:graphicData uri="http://schemas.openxmlformats.org/presentationml/2006/ole">
            <mc:AlternateContent xmlns:mc="http://schemas.openxmlformats.org/markup-compatibility/2006">
              <mc:Choice xmlns:v="urn:schemas-microsoft-com:vml" Requires="v">
                <p:oleObj spid="_x0000_s267295" name="Visio" r:id="rId6" imgW="5886450" imgH="3173254" progId="Visio.Drawing.11">
                  <p:embed/>
                </p:oleObj>
              </mc:Choice>
              <mc:Fallback>
                <p:oleObj name="Visio" r:id="rId6" imgW="5886450" imgH="3173254" progId="Visio.Drawing.11">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9626" y="590550"/>
                        <a:ext cx="4114800" cy="22201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 name="Picture 16" descr="easybttn.jpg"/>
          <p:cNvPicPr>
            <a:picLocks noChangeAspect="1"/>
          </p:cNvPicPr>
          <p:nvPr/>
        </p:nvPicPr>
        <p:blipFill>
          <a:blip r:embed="rId8" cstate="print"/>
          <a:stretch>
            <a:fillRect/>
          </a:stretch>
        </p:blipFill>
        <p:spPr>
          <a:xfrm>
            <a:off x="476250" y="466725"/>
            <a:ext cx="1828800" cy="1828800"/>
          </a:xfrm>
          <a:prstGeom prst="rect">
            <a:avLst/>
          </a:prstGeom>
        </p:spPr>
      </p:pic>
      <p:sp>
        <p:nvSpPr>
          <p:cNvPr id="19" name="Text Box 11"/>
          <p:cNvSpPr txBox="1">
            <a:spLocks noChangeArrowheads="1"/>
          </p:cNvSpPr>
          <p:nvPr/>
        </p:nvSpPr>
        <p:spPr bwMode="auto">
          <a:xfrm>
            <a:off x="428625" y="2257425"/>
            <a:ext cx="3362325" cy="400110"/>
          </a:xfrm>
          <a:prstGeom prst="rect">
            <a:avLst/>
          </a:prstGeom>
          <a:noFill/>
          <a:ln w="9525">
            <a:noFill/>
            <a:miter lim="800000"/>
            <a:headEnd/>
            <a:tailEnd/>
          </a:ln>
          <a:effectLst/>
        </p:spPr>
        <p:txBody>
          <a:bodyPr wrap="square">
            <a:spAutoFit/>
          </a:bodyPr>
          <a:lstStyle/>
          <a:p>
            <a:pPr>
              <a:spcBef>
                <a:spcPct val="50000"/>
              </a:spcBef>
            </a:pPr>
            <a:r>
              <a:rPr lang="en-US" sz="2000" b="1" dirty="0" smtClean="0">
                <a:ln>
                  <a:solidFill>
                    <a:schemeClr val="tx1"/>
                  </a:solidFill>
                </a:ln>
                <a:solidFill>
                  <a:schemeClr val="bg1"/>
                </a:solidFill>
              </a:rPr>
              <a:t>… use the easy button.</a:t>
            </a:r>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8031_F_06-01-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118" y="1431131"/>
            <a:ext cx="8660372" cy="504586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6E298A4-60D9-4BE4-A68B-5EFD464C8EFE}" type="slidenum">
              <a:rPr lang="en-US" smtClean="0"/>
              <a:t>4</a:t>
            </a:fld>
            <a:endParaRPr lang="en-US"/>
          </a:p>
        </p:txBody>
      </p:sp>
    </p:spTree>
    <p:extLst>
      <p:ext uri="{BB962C8B-B14F-4D97-AF65-F5344CB8AC3E}">
        <p14:creationId xmlns:p14="http://schemas.microsoft.com/office/powerpoint/2010/main" val="2984567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6" name="Rectangle 10"/>
          <p:cNvSpPr>
            <a:spLocks noChangeArrowheads="1"/>
          </p:cNvSpPr>
          <p:nvPr/>
        </p:nvSpPr>
        <p:spPr bwMode="auto">
          <a:xfrm>
            <a:off x="762000" y="152400"/>
            <a:ext cx="7772400" cy="914400"/>
          </a:xfrm>
          <a:prstGeom prst="rect">
            <a:avLst/>
          </a:prstGeom>
          <a:noFill/>
          <a:ln w="9525">
            <a:noFill/>
            <a:miter lim="800000"/>
            <a:headEnd/>
            <a:tailEnd/>
          </a:ln>
        </p:spPr>
        <p:txBody>
          <a:bodyPr anchor="ctr"/>
          <a:lstStyle/>
          <a:p>
            <a:pPr algn="ctr">
              <a:lnSpc>
                <a:spcPct val="85000"/>
              </a:lnSpc>
            </a:pPr>
            <a:r>
              <a:rPr lang="en-US" sz="2800" b="1">
                <a:solidFill>
                  <a:srgbClr val="FF0000"/>
                </a:solidFill>
              </a:rPr>
              <a:t>Op Amp testing basics</a:t>
            </a:r>
          </a:p>
        </p:txBody>
      </p:sp>
      <p:sp>
        <p:nvSpPr>
          <p:cNvPr id="65547" name="Text Box 11"/>
          <p:cNvSpPr txBox="1">
            <a:spLocks noChangeArrowheads="1"/>
          </p:cNvSpPr>
          <p:nvPr/>
        </p:nvSpPr>
        <p:spPr bwMode="auto">
          <a:xfrm>
            <a:off x="1295400" y="1143000"/>
            <a:ext cx="6861175" cy="5016758"/>
          </a:xfrm>
          <a:prstGeom prst="rect">
            <a:avLst/>
          </a:prstGeom>
          <a:noFill/>
          <a:ln w="9525">
            <a:noFill/>
            <a:miter lim="800000"/>
            <a:headEnd/>
            <a:tailEnd/>
          </a:ln>
          <a:effectLst/>
        </p:spPr>
        <p:txBody>
          <a:bodyPr>
            <a:spAutoFit/>
          </a:bodyPr>
          <a:lstStyle/>
          <a:p>
            <a:r>
              <a:rPr lang="en-US" sz="2000" b="1" u="sng" dirty="0"/>
              <a:t>Key Parameters			Abbr.</a:t>
            </a:r>
          </a:p>
          <a:p>
            <a:endParaRPr lang="en-US" sz="2000" dirty="0"/>
          </a:p>
          <a:p>
            <a:r>
              <a:rPr lang="en-US" sz="2000" b="1" dirty="0"/>
              <a:t>Continuity / Contact resistance	</a:t>
            </a:r>
            <a:r>
              <a:rPr lang="en-US" sz="2000" b="1" dirty="0" err="1"/>
              <a:t>Cres</a:t>
            </a:r>
            <a:endParaRPr lang="en-US" sz="2000" b="1" dirty="0"/>
          </a:p>
          <a:p>
            <a:r>
              <a:rPr lang="en-US" sz="2000" b="1" dirty="0"/>
              <a:t>Quiescent Current			IQ</a:t>
            </a:r>
          </a:p>
          <a:p>
            <a:r>
              <a:rPr lang="en-US" sz="2000" b="1" dirty="0"/>
              <a:t>Input offset voltage			VOS</a:t>
            </a:r>
          </a:p>
          <a:p>
            <a:r>
              <a:rPr lang="en-US" sz="2000" b="1" dirty="0"/>
              <a:t>Power Supply Rejection		PSRR</a:t>
            </a:r>
          </a:p>
          <a:p>
            <a:r>
              <a:rPr lang="en-US" sz="2000" b="1" dirty="0"/>
              <a:t>Common Mode Rejection		CMRR</a:t>
            </a:r>
          </a:p>
          <a:p>
            <a:r>
              <a:rPr lang="en-US" sz="2000" b="1" dirty="0"/>
              <a:t>Open Loop Gain			AOL</a:t>
            </a:r>
          </a:p>
          <a:p>
            <a:r>
              <a:rPr lang="en-US" sz="2000" b="1" dirty="0" smtClean="0"/>
              <a:t>Short </a:t>
            </a:r>
            <a:r>
              <a:rPr lang="en-US" sz="2000" b="1" dirty="0"/>
              <a:t>circuit current			ISC</a:t>
            </a:r>
          </a:p>
          <a:p>
            <a:r>
              <a:rPr lang="en-US" sz="2000" b="1" dirty="0"/>
              <a:t>Slew Rate				SR	</a:t>
            </a:r>
          </a:p>
          <a:p>
            <a:r>
              <a:rPr lang="en-US" sz="2000" b="1" dirty="0"/>
              <a:t>Gain Bandwidth			GBW</a:t>
            </a:r>
          </a:p>
          <a:p>
            <a:r>
              <a:rPr lang="en-US" sz="2000" b="1" dirty="0" smtClean="0"/>
              <a:t>Input Bias current			IB</a:t>
            </a:r>
          </a:p>
          <a:p>
            <a:endParaRPr lang="en-US" sz="2000" b="1" dirty="0"/>
          </a:p>
          <a:p>
            <a:r>
              <a:rPr lang="en-US" sz="2000" i="1" dirty="0"/>
              <a:t>Noise</a:t>
            </a:r>
          </a:p>
          <a:p>
            <a:r>
              <a:rPr lang="en-US" sz="2000" i="1" dirty="0"/>
              <a:t>Total Harmonic Distortion		THD</a:t>
            </a:r>
          </a:p>
          <a:p>
            <a:endParaRPr lang="en-US" sz="2000" dirty="0"/>
          </a:p>
        </p:txBody>
      </p:sp>
      <p:sp>
        <p:nvSpPr>
          <p:cNvPr id="2" name="Slide Number Placeholder 1"/>
          <p:cNvSpPr>
            <a:spLocks noGrp="1"/>
          </p:cNvSpPr>
          <p:nvPr>
            <p:ph type="sldNum" sz="quarter" idx="12"/>
          </p:nvPr>
        </p:nvSpPr>
        <p:spPr/>
        <p:txBody>
          <a:bodyPr/>
          <a:lstStyle/>
          <a:p>
            <a:pPr>
              <a:defRPr/>
            </a:pPr>
            <a:fld id="{F93B1910-A190-4E17-A863-074613C1FA3D}"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txBox="1">
            <a:spLocks noGrp="1"/>
          </p:cNvSpPr>
          <p:nvPr/>
        </p:nvSpPr>
        <p:spPr bwMode="auto">
          <a:xfrm>
            <a:off x="6642100" y="6078538"/>
            <a:ext cx="2133600" cy="206375"/>
          </a:xfrm>
          <a:prstGeom prst="rect">
            <a:avLst/>
          </a:prstGeom>
          <a:noFill/>
          <a:ln w="9525">
            <a:noFill/>
            <a:miter lim="800000"/>
            <a:headEnd/>
            <a:tailEnd/>
          </a:ln>
        </p:spPr>
        <p:txBody>
          <a:bodyPr/>
          <a:lstStyle/>
          <a:p>
            <a:pPr algn="r" eaLnBrk="1" hangingPunct="1"/>
            <a:fld id="{8313E879-A214-45DB-B37F-12A4F1538D89}" type="slidenum">
              <a:rPr lang="en-US" sz="800"/>
              <a:pPr algn="r" eaLnBrk="1" hangingPunct="1"/>
              <a:t>41</a:t>
            </a:fld>
            <a:endParaRPr lang="en-US" sz="800"/>
          </a:p>
        </p:txBody>
      </p:sp>
      <p:sp>
        <p:nvSpPr>
          <p:cNvPr id="114691" name="Rectangle 2"/>
          <p:cNvSpPr>
            <a:spLocks noGrp="1" noChangeArrowheads="1"/>
          </p:cNvSpPr>
          <p:nvPr>
            <p:ph type="title" idx="4294967295"/>
          </p:nvPr>
        </p:nvSpPr>
        <p:spPr>
          <a:xfrm>
            <a:off x="231775" y="144463"/>
            <a:ext cx="8458200" cy="814387"/>
          </a:xfrm>
        </p:spPr>
        <p:txBody>
          <a:bodyPr/>
          <a:lstStyle/>
          <a:p>
            <a:pPr eaLnBrk="1" hangingPunct="1"/>
            <a:r>
              <a:rPr lang="en-US"/>
              <a:t>Continuity			***1 current ***</a:t>
            </a:r>
          </a:p>
        </p:txBody>
      </p:sp>
      <p:sp>
        <p:nvSpPr>
          <p:cNvPr id="114692" name="Text Box 4"/>
          <p:cNvSpPr txBox="1">
            <a:spLocks noChangeArrowheads="1"/>
          </p:cNvSpPr>
          <p:nvPr/>
        </p:nvSpPr>
        <p:spPr bwMode="auto">
          <a:xfrm>
            <a:off x="409575" y="923925"/>
            <a:ext cx="7620000" cy="1465263"/>
          </a:xfrm>
          <a:prstGeom prst="rect">
            <a:avLst/>
          </a:prstGeom>
          <a:noFill/>
          <a:ln w="9525">
            <a:noFill/>
            <a:miter lim="800000"/>
            <a:headEnd/>
            <a:tailEnd/>
          </a:ln>
          <a:effectLst/>
        </p:spPr>
        <p:txBody>
          <a:bodyPr>
            <a:spAutoFit/>
          </a:bodyPr>
          <a:lstStyle/>
          <a:p>
            <a:pPr eaLnBrk="1" hangingPunct="1">
              <a:spcBef>
                <a:spcPct val="50000"/>
              </a:spcBef>
            </a:pPr>
            <a:r>
              <a:rPr lang="en-US" b="1"/>
              <a:t>Continuity</a:t>
            </a:r>
            <a:r>
              <a:rPr lang="en-US"/>
              <a:t> is measured by sourcing a small current (100uA typ.) through each IO pin through the ESD diodes to the positive supply,  and then sinking current through the diodes connected between the IO pins and the negative supply.  This verifies all ESD diodes are connected as well as all wire bonds intact and some contact to each pin. </a:t>
            </a:r>
          </a:p>
        </p:txBody>
      </p:sp>
      <p:graphicFrame>
        <p:nvGraphicFramePr>
          <p:cNvPr id="114693" name="Object 5"/>
          <p:cNvGraphicFramePr>
            <a:graphicFrameLocks noChangeAspect="1"/>
          </p:cNvGraphicFramePr>
          <p:nvPr/>
        </p:nvGraphicFramePr>
        <p:xfrm>
          <a:off x="-19050" y="2238375"/>
          <a:ext cx="4867275" cy="4114800"/>
        </p:xfrm>
        <a:graphic>
          <a:graphicData uri="http://schemas.openxmlformats.org/presentationml/2006/ole">
            <mc:AlternateContent xmlns:mc="http://schemas.openxmlformats.org/markup-compatibility/2006">
              <mc:Choice xmlns:v="urn:schemas-microsoft-com:vml" Requires="v">
                <p:oleObj spid="_x0000_s114731" name="Visio" r:id="rId3" imgW="8401050" imgH="7106602" progId="Visio.Drawing.11">
                  <p:embed/>
                </p:oleObj>
              </mc:Choice>
              <mc:Fallback>
                <p:oleObj name="Visio" r:id="rId3" imgW="8401050" imgH="7106602" progId="Visio.Drawing.11">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238375"/>
                        <a:ext cx="4867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4" name="Object 6"/>
          <p:cNvGraphicFramePr>
            <a:graphicFrameLocks noChangeAspect="1"/>
          </p:cNvGraphicFramePr>
          <p:nvPr/>
        </p:nvGraphicFramePr>
        <p:xfrm>
          <a:off x="4495800" y="2438400"/>
          <a:ext cx="4162425" cy="3714750"/>
        </p:xfrm>
        <a:graphic>
          <a:graphicData uri="http://schemas.openxmlformats.org/presentationml/2006/ole">
            <mc:AlternateContent xmlns:mc="http://schemas.openxmlformats.org/markup-compatibility/2006">
              <mc:Choice xmlns:v="urn:schemas-microsoft-com:vml" Requires="v">
                <p:oleObj spid="_x0000_s114732" name="Visio" r:id="rId5" imgW="6805136" imgH="6076950" progId="Visio.Drawing.11">
                  <p:embed/>
                </p:oleObj>
              </mc:Choice>
              <mc:Fallback>
                <p:oleObj name="Visio" r:id="rId5" imgW="6805136" imgH="6076950" progId="Visio.Drawing.11">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438400"/>
                        <a:ext cx="4162425"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95" name="Text Box 7"/>
          <p:cNvSpPr txBox="1">
            <a:spLocks noChangeArrowheads="1"/>
          </p:cNvSpPr>
          <p:nvPr/>
        </p:nvSpPr>
        <p:spPr bwMode="auto">
          <a:xfrm>
            <a:off x="3057525" y="2819400"/>
            <a:ext cx="1295400" cy="396875"/>
          </a:xfrm>
          <a:prstGeom prst="rect">
            <a:avLst/>
          </a:prstGeom>
          <a:noFill/>
          <a:ln w="9525">
            <a:noFill/>
            <a:miter lim="800000"/>
            <a:headEnd/>
            <a:tailEnd/>
          </a:ln>
          <a:effectLst/>
        </p:spPr>
        <p:txBody>
          <a:bodyPr>
            <a:spAutoFit/>
          </a:bodyPr>
          <a:lstStyle/>
          <a:p>
            <a:pPr>
              <a:spcBef>
                <a:spcPct val="50000"/>
              </a:spcBef>
            </a:pPr>
            <a:r>
              <a:rPr lang="en-US" sz="2000" b="1">
                <a:solidFill>
                  <a:srgbClr val="006600"/>
                </a:solidFill>
              </a:rPr>
              <a:t>i</a:t>
            </a:r>
            <a:r>
              <a:rPr lang="en-US" sz="1600" b="1">
                <a:solidFill>
                  <a:srgbClr val="006600"/>
                </a:solidFill>
              </a:rPr>
              <a:t>1 = 100</a:t>
            </a:r>
            <a:r>
              <a:rPr lang="en-US" sz="1600" b="1">
                <a:solidFill>
                  <a:srgbClr val="006600"/>
                </a:solidFill>
                <a:cs typeface="Arial" charset="0"/>
              </a:rPr>
              <a:t>µ</a:t>
            </a:r>
            <a:r>
              <a:rPr lang="en-US" sz="1600" b="1">
                <a:solidFill>
                  <a:srgbClr val="006600"/>
                </a:solidFill>
              </a:rPr>
              <a:t>A</a:t>
            </a:r>
          </a:p>
        </p:txBody>
      </p:sp>
      <p:sp>
        <p:nvSpPr>
          <p:cNvPr id="114696" name="Text Box 8"/>
          <p:cNvSpPr txBox="1">
            <a:spLocks noChangeArrowheads="1"/>
          </p:cNvSpPr>
          <p:nvPr/>
        </p:nvSpPr>
        <p:spPr bwMode="auto">
          <a:xfrm>
            <a:off x="7372350" y="2962275"/>
            <a:ext cx="1295400" cy="396875"/>
          </a:xfrm>
          <a:prstGeom prst="rect">
            <a:avLst/>
          </a:prstGeom>
          <a:noFill/>
          <a:ln w="9525">
            <a:noFill/>
            <a:miter lim="800000"/>
            <a:headEnd/>
            <a:tailEnd/>
          </a:ln>
          <a:effectLst/>
        </p:spPr>
        <p:txBody>
          <a:bodyPr>
            <a:spAutoFit/>
          </a:bodyPr>
          <a:lstStyle/>
          <a:p>
            <a:pPr>
              <a:spcBef>
                <a:spcPct val="50000"/>
              </a:spcBef>
            </a:pPr>
            <a:r>
              <a:rPr lang="en-US" sz="2000" b="1">
                <a:solidFill>
                  <a:schemeClr val="bg1"/>
                </a:solidFill>
              </a:rPr>
              <a:t>i</a:t>
            </a:r>
            <a:r>
              <a:rPr lang="en-US" sz="1600" b="1">
                <a:solidFill>
                  <a:schemeClr val="bg1"/>
                </a:solidFill>
              </a:rPr>
              <a:t>1 = 100</a:t>
            </a:r>
            <a:r>
              <a:rPr lang="en-US" b="1">
                <a:solidFill>
                  <a:schemeClr val="bg1"/>
                </a:solidFill>
              </a:rPr>
              <a:t>µ</a:t>
            </a:r>
            <a:r>
              <a:rPr lang="en-US" sz="1600" b="1">
                <a:solidFill>
                  <a:schemeClr val="bg1"/>
                </a:solidFill>
              </a:rPr>
              <a:t>A</a:t>
            </a:r>
          </a:p>
        </p:txBody>
      </p:sp>
      <p:sp>
        <p:nvSpPr>
          <p:cNvPr id="2" name="Slide Number Placeholder 1"/>
          <p:cNvSpPr>
            <a:spLocks noGrp="1"/>
          </p:cNvSpPr>
          <p:nvPr>
            <p:ph type="sldNum" sz="quarter" idx="12"/>
          </p:nvPr>
        </p:nvSpPr>
        <p:spPr/>
        <p:txBody>
          <a:bodyPr/>
          <a:lstStyle/>
          <a:p>
            <a:pPr>
              <a:defRPr/>
            </a:pPr>
            <a:fld id="{F93B1910-A190-4E17-A863-074613C1FA3D}"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txBox="1">
            <a:spLocks noGrp="1"/>
          </p:cNvSpPr>
          <p:nvPr/>
        </p:nvSpPr>
        <p:spPr bwMode="auto">
          <a:xfrm>
            <a:off x="6642100" y="6078538"/>
            <a:ext cx="2133600" cy="206375"/>
          </a:xfrm>
          <a:prstGeom prst="rect">
            <a:avLst/>
          </a:prstGeom>
          <a:noFill/>
          <a:ln w="9525">
            <a:noFill/>
            <a:miter lim="800000"/>
            <a:headEnd/>
            <a:tailEnd/>
          </a:ln>
        </p:spPr>
        <p:txBody>
          <a:bodyPr/>
          <a:lstStyle/>
          <a:p>
            <a:pPr algn="r" eaLnBrk="1" hangingPunct="1"/>
            <a:fld id="{BDC50149-CC4D-44EC-8C36-A6BFBE2135F4}" type="slidenum">
              <a:rPr lang="en-US" sz="800"/>
              <a:pPr algn="r" eaLnBrk="1" hangingPunct="1"/>
              <a:t>42</a:t>
            </a:fld>
            <a:endParaRPr lang="en-US" sz="800"/>
          </a:p>
        </p:txBody>
      </p:sp>
      <p:sp>
        <p:nvSpPr>
          <p:cNvPr id="115715" name="Rectangle 2"/>
          <p:cNvSpPr>
            <a:spLocks noGrp="1" noChangeArrowheads="1"/>
          </p:cNvSpPr>
          <p:nvPr>
            <p:ph type="title" idx="4294967295"/>
          </p:nvPr>
        </p:nvSpPr>
        <p:spPr>
          <a:xfrm>
            <a:off x="231775" y="144463"/>
            <a:ext cx="8458200" cy="814387"/>
          </a:xfrm>
        </p:spPr>
        <p:txBody>
          <a:bodyPr/>
          <a:lstStyle/>
          <a:p>
            <a:pPr eaLnBrk="1" hangingPunct="1"/>
            <a:r>
              <a:rPr lang="en-US"/>
              <a:t>Contact Resistance	 ***2 currents***</a:t>
            </a:r>
          </a:p>
        </p:txBody>
      </p:sp>
      <p:sp>
        <p:nvSpPr>
          <p:cNvPr id="115716" name="Text Box 4"/>
          <p:cNvSpPr txBox="1">
            <a:spLocks noChangeArrowheads="1"/>
          </p:cNvSpPr>
          <p:nvPr/>
        </p:nvSpPr>
        <p:spPr bwMode="auto">
          <a:xfrm>
            <a:off x="361950" y="857250"/>
            <a:ext cx="7620000" cy="915988"/>
          </a:xfrm>
          <a:prstGeom prst="rect">
            <a:avLst/>
          </a:prstGeom>
          <a:noFill/>
          <a:ln w="9525">
            <a:noFill/>
            <a:miter lim="800000"/>
            <a:headEnd/>
            <a:tailEnd/>
          </a:ln>
          <a:effectLst/>
        </p:spPr>
        <p:txBody>
          <a:bodyPr>
            <a:spAutoFit/>
          </a:bodyPr>
          <a:lstStyle/>
          <a:p>
            <a:pPr eaLnBrk="1" hangingPunct="1">
              <a:spcBef>
                <a:spcPct val="50000"/>
              </a:spcBef>
            </a:pPr>
            <a:r>
              <a:rPr lang="en-US" b="1" dirty="0"/>
              <a:t>C</a:t>
            </a:r>
            <a:r>
              <a:rPr lang="en-US" sz="1400" b="1" dirty="0"/>
              <a:t>RES</a:t>
            </a:r>
            <a:r>
              <a:rPr lang="en-US" dirty="0"/>
              <a:t> is measured between each supply and the output using </a:t>
            </a:r>
            <a:r>
              <a:rPr lang="en-US" dirty="0" smtClean="0"/>
              <a:t>10mA </a:t>
            </a:r>
            <a:r>
              <a:rPr lang="en-US" dirty="0"/>
              <a:t>and 15mA currents to get past the diode I/V knee. It is a bulk resistance includes 2 contact resistances and the internal diode resistance. </a:t>
            </a:r>
          </a:p>
        </p:txBody>
      </p:sp>
      <p:sp>
        <p:nvSpPr>
          <p:cNvPr id="115718" name="Text Box 6"/>
          <p:cNvSpPr txBox="1">
            <a:spLocks noChangeArrowheads="1"/>
          </p:cNvSpPr>
          <p:nvPr/>
        </p:nvSpPr>
        <p:spPr bwMode="auto">
          <a:xfrm>
            <a:off x="723900" y="4600575"/>
            <a:ext cx="7058025" cy="366713"/>
          </a:xfrm>
          <a:prstGeom prst="rect">
            <a:avLst/>
          </a:prstGeom>
          <a:noFill/>
          <a:ln w="9525">
            <a:noFill/>
            <a:miter lim="800000"/>
            <a:headEnd/>
            <a:tailEnd/>
          </a:ln>
          <a:effectLst/>
        </p:spPr>
        <p:txBody>
          <a:bodyPr>
            <a:spAutoFit/>
          </a:bodyPr>
          <a:lstStyle/>
          <a:p>
            <a:pPr eaLnBrk="1" hangingPunct="1">
              <a:spcBef>
                <a:spcPct val="50000"/>
              </a:spcBef>
            </a:pPr>
            <a:r>
              <a:rPr lang="en-US" b="1">
                <a:solidFill>
                  <a:schemeClr val="bg1"/>
                </a:solidFill>
              </a:rPr>
              <a:t>Cres1 = </a:t>
            </a:r>
            <a:r>
              <a:rPr lang="en-US">
                <a:solidFill>
                  <a:schemeClr val="bg1"/>
                </a:solidFill>
              </a:rPr>
              <a:t>(Rp1 + Rp2)</a:t>
            </a:r>
            <a:r>
              <a:rPr lang="en-US" b="1">
                <a:solidFill>
                  <a:schemeClr val="bg1"/>
                </a:solidFill>
              </a:rPr>
              <a:t> = </a:t>
            </a:r>
            <a:r>
              <a:rPr lang="en-US">
                <a:solidFill>
                  <a:schemeClr val="bg1"/>
                </a:solidFill>
              </a:rPr>
              <a:t>[(V1 – V2)/ (I1 – I2) ] – Rd1</a:t>
            </a:r>
          </a:p>
        </p:txBody>
      </p:sp>
      <p:sp>
        <p:nvSpPr>
          <p:cNvPr id="115720" name="Text Box 8"/>
          <p:cNvSpPr txBox="1">
            <a:spLocks noChangeArrowheads="1"/>
          </p:cNvSpPr>
          <p:nvPr/>
        </p:nvSpPr>
        <p:spPr bwMode="auto">
          <a:xfrm>
            <a:off x="733425" y="4914900"/>
            <a:ext cx="7058025" cy="366713"/>
          </a:xfrm>
          <a:prstGeom prst="rect">
            <a:avLst/>
          </a:prstGeom>
          <a:noFill/>
          <a:ln w="9525">
            <a:noFill/>
            <a:miter lim="800000"/>
            <a:headEnd/>
            <a:tailEnd/>
          </a:ln>
          <a:effectLst/>
        </p:spPr>
        <p:txBody>
          <a:bodyPr>
            <a:spAutoFit/>
          </a:bodyPr>
          <a:lstStyle/>
          <a:p>
            <a:pPr eaLnBrk="1" hangingPunct="1">
              <a:spcBef>
                <a:spcPct val="50000"/>
              </a:spcBef>
            </a:pPr>
            <a:r>
              <a:rPr lang="en-US" b="1">
                <a:solidFill>
                  <a:srgbClr val="0000FF"/>
                </a:solidFill>
              </a:rPr>
              <a:t>Cres2 = </a:t>
            </a:r>
            <a:r>
              <a:rPr lang="en-US">
                <a:solidFill>
                  <a:srgbClr val="0000FF"/>
                </a:solidFill>
              </a:rPr>
              <a:t>(Rp2 + Rp3)</a:t>
            </a:r>
            <a:r>
              <a:rPr lang="en-US" b="1">
                <a:solidFill>
                  <a:srgbClr val="0000FF"/>
                </a:solidFill>
              </a:rPr>
              <a:t> = </a:t>
            </a:r>
            <a:r>
              <a:rPr lang="en-US">
                <a:solidFill>
                  <a:srgbClr val="0000FF"/>
                </a:solidFill>
              </a:rPr>
              <a:t>[(V1 – V2)/ (I1 – I2) ] – Rd2</a:t>
            </a:r>
          </a:p>
        </p:txBody>
      </p:sp>
      <p:sp>
        <p:nvSpPr>
          <p:cNvPr id="115721" name="Text Box 9"/>
          <p:cNvSpPr txBox="1">
            <a:spLocks noChangeArrowheads="1"/>
          </p:cNvSpPr>
          <p:nvPr/>
        </p:nvSpPr>
        <p:spPr bwMode="auto">
          <a:xfrm>
            <a:off x="365125" y="5494338"/>
            <a:ext cx="8778875" cy="641350"/>
          </a:xfrm>
          <a:prstGeom prst="rect">
            <a:avLst/>
          </a:prstGeom>
          <a:noFill/>
          <a:ln w="9525">
            <a:noFill/>
            <a:miter lim="800000"/>
            <a:headEnd/>
            <a:tailEnd/>
          </a:ln>
          <a:effectLst/>
        </p:spPr>
        <p:txBody>
          <a:bodyPr>
            <a:spAutoFit/>
          </a:bodyPr>
          <a:lstStyle/>
          <a:p>
            <a:r>
              <a:rPr lang="en-US" b="1">
                <a:solidFill>
                  <a:schemeClr val="bg1"/>
                </a:solidFill>
              </a:rPr>
              <a:t>Contact resistance &gt; ~1Ω can be accounted for using this method.</a:t>
            </a:r>
            <a:br>
              <a:rPr lang="en-US" b="1">
                <a:solidFill>
                  <a:schemeClr val="bg1"/>
                </a:solidFill>
              </a:rPr>
            </a:br>
            <a:r>
              <a:rPr lang="en-US" b="1">
                <a:solidFill>
                  <a:schemeClr val="bg1"/>
                </a:solidFill>
              </a:rPr>
              <a:t>If 1Ω or less is a problem for measurements, Kelvin contacts should be used.</a:t>
            </a:r>
          </a:p>
        </p:txBody>
      </p:sp>
      <p:graphicFrame>
        <p:nvGraphicFramePr>
          <p:cNvPr id="115722" name="Object 10"/>
          <p:cNvGraphicFramePr>
            <a:graphicFrameLocks noChangeAspect="1"/>
          </p:cNvGraphicFramePr>
          <p:nvPr/>
        </p:nvGraphicFramePr>
        <p:xfrm>
          <a:off x="723900" y="1819275"/>
          <a:ext cx="5133975" cy="3571875"/>
        </p:xfrm>
        <a:graphic>
          <a:graphicData uri="http://schemas.openxmlformats.org/presentationml/2006/ole">
            <mc:AlternateContent xmlns:mc="http://schemas.openxmlformats.org/markup-compatibility/2006">
              <mc:Choice xmlns:v="urn:schemas-microsoft-com:vml" Requires="v">
                <p:oleObj spid="_x0000_s115741" name="Visio" r:id="rId3" imgW="7892891" imgH="5571649" progId="Visio.Drawing.11">
                  <p:embed/>
                </p:oleObj>
              </mc:Choice>
              <mc:Fallback>
                <p:oleObj name="Visio" r:id="rId3" imgW="7892891" imgH="5571649" progId="Visio.Drawing.11">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819275"/>
                        <a:ext cx="513397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23" name="Line 11"/>
          <p:cNvSpPr>
            <a:spLocks noChangeShapeType="1"/>
          </p:cNvSpPr>
          <p:nvPr/>
        </p:nvSpPr>
        <p:spPr bwMode="auto">
          <a:xfrm flipH="1" flipV="1">
            <a:off x="2247900" y="2514600"/>
            <a:ext cx="28575" cy="1504950"/>
          </a:xfrm>
          <a:prstGeom prst="line">
            <a:avLst/>
          </a:prstGeom>
          <a:noFill/>
          <a:ln w="28575">
            <a:solidFill>
              <a:srgbClr val="006600"/>
            </a:solidFill>
            <a:round/>
            <a:headEnd/>
            <a:tailEnd type="triangle" w="med" len="med"/>
          </a:ln>
          <a:effectLst/>
        </p:spPr>
        <p:txBody>
          <a:bodyPr/>
          <a:lstStyle/>
          <a:p>
            <a:endParaRPr lang="en-US"/>
          </a:p>
        </p:txBody>
      </p:sp>
      <p:sp>
        <p:nvSpPr>
          <p:cNvPr id="115724" name="Rectangle 12"/>
          <p:cNvSpPr>
            <a:spLocks noChangeArrowheads="1"/>
          </p:cNvSpPr>
          <p:nvPr/>
        </p:nvSpPr>
        <p:spPr bwMode="auto">
          <a:xfrm>
            <a:off x="728663" y="5208588"/>
            <a:ext cx="5384807" cy="369332"/>
          </a:xfrm>
          <a:prstGeom prst="rect">
            <a:avLst/>
          </a:prstGeom>
          <a:noFill/>
          <a:ln w="9525">
            <a:noFill/>
            <a:miter lim="800000"/>
            <a:headEnd/>
            <a:tailEnd/>
          </a:ln>
          <a:effectLst/>
        </p:spPr>
        <p:txBody>
          <a:bodyPr wrap="none">
            <a:spAutoFit/>
          </a:bodyPr>
          <a:lstStyle/>
          <a:p>
            <a:r>
              <a:rPr lang="en-US" b="1" dirty="0">
                <a:solidFill>
                  <a:srgbClr val="006600"/>
                </a:solidFill>
              </a:rPr>
              <a:t>Cres3 = </a:t>
            </a:r>
            <a:r>
              <a:rPr lang="en-US" dirty="0">
                <a:solidFill>
                  <a:srgbClr val="006600"/>
                </a:solidFill>
              </a:rPr>
              <a:t>(Rp1 + Rp3)</a:t>
            </a:r>
            <a:r>
              <a:rPr lang="en-US" b="1" dirty="0">
                <a:solidFill>
                  <a:srgbClr val="006600"/>
                </a:solidFill>
              </a:rPr>
              <a:t> = </a:t>
            </a:r>
            <a:r>
              <a:rPr lang="en-US" dirty="0">
                <a:solidFill>
                  <a:srgbClr val="006600"/>
                </a:solidFill>
              </a:rPr>
              <a:t>[(V1 – V2)/ (I1 – I2) ] – </a:t>
            </a:r>
            <a:r>
              <a:rPr lang="en-US" dirty="0" smtClean="0">
                <a:solidFill>
                  <a:srgbClr val="006600"/>
                </a:solidFill>
              </a:rPr>
              <a:t>Rd3</a:t>
            </a:r>
            <a:endParaRPr lang="en-US" dirty="0">
              <a:solidFill>
                <a:srgbClr val="006600"/>
              </a:solidFill>
            </a:endParaRPr>
          </a:p>
        </p:txBody>
      </p:sp>
      <p:sp>
        <p:nvSpPr>
          <p:cNvPr id="115725" name="Text Box 13"/>
          <p:cNvSpPr txBox="1">
            <a:spLocks noChangeArrowheads="1"/>
          </p:cNvSpPr>
          <p:nvPr/>
        </p:nvSpPr>
        <p:spPr bwMode="auto">
          <a:xfrm>
            <a:off x="3057525" y="1952625"/>
            <a:ext cx="1295400" cy="701675"/>
          </a:xfrm>
          <a:prstGeom prst="rect">
            <a:avLst/>
          </a:prstGeom>
          <a:noFill/>
          <a:ln w="9525">
            <a:noFill/>
            <a:miter lim="800000"/>
            <a:headEnd/>
            <a:tailEnd/>
          </a:ln>
          <a:effectLst/>
        </p:spPr>
        <p:txBody>
          <a:bodyPr>
            <a:spAutoFit/>
          </a:bodyPr>
          <a:lstStyle/>
          <a:p>
            <a:pPr>
              <a:spcBef>
                <a:spcPct val="50000"/>
              </a:spcBef>
            </a:pPr>
            <a:r>
              <a:rPr lang="en-US" sz="2000" b="1" dirty="0">
                <a:solidFill>
                  <a:schemeClr val="bg1"/>
                </a:solidFill>
              </a:rPr>
              <a:t>i</a:t>
            </a:r>
            <a:r>
              <a:rPr lang="en-US" sz="1600" b="1" dirty="0">
                <a:solidFill>
                  <a:schemeClr val="bg1"/>
                </a:solidFill>
              </a:rPr>
              <a:t>1 = </a:t>
            </a:r>
            <a:r>
              <a:rPr lang="en-US" sz="1600" b="1" dirty="0" smtClean="0">
                <a:solidFill>
                  <a:schemeClr val="bg1"/>
                </a:solidFill>
              </a:rPr>
              <a:t>10mA</a:t>
            </a:r>
            <a:r>
              <a:rPr lang="en-US" sz="1600" b="1" dirty="0">
                <a:solidFill>
                  <a:schemeClr val="bg1"/>
                </a:solidFill>
              </a:rPr>
              <a:t/>
            </a:r>
            <a:br>
              <a:rPr lang="en-US" sz="1600" b="1" dirty="0">
                <a:solidFill>
                  <a:schemeClr val="bg1"/>
                </a:solidFill>
              </a:rPr>
            </a:br>
            <a:r>
              <a:rPr lang="en-US" sz="2000" b="1" dirty="0">
                <a:solidFill>
                  <a:schemeClr val="bg1"/>
                </a:solidFill>
              </a:rPr>
              <a:t>i</a:t>
            </a:r>
            <a:r>
              <a:rPr lang="en-US" sz="1600" b="1" dirty="0">
                <a:solidFill>
                  <a:schemeClr val="bg1"/>
                </a:solidFill>
              </a:rPr>
              <a:t>2 = </a:t>
            </a:r>
            <a:r>
              <a:rPr lang="en-US" sz="1600" b="1" dirty="0" smtClean="0">
                <a:solidFill>
                  <a:schemeClr val="bg1"/>
                </a:solidFill>
              </a:rPr>
              <a:t>15mA</a:t>
            </a:r>
            <a:endParaRPr lang="en-US" sz="1600" b="1" dirty="0">
              <a:solidFill>
                <a:schemeClr val="bg1"/>
              </a:solidFill>
            </a:endParaRPr>
          </a:p>
        </p:txBody>
      </p:sp>
      <p:graphicFrame>
        <p:nvGraphicFramePr>
          <p:cNvPr id="16" name="Chart 15"/>
          <p:cNvGraphicFramePr>
            <a:graphicFrameLocks/>
          </p:cNvGraphicFramePr>
          <p:nvPr/>
        </p:nvGraphicFramePr>
        <p:xfrm>
          <a:off x="4562475" y="1955800"/>
          <a:ext cx="4438650" cy="2587625"/>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12"/>
          </p:nvPr>
        </p:nvSpPr>
        <p:spPr/>
        <p:txBody>
          <a:bodyPr/>
          <a:lstStyle/>
          <a:p>
            <a:pPr>
              <a:defRPr/>
            </a:pPr>
            <a:fld id="{F93B1910-A190-4E17-A863-074613C1FA3D}" type="slidenum">
              <a:rPr lang="en-US" smtClean="0"/>
              <a:pPr>
                <a:defRPr/>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5721"/>
                                        </p:tgtEl>
                                        <p:attrNameLst>
                                          <p:attrName>style.visibility</p:attrName>
                                        </p:attrNameLst>
                                      </p:cBhvr>
                                      <p:to>
                                        <p:strVal val="visible"/>
                                      </p:to>
                                    </p:set>
                                    <p:animEffect transition="in" filter="wipe(up)">
                                      <p:cBhvr>
                                        <p:cTn id="7" dur="500"/>
                                        <p:tgtEl>
                                          <p:spTgt spid="1157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5724"/>
                                        </p:tgtEl>
                                        <p:attrNameLst>
                                          <p:attrName>style.visibility</p:attrName>
                                        </p:attrNameLst>
                                      </p:cBhvr>
                                      <p:to>
                                        <p:strVal val="visible"/>
                                      </p:to>
                                    </p:set>
                                    <p:anim calcmode="lin" valueType="num">
                                      <p:cBhvr additive="base">
                                        <p:cTn id="12" dur="500" fill="hold"/>
                                        <p:tgtEl>
                                          <p:spTgt spid="115724"/>
                                        </p:tgtEl>
                                        <p:attrNameLst>
                                          <p:attrName>ppt_x</p:attrName>
                                        </p:attrNameLst>
                                      </p:cBhvr>
                                      <p:tavLst>
                                        <p:tav tm="0">
                                          <p:val>
                                            <p:strVal val="#ppt_x"/>
                                          </p:val>
                                        </p:tav>
                                        <p:tav tm="100000">
                                          <p:val>
                                            <p:strVal val="#ppt_x"/>
                                          </p:val>
                                        </p:tav>
                                      </p:tavLst>
                                    </p:anim>
                                    <p:anim calcmode="lin" valueType="num">
                                      <p:cBhvr additive="base">
                                        <p:cTn id="13" dur="500" fill="hold"/>
                                        <p:tgtEl>
                                          <p:spTgt spid="11572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5723"/>
                                        </p:tgtEl>
                                        <p:attrNameLst>
                                          <p:attrName>style.visibility</p:attrName>
                                        </p:attrNameLst>
                                      </p:cBhvr>
                                      <p:to>
                                        <p:strVal val="visible"/>
                                      </p:to>
                                    </p:set>
                                    <p:anim calcmode="lin" valueType="num">
                                      <p:cBhvr additive="base">
                                        <p:cTn id="16" dur="500" fill="hold"/>
                                        <p:tgtEl>
                                          <p:spTgt spid="115723"/>
                                        </p:tgtEl>
                                        <p:attrNameLst>
                                          <p:attrName>ppt_x</p:attrName>
                                        </p:attrNameLst>
                                      </p:cBhvr>
                                      <p:tavLst>
                                        <p:tav tm="0">
                                          <p:val>
                                            <p:strVal val="#ppt_x"/>
                                          </p:val>
                                        </p:tav>
                                        <p:tav tm="100000">
                                          <p:val>
                                            <p:strVal val="#ppt_x"/>
                                          </p:val>
                                        </p:tav>
                                      </p:tavLst>
                                    </p:anim>
                                    <p:anim calcmode="lin" valueType="num">
                                      <p:cBhvr additive="base">
                                        <p:cTn id="17" dur="500" fill="hold"/>
                                        <p:tgtEl>
                                          <p:spTgt spid="115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1" grpId="0"/>
      <p:bldP spid="115723" grpId="0" animBg="1"/>
      <p:bldP spid="1157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84150" y="704850"/>
            <a:ext cx="8458200" cy="538163"/>
          </a:xfrm>
        </p:spPr>
        <p:txBody>
          <a:bodyPr/>
          <a:lstStyle/>
          <a:p>
            <a:r>
              <a:rPr lang="en-US" sz="2000" b="0">
                <a:solidFill>
                  <a:schemeClr val="tx1"/>
                </a:solidFill>
              </a:rPr>
              <a:t>Complete Diode Equations</a:t>
            </a:r>
          </a:p>
        </p:txBody>
      </p:sp>
      <p:sp>
        <p:nvSpPr>
          <p:cNvPr id="145411" name="Rectangle 3"/>
          <p:cNvSpPr>
            <a:spLocks noChangeArrowheads="1"/>
          </p:cNvSpPr>
          <p:nvPr/>
        </p:nvSpPr>
        <p:spPr bwMode="auto">
          <a:xfrm>
            <a:off x="0" y="190976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45412" name="Object 4"/>
          <p:cNvGraphicFramePr>
            <a:graphicFrameLocks noChangeAspect="1"/>
          </p:cNvGraphicFramePr>
          <p:nvPr/>
        </p:nvGraphicFramePr>
        <p:xfrm>
          <a:off x="962025" y="1343025"/>
          <a:ext cx="6296025" cy="4024313"/>
        </p:xfrm>
        <a:graphic>
          <a:graphicData uri="http://schemas.openxmlformats.org/presentationml/2006/ole">
            <mc:AlternateContent xmlns:mc="http://schemas.openxmlformats.org/markup-compatibility/2006">
              <mc:Choice xmlns:v="urn:schemas-microsoft-com:vml" Requires="v">
                <p:oleObj spid="_x0000_s145457" name="Equation" r:id="rId3" imgW="4749800" imgH="3035300" progId="Equation.3">
                  <p:embed/>
                </p:oleObj>
              </mc:Choice>
              <mc:Fallback>
                <p:oleObj name="Equation" r:id="rId3" imgW="4749800" imgH="30353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 y="1343025"/>
                        <a:ext cx="6296025" cy="402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3" name="Rectangle 2"/>
          <p:cNvSpPr>
            <a:spLocks noChangeArrowheads="1"/>
          </p:cNvSpPr>
          <p:nvPr/>
        </p:nvSpPr>
        <p:spPr bwMode="auto">
          <a:xfrm>
            <a:off x="231775" y="0"/>
            <a:ext cx="8458200" cy="814388"/>
          </a:xfrm>
          <a:prstGeom prst="rect">
            <a:avLst/>
          </a:prstGeom>
          <a:noFill/>
          <a:ln w="9525">
            <a:noFill/>
            <a:miter lim="800000"/>
            <a:headEnd/>
            <a:tailEnd/>
          </a:ln>
        </p:spPr>
        <p:txBody>
          <a:bodyPr anchor="ctr"/>
          <a:lstStyle/>
          <a:p>
            <a:pPr eaLnBrk="1" hangingPunct="1">
              <a:lnSpc>
                <a:spcPct val="85000"/>
              </a:lnSpc>
            </a:pPr>
            <a:r>
              <a:rPr lang="en-US" sz="3200" b="1">
                <a:solidFill>
                  <a:srgbClr val="FF0000"/>
                </a:solidFill>
              </a:rPr>
              <a:t>C</a:t>
            </a:r>
            <a:r>
              <a:rPr lang="en-US" sz="2400" b="1">
                <a:solidFill>
                  <a:srgbClr val="FF0000"/>
                </a:solidFill>
              </a:rPr>
              <a:t>RES</a:t>
            </a:r>
            <a:r>
              <a:rPr lang="en-US" sz="3200" b="1">
                <a:solidFill>
                  <a:srgbClr val="FF0000"/>
                </a:solidFill>
              </a:rPr>
              <a:t> and temperature	 ***3 currents***</a:t>
            </a:r>
          </a:p>
        </p:txBody>
      </p:sp>
      <p:sp>
        <p:nvSpPr>
          <p:cNvPr id="145414" name="Text Box 6"/>
          <p:cNvSpPr txBox="1">
            <a:spLocks noChangeArrowheads="1"/>
          </p:cNvSpPr>
          <p:nvPr/>
        </p:nvSpPr>
        <p:spPr bwMode="auto">
          <a:xfrm>
            <a:off x="7724775" y="1524000"/>
            <a:ext cx="1295400" cy="1006475"/>
          </a:xfrm>
          <a:prstGeom prst="rect">
            <a:avLst/>
          </a:prstGeom>
          <a:noFill/>
          <a:ln w="9525">
            <a:noFill/>
            <a:miter lim="800000"/>
            <a:headEnd/>
            <a:tailEnd/>
          </a:ln>
          <a:effectLst/>
        </p:spPr>
        <p:txBody>
          <a:bodyPr>
            <a:spAutoFit/>
          </a:bodyPr>
          <a:lstStyle/>
          <a:p>
            <a:pPr>
              <a:spcBef>
                <a:spcPct val="50000"/>
              </a:spcBef>
            </a:pPr>
            <a:r>
              <a:rPr lang="en-US" sz="2000" b="1">
                <a:solidFill>
                  <a:schemeClr val="bg1"/>
                </a:solidFill>
              </a:rPr>
              <a:t>i</a:t>
            </a:r>
            <a:r>
              <a:rPr lang="en-US" sz="1600" b="1">
                <a:solidFill>
                  <a:schemeClr val="bg1"/>
                </a:solidFill>
              </a:rPr>
              <a:t>1 = 5</a:t>
            </a:r>
            <a:r>
              <a:rPr lang="en-US" sz="1600" b="1">
                <a:solidFill>
                  <a:schemeClr val="bg1"/>
                </a:solidFill>
                <a:cs typeface="Arial" charset="0"/>
              </a:rPr>
              <a:t>µ</a:t>
            </a:r>
            <a:r>
              <a:rPr lang="en-US" sz="1600" b="1">
                <a:solidFill>
                  <a:schemeClr val="bg1"/>
                </a:solidFill>
              </a:rPr>
              <a:t>A</a:t>
            </a:r>
            <a:br>
              <a:rPr lang="en-US" sz="1600" b="1">
                <a:solidFill>
                  <a:schemeClr val="bg1"/>
                </a:solidFill>
              </a:rPr>
            </a:br>
            <a:r>
              <a:rPr lang="en-US" sz="2000" b="1">
                <a:solidFill>
                  <a:schemeClr val="bg1"/>
                </a:solidFill>
              </a:rPr>
              <a:t>i</a:t>
            </a:r>
            <a:r>
              <a:rPr lang="en-US" sz="1600" b="1">
                <a:solidFill>
                  <a:schemeClr val="bg1"/>
                </a:solidFill>
              </a:rPr>
              <a:t>2 = 35</a:t>
            </a:r>
            <a:r>
              <a:rPr lang="en-US" sz="1600" b="1">
                <a:solidFill>
                  <a:schemeClr val="bg1"/>
                </a:solidFill>
                <a:cs typeface="Arial" charset="0"/>
              </a:rPr>
              <a:t>µ</a:t>
            </a:r>
            <a:r>
              <a:rPr lang="en-US" sz="1600" b="1">
                <a:solidFill>
                  <a:schemeClr val="bg1"/>
                </a:solidFill>
              </a:rPr>
              <a:t>A</a:t>
            </a:r>
            <a:br>
              <a:rPr lang="en-US" sz="1600" b="1">
                <a:solidFill>
                  <a:schemeClr val="bg1"/>
                </a:solidFill>
              </a:rPr>
            </a:br>
            <a:r>
              <a:rPr lang="en-US" sz="2000" b="1">
                <a:solidFill>
                  <a:schemeClr val="bg1"/>
                </a:solidFill>
              </a:rPr>
              <a:t>i</a:t>
            </a:r>
            <a:r>
              <a:rPr lang="en-US" sz="1600" b="1">
                <a:solidFill>
                  <a:schemeClr val="bg1"/>
                </a:solidFill>
              </a:rPr>
              <a:t>3 = 85</a:t>
            </a:r>
            <a:r>
              <a:rPr lang="en-US" sz="1600" b="1">
                <a:solidFill>
                  <a:schemeClr val="bg1"/>
                </a:solidFill>
                <a:cs typeface="Arial" charset="0"/>
              </a:rPr>
              <a:t>µ</a:t>
            </a:r>
            <a:r>
              <a:rPr lang="en-US" sz="1600" b="1">
                <a:solidFill>
                  <a:schemeClr val="bg1"/>
                </a:solidFill>
              </a:rPr>
              <a:t>A</a:t>
            </a:r>
          </a:p>
        </p:txBody>
      </p:sp>
      <p:sp>
        <p:nvSpPr>
          <p:cNvPr id="145415" name="Text Box 7"/>
          <p:cNvSpPr txBox="1">
            <a:spLocks noChangeArrowheads="1"/>
          </p:cNvSpPr>
          <p:nvPr/>
        </p:nvSpPr>
        <p:spPr bwMode="auto">
          <a:xfrm>
            <a:off x="1304925" y="5781675"/>
            <a:ext cx="6924675" cy="396875"/>
          </a:xfrm>
          <a:prstGeom prst="rect">
            <a:avLst/>
          </a:prstGeom>
          <a:noFill/>
          <a:ln w="9525">
            <a:noFill/>
            <a:miter lim="800000"/>
            <a:headEnd/>
            <a:tailEnd/>
          </a:ln>
          <a:effectLst/>
        </p:spPr>
        <p:txBody>
          <a:bodyPr>
            <a:spAutoFit/>
          </a:bodyPr>
          <a:lstStyle/>
          <a:p>
            <a:pPr>
              <a:spcBef>
                <a:spcPct val="50000"/>
              </a:spcBef>
            </a:pPr>
            <a:r>
              <a:rPr lang="en-US" sz="2000" b="1">
                <a:solidFill>
                  <a:schemeClr val="bg1"/>
                </a:solidFill>
              </a:rPr>
              <a:t>Temperature accuracy ~ </a:t>
            </a:r>
            <a:r>
              <a:rPr lang="en-US" sz="2000" b="1">
                <a:solidFill>
                  <a:schemeClr val="bg1"/>
                </a:solidFill>
                <a:cs typeface="Arial" charset="0"/>
              </a:rPr>
              <a:t>± 5°C with ESD diode</a:t>
            </a:r>
          </a:p>
        </p:txBody>
      </p:sp>
      <p:sp>
        <p:nvSpPr>
          <p:cNvPr id="145416" name="Text Box 8"/>
          <p:cNvSpPr txBox="1">
            <a:spLocks noChangeArrowheads="1"/>
          </p:cNvSpPr>
          <p:nvPr/>
        </p:nvSpPr>
        <p:spPr bwMode="auto">
          <a:xfrm>
            <a:off x="200025" y="3143250"/>
            <a:ext cx="1219200" cy="579438"/>
          </a:xfrm>
          <a:prstGeom prst="rect">
            <a:avLst/>
          </a:prstGeom>
          <a:noFill/>
          <a:ln w="9525">
            <a:noFill/>
            <a:miter lim="800000"/>
            <a:headEnd/>
            <a:tailEnd/>
          </a:ln>
          <a:effectLst/>
        </p:spPr>
        <p:txBody>
          <a:bodyPr>
            <a:spAutoFit/>
          </a:bodyPr>
          <a:lstStyle/>
          <a:p>
            <a:pPr>
              <a:spcBef>
                <a:spcPct val="50000"/>
              </a:spcBef>
            </a:pPr>
            <a:r>
              <a:rPr lang="en-US" b="1">
                <a:solidFill>
                  <a:srgbClr val="006600"/>
                </a:solidFill>
              </a:rPr>
              <a:t>C</a:t>
            </a:r>
            <a:r>
              <a:rPr lang="en-US" sz="1400" b="1">
                <a:solidFill>
                  <a:srgbClr val="006600"/>
                </a:solidFill>
              </a:rPr>
              <a:t>RES</a:t>
            </a:r>
            <a:br>
              <a:rPr lang="en-US" sz="1400" b="1">
                <a:solidFill>
                  <a:srgbClr val="006600"/>
                </a:solidFill>
              </a:rPr>
            </a:br>
            <a:r>
              <a:rPr lang="en-US" sz="1400" b="1">
                <a:solidFill>
                  <a:srgbClr val="006600"/>
                </a:solidFill>
              </a:rPr>
              <a:t>and</a:t>
            </a:r>
          </a:p>
        </p:txBody>
      </p:sp>
      <p:sp>
        <p:nvSpPr>
          <p:cNvPr id="145417" name="Line 9"/>
          <p:cNvSpPr>
            <a:spLocks noChangeShapeType="1"/>
          </p:cNvSpPr>
          <p:nvPr/>
        </p:nvSpPr>
        <p:spPr bwMode="auto">
          <a:xfrm flipV="1">
            <a:off x="733425" y="2800350"/>
            <a:ext cx="314325" cy="352425"/>
          </a:xfrm>
          <a:prstGeom prst="line">
            <a:avLst/>
          </a:prstGeom>
          <a:noFill/>
          <a:ln w="28575">
            <a:solidFill>
              <a:srgbClr val="006600"/>
            </a:solidFill>
            <a:round/>
            <a:headEnd/>
            <a:tailEnd type="triangle" w="med" len="med"/>
          </a:ln>
          <a:effectLst/>
        </p:spPr>
        <p:txBody>
          <a:bodyPr/>
          <a:lstStyle/>
          <a:p>
            <a:endParaRPr lang="en-US"/>
          </a:p>
        </p:txBody>
      </p:sp>
      <p:sp>
        <p:nvSpPr>
          <p:cNvPr id="145418" name="Text Box 10"/>
          <p:cNvSpPr txBox="1">
            <a:spLocks noChangeArrowheads="1"/>
          </p:cNvSpPr>
          <p:nvPr/>
        </p:nvSpPr>
        <p:spPr bwMode="auto">
          <a:xfrm>
            <a:off x="190500" y="3648075"/>
            <a:ext cx="2028825" cy="366713"/>
          </a:xfrm>
          <a:prstGeom prst="rect">
            <a:avLst/>
          </a:prstGeom>
          <a:noFill/>
          <a:ln w="9525">
            <a:noFill/>
            <a:miter lim="800000"/>
            <a:headEnd/>
            <a:tailEnd/>
          </a:ln>
          <a:effectLst/>
        </p:spPr>
        <p:txBody>
          <a:bodyPr>
            <a:spAutoFit/>
          </a:bodyPr>
          <a:lstStyle/>
          <a:p>
            <a:pPr>
              <a:spcBef>
                <a:spcPct val="50000"/>
              </a:spcBef>
            </a:pPr>
            <a:r>
              <a:rPr lang="en-US" b="1">
                <a:solidFill>
                  <a:srgbClr val="006600"/>
                </a:solidFill>
              </a:rPr>
              <a:t>Temperature</a:t>
            </a:r>
            <a:endParaRPr lang="en-US" sz="1400" b="1">
              <a:solidFill>
                <a:srgbClr val="006600"/>
              </a:solidFill>
            </a:endParaRPr>
          </a:p>
        </p:txBody>
      </p:sp>
      <p:sp>
        <p:nvSpPr>
          <p:cNvPr id="145419" name="Line 11"/>
          <p:cNvSpPr>
            <a:spLocks noChangeShapeType="1"/>
          </p:cNvSpPr>
          <p:nvPr/>
        </p:nvSpPr>
        <p:spPr bwMode="auto">
          <a:xfrm>
            <a:off x="666750" y="4086225"/>
            <a:ext cx="333375" cy="409575"/>
          </a:xfrm>
          <a:prstGeom prst="line">
            <a:avLst/>
          </a:prstGeom>
          <a:noFill/>
          <a:ln w="28575">
            <a:solidFill>
              <a:srgbClr val="006600"/>
            </a:solidFill>
            <a:round/>
            <a:headEnd/>
            <a:tailEnd type="triangle" w="med" len="med"/>
          </a:ln>
          <a:effectLst/>
        </p:spPr>
        <p:txBody>
          <a:bodyPr/>
          <a:lstStyle/>
          <a:p>
            <a:endParaRPr lang="en-US"/>
          </a:p>
        </p:txBody>
      </p:sp>
      <p:graphicFrame>
        <p:nvGraphicFramePr>
          <p:cNvPr id="145420" name="Object 12"/>
          <p:cNvGraphicFramePr>
            <a:graphicFrameLocks noGrp="1" noChangeAspect="1"/>
          </p:cNvGraphicFramePr>
          <p:nvPr>
            <p:ph idx="1"/>
          </p:nvPr>
        </p:nvGraphicFramePr>
        <p:xfrm>
          <a:off x="5842000" y="1681163"/>
          <a:ext cx="2989263" cy="2441575"/>
        </p:xfrm>
        <a:graphic>
          <a:graphicData uri="http://schemas.openxmlformats.org/presentationml/2006/ole">
            <mc:AlternateContent xmlns:mc="http://schemas.openxmlformats.org/markup-compatibility/2006">
              <mc:Choice xmlns:v="urn:schemas-microsoft-com:vml" Requires="v">
                <p:oleObj spid="_x0000_s145458" name="Visio" r:id="rId5" imgW="5307330" imgH="4333875" progId="Visio.Drawing.11">
                  <p:embed/>
                </p:oleObj>
              </mc:Choice>
              <mc:Fallback>
                <p:oleObj name="Visio" r:id="rId5" imgW="5307330" imgH="4333875" progId="Visio.Drawing.11">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0" y="1681163"/>
                        <a:ext cx="2989263"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5415"/>
                                        </p:tgtEl>
                                        <p:attrNameLst>
                                          <p:attrName>style.visibility</p:attrName>
                                        </p:attrNameLst>
                                      </p:cBhvr>
                                      <p:to>
                                        <p:strVal val="visible"/>
                                      </p:to>
                                    </p:set>
                                    <p:animEffect transition="in" filter="wipe(up)">
                                      <p:cBhvr>
                                        <p:cTn id="7" dur="500"/>
                                        <p:tgtEl>
                                          <p:spTgt spid="145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txBox="1">
            <a:spLocks noGrp="1"/>
          </p:cNvSpPr>
          <p:nvPr/>
        </p:nvSpPr>
        <p:spPr bwMode="auto">
          <a:xfrm>
            <a:off x="6642100" y="6078538"/>
            <a:ext cx="2133600" cy="206375"/>
          </a:xfrm>
          <a:prstGeom prst="rect">
            <a:avLst/>
          </a:prstGeom>
          <a:noFill/>
          <a:ln w="9525">
            <a:noFill/>
            <a:miter lim="800000"/>
            <a:headEnd/>
            <a:tailEnd/>
          </a:ln>
        </p:spPr>
        <p:txBody>
          <a:bodyPr/>
          <a:lstStyle/>
          <a:p>
            <a:pPr algn="r" eaLnBrk="1" hangingPunct="1"/>
            <a:fld id="{EC8795EF-9AF7-4A38-BBD7-1AF3741D4C43}" type="slidenum">
              <a:rPr lang="en-US" sz="800"/>
              <a:pPr algn="r" eaLnBrk="1" hangingPunct="1"/>
              <a:t>44</a:t>
            </a:fld>
            <a:endParaRPr lang="en-US" sz="800"/>
          </a:p>
        </p:txBody>
      </p:sp>
      <p:sp>
        <p:nvSpPr>
          <p:cNvPr id="122883" name="Rectangle 2"/>
          <p:cNvSpPr>
            <a:spLocks noGrp="1" noChangeArrowheads="1"/>
          </p:cNvSpPr>
          <p:nvPr>
            <p:ph type="title" idx="4294967295"/>
          </p:nvPr>
        </p:nvSpPr>
        <p:spPr>
          <a:xfrm>
            <a:off x="231775" y="144463"/>
            <a:ext cx="8458200" cy="814387"/>
          </a:xfrm>
        </p:spPr>
        <p:txBody>
          <a:bodyPr/>
          <a:lstStyle/>
          <a:p>
            <a:pPr eaLnBrk="1" hangingPunct="1"/>
            <a:r>
              <a:rPr lang="en-US"/>
              <a:t>Quiescent current / Integrity / ISC</a:t>
            </a:r>
          </a:p>
        </p:txBody>
      </p:sp>
      <p:graphicFrame>
        <p:nvGraphicFramePr>
          <p:cNvPr id="122884" name="Object 4"/>
          <p:cNvGraphicFramePr>
            <a:graphicFrameLocks noChangeAspect="1"/>
          </p:cNvGraphicFramePr>
          <p:nvPr/>
        </p:nvGraphicFramePr>
        <p:xfrm>
          <a:off x="600075" y="1533525"/>
          <a:ext cx="5078413" cy="2511425"/>
        </p:xfrm>
        <a:graphic>
          <a:graphicData uri="http://schemas.openxmlformats.org/presentationml/2006/ole">
            <mc:AlternateContent xmlns:mc="http://schemas.openxmlformats.org/markup-compatibility/2006">
              <mc:Choice xmlns:v="urn:schemas-microsoft-com:vml" Requires="v">
                <p:oleObj spid="_x0000_s122925" name="Visio" r:id="rId3" imgW="5949315" imgH="2995803" progId="Visio.Drawing.11">
                  <p:embed/>
                </p:oleObj>
              </mc:Choice>
              <mc:Fallback>
                <p:oleObj name="Visio" r:id="rId3" imgW="5949315" imgH="2995803" progId="Visio.Drawing.11">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1533525"/>
                        <a:ext cx="5078413"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85" name="Text Box 5"/>
          <p:cNvSpPr txBox="1">
            <a:spLocks noChangeArrowheads="1"/>
          </p:cNvSpPr>
          <p:nvPr/>
        </p:nvSpPr>
        <p:spPr bwMode="auto">
          <a:xfrm>
            <a:off x="533400" y="838200"/>
            <a:ext cx="4476750" cy="396875"/>
          </a:xfrm>
          <a:prstGeom prst="rect">
            <a:avLst/>
          </a:prstGeom>
          <a:noFill/>
          <a:ln w="9525">
            <a:noFill/>
            <a:miter lim="800000"/>
            <a:headEnd/>
            <a:tailEnd/>
          </a:ln>
          <a:effectLst/>
        </p:spPr>
        <p:txBody>
          <a:bodyPr>
            <a:spAutoFit/>
          </a:bodyPr>
          <a:lstStyle/>
          <a:p>
            <a:pPr eaLnBrk="1" hangingPunct="1">
              <a:spcBef>
                <a:spcPct val="50000"/>
              </a:spcBef>
            </a:pPr>
            <a:r>
              <a:rPr lang="en-US" sz="2000" b="1"/>
              <a:t>Iq</a:t>
            </a:r>
            <a:r>
              <a:rPr lang="en-US" sz="2000"/>
              <a:t>  = Iq(meas) – empty socket null</a:t>
            </a:r>
            <a:endParaRPr lang="en-US" sz="2400"/>
          </a:p>
        </p:txBody>
      </p:sp>
      <p:pic>
        <p:nvPicPr>
          <p:cNvPr id="122886" name="Picture 6" descr="1423872-imcu7fbjz7xuwah9rj6jxq7a___super"/>
          <p:cNvPicPr>
            <a:picLocks noChangeAspect="1" noChangeArrowheads="1"/>
          </p:cNvPicPr>
          <p:nvPr/>
        </p:nvPicPr>
        <p:blipFill>
          <a:blip r:embed="rId5" cstate="print"/>
          <a:srcRect/>
          <a:stretch>
            <a:fillRect/>
          </a:stretch>
        </p:blipFill>
        <p:spPr bwMode="auto">
          <a:xfrm>
            <a:off x="581025" y="4591050"/>
            <a:ext cx="1076325" cy="899279"/>
          </a:xfrm>
          <a:prstGeom prst="rect">
            <a:avLst/>
          </a:prstGeom>
          <a:noFill/>
        </p:spPr>
      </p:pic>
      <p:sp>
        <p:nvSpPr>
          <p:cNvPr id="122887" name="Text Box 7"/>
          <p:cNvSpPr txBox="1">
            <a:spLocks noChangeArrowheads="1"/>
          </p:cNvSpPr>
          <p:nvPr/>
        </p:nvSpPr>
        <p:spPr bwMode="auto">
          <a:xfrm>
            <a:off x="1898650" y="4818063"/>
            <a:ext cx="6737350" cy="915987"/>
          </a:xfrm>
          <a:prstGeom prst="rect">
            <a:avLst/>
          </a:prstGeom>
          <a:noFill/>
          <a:ln w="9525">
            <a:noFill/>
            <a:miter lim="800000"/>
            <a:headEnd/>
            <a:tailEnd/>
          </a:ln>
          <a:effectLst/>
        </p:spPr>
        <p:txBody>
          <a:bodyPr wrap="none">
            <a:spAutoFit/>
          </a:bodyPr>
          <a:lstStyle/>
          <a:p>
            <a:r>
              <a:rPr lang="en-US" b="1" dirty="0">
                <a:solidFill>
                  <a:srgbClr val="9933FF"/>
                </a:solidFill>
              </a:rPr>
              <a:t>One note of caution…beware of measuring load current</a:t>
            </a:r>
            <a:br>
              <a:rPr lang="en-US" b="1" dirty="0">
                <a:solidFill>
                  <a:srgbClr val="9933FF"/>
                </a:solidFill>
              </a:rPr>
            </a:br>
            <a:r>
              <a:rPr lang="en-US" b="1" dirty="0">
                <a:solidFill>
                  <a:srgbClr val="9933FF"/>
                </a:solidFill>
              </a:rPr>
              <a:t>by looking at the change from Quiescent current on the DUT</a:t>
            </a:r>
            <a:br>
              <a:rPr lang="en-US" b="1" dirty="0">
                <a:solidFill>
                  <a:srgbClr val="9933FF"/>
                </a:solidFill>
              </a:rPr>
            </a:br>
            <a:r>
              <a:rPr lang="en-US" b="1" dirty="0">
                <a:solidFill>
                  <a:srgbClr val="9933FF"/>
                </a:solidFill>
              </a:rPr>
              <a:t>supplies.  </a:t>
            </a:r>
          </a:p>
        </p:txBody>
      </p:sp>
      <p:graphicFrame>
        <p:nvGraphicFramePr>
          <p:cNvPr id="122888" name="Object 8"/>
          <p:cNvGraphicFramePr>
            <a:graphicFrameLocks noChangeAspect="1"/>
          </p:cNvGraphicFramePr>
          <p:nvPr/>
        </p:nvGraphicFramePr>
        <p:xfrm>
          <a:off x="6451600" y="1841500"/>
          <a:ext cx="1519238" cy="2433638"/>
        </p:xfrm>
        <a:graphic>
          <a:graphicData uri="http://schemas.openxmlformats.org/presentationml/2006/ole">
            <mc:AlternateContent xmlns:mc="http://schemas.openxmlformats.org/markup-compatibility/2006">
              <mc:Choice xmlns:v="urn:schemas-microsoft-com:vml" Requires="v">
                <p:oleObj spid="_x0000_s122926" name="Visio" r:id="rId6" imgW="1519238" imgH="2433638" progId="Visio.Drawing.11">
                  <p:embed/>
                </p:oleObj>
              </mc:Choice>
              <mc:Fallback>
                <p:oleObj name="Visio" r:id="rId6" imgW="1519238" imgH="2433638" progId="Visio.Drawing.11">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1600" y="1841500"/>
                        <a:ext cx="1519238" cy="243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89" name="Line 9"/>
          <p:cNvSpPr>
            <a:spLocks noChangeShapeType="1"/>
          </p:cNvSpPr>
          <p:nvPr/>
        </p:nvSpPr>
        <p:spPr bwMode="auto">
          <a:xfrm>
            <a:off x="7496175" y="1924050"/>
            <a:ext cx="0" cy="695325"/>
          </a:xfrm>
          <a:prstGeom prst="line">
            <a:avLst/>
          </a:prstGeom>
          <a:noFill/>
          <a:ln w="76200">
            <a:solidFill>
              <a:schemeClr val="bg1"/>
            </a:solidFill>
            <a:round/>
            <a:headEnd/>
            <a:tailEnd type="triangle" w="med" len="med"/>
          </a:ln>
          <a:effectLst/>
        </p:spPr>
        <p:txBody>
          <a:bodyPr/>
          <a:lstStyle/>
          <a:p>
            <a:endParaRPr lang="en-US"/>
          </a:p>
        </p:txBody>
      </p:sp>
      <p:sp>
        <p:nvSpPr>
          <p:cNvPr id="122890" name="Text Box 10"/>
          <p:cNvSpPr txBox="1">
            <a:spLocks noChangeArrowheads="1"/>
          </p:cNvSpPr>
          <p:nvPr/>
        </p:nvSpPr>
        <p:spPr bwMode="auto">
          <a:xfrm>
            <a:off x="6070600" y="2773363"/>
            <a:ext cx="660400" cy="396875"/>
          </a:xfrm>
          <a:prstGeom prst="rect">
            <a:avLst/>
          </a:prstGeom>
          <a:noFill/>
          <a:ln w="9525">
            <a:noFill/>
            <a:miter lim="800000"/>
            <a:headEnd/>
            <a:tailEnd/>
          </a:ln>
          <a:effectLst/>
        </p:spPr>
        <p:txBody>
          <a:bodyPr wrap="none">
            <a:spAutoFit/>
          </a:bodyPr>
          <a:lstStyle/>
          <a:p>
            <a:r>
              <a:rPr lang="en-US" sz="2000" b="1">
                <a:solidFill>
                  <a:schemeClr val="bg1"/>
                </a:solidFill>
              </a:rPr>
              <a:t>i</a:t>
            </a:r>
            <a:r>
              <a:rPr lang="en-US" sz="1600" b="1">
                <a:solidFill>
                  <a:schemeClr val="bg1"/>
                </a:solidFill>
              </a:rPr>
              <a:t>bias</a:t>
            </a:r>
          </a:p>
        </p:txBody>
      </p:sp>
      <p:sp>
        <p:nvSpPr>
          <p:cNvPr id="122891" name="Line 11"/>
          <p:cNvSpPr>
            <a:spLocks noChangeShapeType="1"/>
          </p:cNvSpPr>
          <p:nvPr/>
        </p:nvSpPr>
        <p:spPr bwMode="auto">
          <a:xfrm>
            <a:off x="7496175" y="3438525"/>
            <a:ext cx="0" cy="695325"/>
          </a:xfrm>
          <a:prstGeom prst="line">
            <a:avLst/>
          </a:prstGeom>
          <a:noFill/>
          <a:ln w="76200">
            <a:solidFill>
              <a:schemeClr val="bg1"/>
            </a:solidFill>
            <a:round/>
            <a:headEnd/>
            <a:tailEnd type="triangle" w="med" len="med"/>
          </a:ln>
          <a:effectLst/>
        </p:spPr>
        <p:txBody>
          <a:bodyPr/>
          <a:lstStyle/>
          <a:p>
            <a:endParaRPr lang="en-US"/>
          </a:p>
        </p:txBody>
      </p:sp>
      <p:sp>
        <p:nvSpPr>
          <p:cNvPr id="122893" name="Line 13"/>
          <p:cNvSpPr>
            <a:spLocks noChangeShapeType="1"/>
          </p:cNvSpPr>
          <p:nvPr/>
        </p:nvSpPr>
        <p:spPr bwMode="auto">
          <a:xfrm flipV="1">
            <a:off x="7686675" y="3181350"/>
            <a:ext cx="723900" cy="9525"/>
          </a:xfrm>
          <a:prstGeom prst="line">
            <a:avLst/>
          </a:prstGeom>
          <a:noFill/>
          <a:ln w="76200">
            <a:solidFill>
              <a:schemeClr val="bg1"/>
            </a:solidFill>
            <a:round/>
            <a:headEnd/>
            <a:tailEnd type="triangle" w="med" len="med"/>
          </a:ln>
          <a:effectLst/>
        </p:spPr>
        <p:txBody>
          <a:bodyPr/>
          <a:lstStyle/>
          <a:p>
            <a:endParaRPr lang="en-US"/>
          </a:p>
        </p:txBody>
      </p:sp>
      <p:sp>
        <p:nvSpPr>
          <p:cNvPr id="122894" name="Line 14"/>
          <p:cNvSpPr>
            <a:spLocks noChangeShapeType="1"/>
          </p:cNvSpPr>
          <p:nvPr/>
        </p:nvSpPr>
        <p:spPr bwMode="auto">
          <a:xfrm>
            <a:off x="7505700" y="3438525"/>
            <a:ext cx="0" cy="695325"/>
          </a:xfrm>
          <a:prstGeom prst="line">
            <a:avLst/>
          </a:prstGeom>
          <a:noFill/>
          <a:ln w="28575">
            <a:solidFill>
              <a:schemeClr val="bg1"/>
            </a:solidFill>
            <a:round/>
            <a:headEnd/>
            <a:tailEnd type="triangle" w="med" len="med"/>
          </a:ln>
          <a:effectLst/>
        </p:spPr>
        <p:txBody>
          <a:bodyPr/>
          <a:lstStyle/>
          <a:p>
            <a:endParaRPr lang="en-US"/>
          </a:p>
        </p:txBody>
      </p:sp>
      <p:sp>
        <p:nvSpPr>
          <p:cNvPr id="122895" name="Text Box 15"/>
          <p:cNvSpPr txBox="1">
            <a:spLocks noChangeArrowheads="1"/>
          </p:cNvSpPr>
          <p:nvPr/>
        </p:nvSpPr>
        <p:spPr bwMode="auto">
          <a:xfrm>
            <a:off x="7429500" y="2647950"/>
            <a:ext cx="1466850" cy="396875"/>
          </a:xfrm>
          <a:prstGeom prst="rect">
            <a:avLst/>
          </a:prstGeom>
          <a:noFill/>
          <a:ln w="9525">
            <a:noFill/>
            <a:miter lim="800000"/>
            <a:headEnd/>
            <a:tailEnd/>
          </a:ln>
          <a:effectLst/>
        </p:spPr>
        <p:txBody>
          <a:bodyPr>
            <a:spAutoFit/>
          </a:bodyPr>
          <a:lstStyle/>
          <a:p>
            <a:pPr>
              <a:spcBef>
                <a:spcPct val="50000"/>
              </a:spcBef>
            </a:pPr>
            <a:r>
              <a:rPr lang="en-US" sz="2000" b="1">
                <a:solidFill>
                  <a:schemeClr val="bg1"/>
                </a:solidFill>
              </a:rPr>
              <a:t>i</a:t>
            </a:r>
            <a:r>
              <a:rPr lang="en-US" sz="1400" b="1">
                <a:solidFill>
                  <a:schemeClr val="bg1"/>
                </a:solidFill>
              </a:rPr>
              <a:t>OUT = </a:t>
            </a:r>
            <a:r>
              <a:rPr lang="en-US" b="1">
                <a:solidFill>
                  <a:schemeClr val="bg1"/>
                </a:solidFill>
              </a:rPr>
              <a:t>1mA</a:t>
            </a:r>
          </a:p>
        </p:txBody>
      </p:sp>
      <p:sp>
        <p:nvSpPr>
          <p:cNvPr id="122896" name="Text Box 16"/>
          <p:cNvSpPr txBox="1">
            <a:spLocks noChangeArrowheads="1"/>
          </p:cNvSpPr>
          <p:nvPr/>
        </p:nvSpPr>
        <p:spPr bwMode="auto">
          <a:xfrm>
            <a:off x="7632700" y="2046288"/>
            <a:ext cx="679450" cy="366712"/>
          </a:xfrm>
          <a:prstGeom prst="rect">
            <a:avLst/>
          </a:prstGeom>
          <a:noFill/>
          <a:ln w="9525">
            <a:noFill/>
            <a:miter lim="800000"/>
            <a:headEnd/>
            <a:tailEnd/>
          </a:ln>
          <a:effectLst/>
        </p:spPr>
        <p:txBody>
          <a:bodyPr wrap="none">
            <a:spAutoFit/>
          </a:bodyPr>
          <a:lstStyle/>
          <a:p>
            <a:r>
              <a:rPr lang="en-US" b="1">
                <a:solidFill>
                  <a:schemeClr val="bg1"/>
                </a:solidFill>
              </a:rPr>
              <a:t>1mA</a:t>
            </a:r>
          </a:p>
        </p:txBody>
      </p:sp>
      <p:sp>
        <p:nvSpPr>
          <p:cNvPr id="122897" name="Text Box 17"/>
          <p:cNvSpPr txBox="1">
            <a:spLocks noChangeArrowheads="1"/>
          </p:cNvSpPr>
          <p:nvPr/>
        </p:nvSpPr>
        <p:spPr bwMode="auto">
          <a:xfrm>
            <a:off x="7642225" y="3541713"/>
            <a:ext cx="679450" cy="366712"/>
          </a:xfrm>
          <a:prstGeom prst="rect">
            <a:avLst/>
          </a:prstGeom>
          <a:noFill/>
          <a:ln w="9525">
            <a:noFill/>
            <a:miter lim="800000"/>
            <a:headEnd/>
            <a:tailEnd/>
          </a:ln>
          <a:effectLst/>
        </p:spPr>
        <p:txBody>
          <a:bodyPr wrap="none">
            <a:spAutoFit/>
          </a:bodyPr>
          <a:lstStyle/>
          <a:p>
            <a:r>
              <a:rPr lang="en-US" b="1">
                <a:solidFill>
                  <a:schemeClr val="bg1"/>
                </a:solidFill>
              </a:rPr>
              <a:t>1mA</a:t>
            </a:r>
          </a:p>
        </p:txBody>
      </p:sp>
      <p:sp>
        <p:nvSpPr>
          <p:cNvPr id="122900" name="Text Box 20"/>
          <p:cNvSpPr txBox="1">
            <a:spLocks noChangeArrowheads="1"/>
          </p:cNvSpPr>
          <p:nvPr/>
        </p:nvSpPr>
        <p:spPr bwMode="auto">
          <a:xfrm>
            <a:off x="7499350" y="2065338"/>
            <a:ext cx="869950" cy="366712"/>
          </a:xfrm>
          <a:prstGeom prst="rect">
            <a:avLst/>
          </a:prstGeom>
          <a:noFill/>
          <a:ln w="9525">
            <a:noFill/>
            <a:miter lim="800000"/>
            <a:headEnd/>
            <a:tailEnd/>
          </a:ln>
          <a:effectLst/>
        </p:spPr>
        <p:txBody>
          <a:bodyPr wrap="none">
            <a:spAutoFit/>
          </a:bodyPr>
          <a:lstStyle/>
          <a:p>
            <a:r>
              <a:rPr lang="en-US" b="1">
                <a:solidFill>
                  <a:schemeClr val="bg1"/>
                </a:solidFill>
              </a:rPr>
              <a:t>1.5mA</a:t>
            </a:r>
          </a:p>
        </p:txBody>
      </p:sp>
      <p:sp>
        <p:nvSpPr>
          <p:cNvPr id="122901" name="Text Box 21"/>
          <p:cNvSpPr txBox="1">
            <a:spLocks noChangeArrowheads="1"/>
          </p:cNvSpPr>
          <p:nvPr/>
        </p:nvSpPr>
        <p:spPr bwMode="auto">
          <a:xfrm>
            <a:off x="7527925" y="3560763"/>
            <a:ext cx="869950" cy="366712"/>
          </a:xfrm>
          <a:prstGeom prst="rect">
            <a:avLst/>
          </a:prstGeom>
          <a:noFill/>
          <a:ln w="9525">
            <a:noFill/>
            <a:miter lim="800000"/>
            <a:headEnd/>
            <a:tailEnd/>
          </a:ln>
          <a:effectLst/>
        </p:spPr>
        <p:txBody>
          <a:bodyPr wrap="none">
            <a:spAutoFit/>
          </a:bodyPr>
          <a:lstStyle/>
          <a:p>
            <a:r>
              <a:rPr lang="en-US" b="1">
                <a:solidFill>
                  <a:schemeClr val="bg1"/>
                </a:solidFill>
              </a:rPr>
              <a:t>0.5mA</a:t>
            </a:r>
          </a:p>
        </p:txBody>
      </p:sp>
      <p:sp>
        <p:nvSpPr>
          <p:cNvPr id="122902" name="Text Box 22"/>
          <p:cNvSpPr txBox="1">
            <a:spLocks noChangeArrowheads="1"/>
          </p:cNvSpPr>
          <p:nvPr/>
        </p:nvSpPr>
        <p:spPr bwMode="auto">
          <a:xfrm>
            <a:off x="6477000" y="1266825"/>
            <a:ext cx="1695450" cy="366713"/>
          </a:xfrm>
          <a:prstGeom prst="rect">
            <a:avLst/>
          </a:prstGeom>
          <a:noFill/>
          <a:ln w="9525">
            <a:noFill/>
            <a:miter lim="800000"/>
            <a:headEnd/>
            <a:tailEnd/>
          </a:ln>
          <a:effectLst/>
        </p:spPr>
        <p:txBody>
          <a:bodyPr>
            <a:spAutoFit/>
          </a:bodyPr>
          <a:lstStyle/>
          <a:p>
            <a:pPr>
              <a:spcBef>
                <a:spcPct val="50000"/>
              </a:spcBef>
            </a:pPr>
            <a:r>
              <a:rPr lang="en-US" b="1"/>
              <a:t>Output stage</a:t>
            </a:r>
          </a:p>
        </p:txBody>
      </p:sp>
      <p:sp>
        <p:nvSpPr>
          <p:cNvPr id="2" name="Slide Number Placeholder 1"/>
          <p:cNvSpPr>
            <a:spLocks noGrp="1"/>
          </p:cNvSpPr>
          <p:nvPr>
            <p:ph type="sldNum" sz="quarter" idx="12"/>
          </p:nvPr>
        </p:nvSpPr>
        <p:spPr/>
        <p:txBody>
          <a:bodyPr/>
          <a:lstStyle/>
          <a:p>
            <a:pPr>
              <a:defRPr/>
            </a:pPr>
            <a:fld id="{F93B1910-A190-4E17-A863-074613C1FA3D}" type="slidenum">
              <a:rPr lang="en-US" smtClean="0"/>
              <a:pPr>
                <a:defRPr/>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886"/>
                                        </p:tgtEl>
                                        <p:attrNameLst>
                                          <p:attrName>style.visibility</p:attrName>
                                        </p:attrNameLst>
                                      </p:cBhvr>
                                      <p:to>
                                        <p:strVal val="visible"/>
                                      </p:to>
                                    </p:set>
                                    <p:anim calcmode="lin" valueType="num">
                                      <p:cBhvr additive="base">
                                        <p:cTn id="7" dur="500" fill="hold"/>
                                        <p:tgtEl>
                                          <p:spTgt spid="122886"/>
                                        </p:tgtEl>
                                        <p:attrNameLst>
                                          <p:attrName>ppt_x</p:attrName>
                                        </p:attrNameLst>
                                      </p:cBhvr>
                                      <p:tavLst>
                                        <p:tav tm="0">
                                          <p:val>
                                            <p:strVal val="#ppt_x"/>
                                          </p:val>
                                        </p:tav>
                                        <p:tav tm="100000">
                                          <p:val>
                                            <p:strVal val="#ppt_x"/>
                                          </p:val>
                                        </p:tav>
                                      </p:tavLst>
                                    </p:anim>
                                    <p:anim calcmode="lin" valueType="num">
                                      <p:cBhvr additive="base">
                                        <p:cTn id="8" dur="500" fill="hold"/>
                                        <p:tgtEl>
                                          <p:spTgt spid="12288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887"/>
                                        </p:tgtEl>
                                        <p:attrNameLst>
                                          <p:attrName>style.visibility</p:attrName>
                                        </p:attrNameLst>
                                      </p:cBhvr>
                                      <p:to>
                                        <p:strVal val="visible"/>
                                      </p:to>
                                    </p:set>
                                    <p:anim calcmode="lin" valueType="num">
                                      <p:cBhvr additive="base">
                                        <p:cTn id="11" dur="500" fill="hold"/>
                                        <p:tgtEl>
                                          <p:spTgt spid="122887"/>
                                        </p:tgtEl>
                                        <p:attrNameLst>
                                          <p:attrName>ppt_x</p:attrName>
                                        </p:attrNameLst>
                                      </p:cBhvr>
                                      <p:tavLst>
                                        <p:tav tm="0">
                                          <p:val>
                                            <p:strVal val="#ppt_x"/>
                                          </p:val>
                                        </p:tav>
                                        <p:tav tm="100000">
                                          <p:val>
                                            <p:strVal val="#ppt_x"/>
                                          </p:val>
                                        </p:tav>
                                      </p:tavLst>
                                    </p:anim>
                                    <p:anim calcmode="lin" valueType="num">
                                      <p:cBhvr additive="base">
                                        <p:cTn id="12" dur="500" fill="hold"/>
                                        <p:tgtEl>
                                          <p:spTgt spid="12288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2888"/>
                                        </p:tgtEl>
                                        <p:attrNameLst>
                                          <p:attrName>style.visibility</p:attrName>
                                        </p:attrNameLst>
                                      </p:cBhvr>
                                      <p:to>
                                        <p:strVal val="visible"/>
                                      </p:to>
                                    </p:set>
                                    <p:animEffect transition="in" filter="checkerboard(across)">
                                      <p:cBhvr>
                                        <p:cTn id="17" dur="500"/>
                                        <p:tgtEl>
                                          <p:spTgt spid="12288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22890"/>
                                        </p:tgtEl>
                                        <p:attrNameLst>
                                          <p:attrName>style.visibility</p:attrName>
                                        </p:attrNameLst>
                                      </p:cBhvr>
                                      <p:to>
                                        <p:strVal val="visible"/>
                                      </p:to>
                                    </p:set>
                                    <p:animEffect transition="in" filter="checkerboard(across)">
                                      <p:cBhvr>
                                        <p:cTn id="20" dur="500"/>
                                        <p:tgtEl>
                                          <p:spTgt spid="122890"/>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22889"/>
                                        </p:tgtEl>
                                        <p:attrNameLst>
                                          <p:attrName>style.visibility</p:attrName>
                                        </p:attrNameLst>
                                      </p:cBhvr>
                                      <p:to>
                                        <p:strVal val="visible"/>
                                      </p:to>
                                    </p:set>
                                    <p:animEffect transition="in" filter="checkerboard(across)">
                                      <p:cBhvr>
                                        <p:cTn id="23" dur="500"/>
                                        <p:tgtEl>
                                          <p:spTgt spid="122889"/>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22891"/>
                                        </p:tgtEl>
                                        <p:attrNameLst>
                                          <p:attrName>style.visibility</p:attrName>
                                        </p:attrNameLst>
                                      </p:cBhvr>
                                      <p:to>
                                        <p:strVal val="visible"/>
                                      </p:to>
                                    </p:set>
                                    <p:animEffect transition="in" filter="checkerboard(across)">
                                      <p:cBhvr>
                                        <p:cTn id="26" dur="500"/>
                                        <p:tgtEl>
                                          <p:spTgt spid="122891"/>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22896"/>
                                        </p:tgtEl>
                                        <p:attrNameLst>
                                          <p:attrName>style.visibility</p:attrName>
                                        </p:attrNameLst>
                                      </p:cBhvr>
                                      <p:to>
                                        <p:strVal val="visible"/>
                                      </p:to>
                                    </p:set>
                                    <p:animEffect transition="in" filter="checkerboard(across)">
                                      <p:cBhvr>
                                        <p:cTn id="29" dur="500"/>
                                        <p:tgtEl>
                                          <p:spTgt spid="122896"/>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22897"/>
                                        </p:tgtEl>
                                        <p:attrNameLst>
                                          <p:attrName>style.visibility</p:attrName>
                                        </p:attrNameLst>
                                      </p:cBhvr>
                                      <p:to>
                                        <p:strVal val="visible"/>
                                      </p:to>
                                    </p:set>
                                    <p:animEffect transition="in" filter="checkerboard(across)">
                                      <p:cBhvr>
                                        <p:cTn id="32" dur="500"/>
                                        <p:tgtEl>
                                          <p:spTgt spid="122897"/>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229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2894"/>
                                        </p:tgtEl>
                                        <p:attrNameLst>
                                          <p:attrName>style.visibility</p:attrName>
                                        </p:attrNameLst>
                                      </p:cBhvr>
                                      <p:to>
                                        <p:strVal val="visible"/>
                                      </p:to>
                                    </p:set>
                                    <p:animEffect transition="in" filter="checkerboard(across)">
                                      <p:cBhvr>
                                        <p:cTn id="39" dur="500"/>
                                        <p:tgtEl>
                                          <p:spTgt spid="122894"/>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22893"/>
                                        </p:tgtEl>
                                        <p:attrNameLst>
                                          <p:attrName>style.visibility</p:attrName>
                                        </p:attrNameLst>
                                      </p:cBhvr>
                                      <p:to>
                                        <p:strVal val="visible"/>
                                      </p:to>
                                    </p:set>
                                    <p:animEffect transition="in" filter="checkerboard(across)">
                                      <p:cBhvr>
                                        <p:cTn id="42" dur="500"/>
                                        <p:tgtEl>
                                          <p:spTgt spid="122893"/>
                                        </p:tgtEl>
                                      </p:cBhvr>
                                    </p:animEffect>
                                  </p:childTnLst>
                                </p:cTn>
                              </p:par>
                              <p:par>
                                <p:cTn id="43" presetID="1" presetClass="exit" presetSubtype="0" fill="hold" grpId="1" nodeType="withEffect">
                                  <p:stCondLst>
                                    <p:cond delay="0"/>
                                  </p:stCondLst>
                                  <p:childTnLst>
                                    <p:set>
                                      <p:cBhvr>
                                        <p:cTn id="44" dur="1" fill="hold">
                                          <p:stCondLst>
                                            <p:cond delay="0"/>
                                          </p:stCondLst>
                                        </p:cTn>
                                        <p:tgtEl>
                                          <p:spTgt spid="122891"/>
                                        </p:tgtEl>
                                        <p:attrNameLst>
                                          <p:attrName>style.visibility</p:attrName>
                                        </p:attrNameLst>
                                      </p:cBhvr>
                                      <p:to>
                                        <p:strVal val="hidden"/>
                                      </p:to>
                                    </p:set>
                                  </p:childTnLst>
                                </p:cTn>
                              </p:par>
                              <p:par>
                                <p:cTn id="45" presetID="5" presetClass="entr" presetSubtype="10" fill="hold" grpId="0" nodeType="withEffect">
                                  <p:stCondLst>
                                    <p:cond delay="0"/>
                                  </p:stCondLst>
                                  <p:childTnLst>
                                    <p:set>
                                      <p:cBhvr>
                                        <p:cTn id="46" dur="1" fill="hold">
                                          <p:stCondLst>
                                            <p:cond delay="0"/>
                                          </p:stCondLst>
                                        </p:cTn>
                                        <p:tgtEl>
                                          <p:spTgt spid="122895"/>
                                        </p:tgtEl>
                                        <p:attrNameLst>
                                          <p:attrName>style.visibility</p:attrName>
                                        </p:attrNameLst>
                                      </p:cBhvr>
                                      <p:to>
                                        <p:strVal val="visible"/>
                                      </p:to>
                                    </p:set>
                                    <p:animEffect transition="in" filter="checkerboard(across)">
                                      <p:cBhvr>
                                        <p:cTn id="47" dur="500"/>
                                        <p:tgtEl>
                                          <p:spTgt spid="122895"/>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22900"/>
                                        </p:tgtEl>
                                        <p:attrNameLst>
                                          <p:attrName>style.visibility</p:attrName>
                                        </p:attrNameLst>
                                      </p:cBhvr>
                                      <p:to>
                                        <p:strVal val="visible"/>
                                      </p:to>
                                    </p:set>
                                    <p:animEffect transition="in" filter="checkerboard(across)">
                                      <p:cBhvr>
                                        <p:cTn id="50" dur="500"/>
                                        <p:tgtEl>
                                          <p:spTgt spid="122900"/>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122901"/>
                                        </p:tgtEl>
                                        <p:attrNameLst>
                                          <p:attrName>style.visibility</p:attrName>
                                        </p:attrNameLst>
                                      </p:cBhvr>
                                      <p:to>
                                        <p:strVal val="visible"/>
                                      </p:to>
                                    </p:set>
                                    <p:animEffect transition="in" filter="checkerboard(across)">
                                      <p:cBhvr>
                                        <p:cTn id="53" dur="500"/>
                                        <p:tgtEl>
                                          <p:spTgt spid="122901"/>
                                        </p:tgtEl>
                                      </p:cBhvr>
                                    </p:animEffect>
                                  </p:childTnLst>
                                </p:cTn>
                              </p:par>
                              <p:par>
                                <p:cTn id="54" presetID="1" presetClass="exit" presetSubtype="0" fill="hold" grpId="1" nodeType="withEffect">
                                  <p:stCondLst>
                                    <p:cond delay="0"/>
                                  </p:stCondLst>
                                  <p:childTnLst>
                                    <p:set>
                                      <p:cBhvr>
                                        <p:cTn id="55" dur="1" fill="hold">
                                          <p:stCondLst>
                                            <p:cond delay="0"/>
                                          </p:stCondLst>
                                        </p:cTn>
                                        <p:tgtEl>
                                          <p:spTgt spid="122896"/>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22897"/>
                                        </p:tgtEl>
                                        <p:attrNameLst>
                                          <p:attrName>style.visibility</p:attrName>
                                        </p:attrNameLst>
                                      </p:cBhvr>
                                      <p:to>
                                        <p:strVal val="hidden"/>
                                      </p:to>
                                    </p:set>
                                  </p:childTnLst>
                                </p:cTn>
                              </p:par>
                              <p:par>
                                <p:cTn id="58" presetID="5" presetClass="entr" presetSubtype="10" fill="hold" grpId="1" nodeType="withEffect">
                                  <p:stCondLst>
                                    <p:cond delay="0"/>
                                  </p:stCondLst>
                                  <p:childTnLst>
                                    <p:set>
                                      <p:cBhvr>
                                        <p:cTn id="59" dur="1" fill="hold">
                                          <p:stCondLst>
                                            <p:cond delay="0"/>
                                          </p:stCondLst>
                                        </p:cTn>
                                        <p:tgtEl>
                                          <p:spTgt spid="122901"/>
                                        </p:tgtEl>
                                        <p:attrNameLst>
                                          <p:attrName>style.visibility</p:attrName>
                                        </p:attrNameLst>
                                      </p:cBhvr>
                                      <p:to>
                                        <p:strVal val="visible"/>
                                      </p:to>
                                    </p:set>
                                    <p:animEffect transition="in" filter="checkerboard(across)">
                                      <p:cBhvr>
                                        <p:cTn id="60" dur="500"/>
                                        <p:tgtEl>
                                          <p:spTgt spid="122901"/>
                                        </p:tgtEl>
                                      </p:cBhvr>
                                    </p:animEffect>
                                  </p:childTnLst>
                                </p:cTn>
                              </p:par>
                              <p:par>
                                <p:cTn id="61" presetID="5" presetClass="entr" presetSubtype="10" fill="hold" grpId="1" nodeType="withEffect">
                                  <p:stCondLst>
                                    <p:cond delay="0"/>
                                  </p:stCondLst>
                                  <p:childTnLst>
                                    <p:set>
                                      <p:cBhvr>
                                        <p:cTn id="62" dur="1" fill="hold">
                                          <p:stCondLst>
                                            <p:cond delay="0"/>
                                          </p:stCondLst>
                                        </p:cTn>
                                        <p:tgtEl>
                                          <p:spTgt spid="122900"/>
                                        </p:tgtEl>
                                        <p:attrNameLst>
                                          <p:attrName>style.visibility</p:attrName>
                                        </p:attrNameLst>
                                      </p:cBhvr>
                                      <p:to>
                                        <p:strVal val="visible"/>
                                      </p:to>
                                    </p:set>
                                    <p:animEffect transition="in" filter="checkerboard(across)">
                                      <p:cBhvr>
                                        <p:cTn id="63" dur="500"/>
                                        <p:tgtEl>
                                          <p:spTgt spid="122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7" grpId="0"/>
      <p:bldP spid="122889" grpId="0" animBg="1"/>
      <p:bldP spid="122890" grpId="0"/>
      <p:bldP spid="122891" grpId="0" animBg="1"/>
      <p:bldP spid="122891" grpId="1" animBg="1"/>
      <p:bldP spid="122893" grpId="0" animBg="1"/>
      <p:bldP spid="122894" grpId="0" animBg="1"/>
      <p:bldP spid="122895" grpId="0"/>
      <p:bldP spid="122896" grpId="0"/>
      <p:bldP spid="122896" grpId="1"/>
      <p:bldP spid="122897" grpId="0"/>
      <p:bldP spid="122897" grpId="1"/>
      <p:bldP spid="122900" grpId="0"/>
      <p:bldP spid="122900" grpId="1"/>
      <p:bldP spid="122901" grpId="0"/>
      <p:bldP spid="122901" grpId="1"/>
      <p:bldP spid="12290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3"/>
          <p:cNvSpPr txBox="1">
            <a:spLocks noGrp="1"/>
          </p:cNvSpPr>
          <p:nvPr/>
        </p:nvSpPr>
        <p:spPr bwMode="auto">
          <a:xfrm>
            <a:off x="6642100" y="6078538"/>
            <a:ext cx="2133600" cy="206375"/>
          </a:xfrm>
          <a:prstGeom prst="rect">
            <a:avLst/>
          </a:prstGeom>
          <a:noFill/>
          <a:ln w="9525">
            <a:noFill/>
            <a:miter lim="800000"/>
            <a:headEnd/>
            <a:tailEnd/>
          </a:ln>
        </p:spPr>
        <p:txBody>
          <a:bodyPr/>
          <a:lstStyle/>
          <a:p>
            <a:pPr algn="r" eaLnBrk="1" hangingPunct="1"/>
            <a:fld id="{523C188D-5061-4808-8315-0700682B4BE6}" type="slidenum">
              <a:rPr lang="en-US" sz="800"/>
              <a:pPr algn="r" eaLnBrk="1" hangingPunct="1"/>
              <a:t>45</a:t>
            </a:fld>
            <a:endParaRPr lang="en-US" sz="800"/>
          </a:p>
        </p:txBody>
      </p:sp>
      <p:sp>
        <p:nvSpPr>
          <p:cNvPr id="123907" name="Rectangle 2"/>
          <p:cNvSpPr>
            <a:spLocks noGrp="1" noChangeArrowheads="1"/>
          </p:cNvSpPr>
          <p:nvPr>
            <p:ph type="title" idx="4294967295"/>
          </p:nvPr>
        </p:nvSpPr>
        <p:spPr>
          <a:xfrm>
            <a:off x="231775" y="144463"/>
            <a:ext cx="8458200" cy="814387"/>
          </a:xfrm>
        </p:spPr>
        <p:txBody>
          <a:bodyPr/>
          <a:lstStyle/>
          <a:p>
            <a:pPr eaLnBrk="1" hangingPunct="1"/>
            <a:r>
              <a:rPr lang="en-US" sz="3600"/>
              <a:t>Vos / PSRR / CMRR</a:t>
            </a:r>
            <a:endParaRPr lang="en-US" sz="2000"/>
          </a:p>
        </p:txBody>
      </p:sp>
      <p:sp>
        <p:nvSpPr>
          <p:cNvPr id="123908" name="Text Box 4"/>
          <p:cNvSpPr txBox="1">
            <a:spLocks noChangeArrowheads="1"/>
          </p:cNvSpPr>
          <p:nvPr/>
        </p:nvSpPr>
        <p:spPr bwMode="auto">
          <a:xfrm>
            <a:off x="381000" y="974725"/>
            <a:ext cx="3810000" cy="396875"/>
          </a:xfrm>
          <a:prstGeom prst="rect">
            <a:avLst/>
          </a:prstGeom>
          <a:noFill/>
          <a:ln w="9525">
            <a:noFill/>
            <a:miter lim="800000"/>
            <a:headEnd/>
            <a:tailEnd/>
          </a:ln>
          <a:effectLst/>
        </p:spPr>
        <p:txBody>
          <a:bodyPr>
            <a:spAutoFit/>
          </a:bodyPr>
          <a:lstStyle/>
          <a:p>
            <a:pPr eaLnBrk="1" hangingPunct="1">
              <a:spcBef>
                <a:spcPct val="50000"/>
              </a:spcBef>
            </a:pPr>
            <a:r>
              <a:rPr lang="en-US" sz="2000" b="1"/>
              <a:t>PSRR</a:t>
            </a:r>
            <a:r>
              <a:rPr lang="en-US" sz="2000"/>
              <a:t>  = </a:t>
            </a:r>
            <a:r>
              <a:rPr lang="el-GR"/>
              <a:t>Δ</a:t>
            </a:r>
            <a:r>
              <a:rPr lang="en-US" sz="2000"/>
              <a:t>Vos / </a:t>
            </a:r>
            <a:r>
              <a:rPr lang="el-GR"/>
              <a:t>Δ</a:t>
            </a:r>
            <a:r>
              <a:rPr lang="en-US"/>
              <a:t>Vcc</a:t>
            </a:r>
            <a:r>
              <a:rPr lang="en-US" sz="2000"/>
              <a:t> </a:t>
            </a:r>
            <a:r>
              <a:rPr lang="en-US"/>
              <a:t>(</a:t>
            </a:r>
            <a:r>
              <a:rPr lang="el-GR"/>
              <a:t>μ</a:t>
            </a:r>
            <a:r>
              <a:rPr lang="en-US"/>
              <a:t>V/V)</a:t>
            </a:r>
          </a:p>
        </p:txBody>
      </p:sp>
      <p:sp>
        <p:nvSpPr>
          <p:cNvPr id="123910" name="Text Box 6"/>
          <p:cNvSpPr txBox="1">
            <a:spLocks noChangeArrowheads="1"/>
          </p:cNvSpPr>
          <p:nvPr/>
        </p:nvSpPr>
        <p:spPr bwMode="auto">
          <a:xfrm>
            <a:off x="4191000" y="914400"/>
            <a:ext cx="3810000" cy="457200"/>
          </a:xfrm>
          <a:prstGeom prst="rect">
            <a:avLst/>
          </a:prstGeom>
          <a:noFill/>
          <a:ln w="9525">
            <a:noFill/>
            <a:miter lim="800000"/>
            <a:headEnd/>
            <a:tailEnd/>
          </a:ln>
          <a:effectLst/>
        </p:spPr>
        <p:txBody>
          <a:bodyPr>
            <a:spAutoFit/>
          </a:bodyPr>
          <a:lstStyle/>
          <a:p>
            <a:pPr eaLnBrk="1" hangingPunct="1">
              <a:spcBef>
                <a:spcPct val="50000"/>
              </a:spcBef>
            </a:pPr>
            <a:r>
              <a:rPr lang="en-US" sz="2000" b="1"/>
              <a:t>CMRR</a:t>
            </a:r>
            <a:r>
              <a:rPr lang="en-US" sz="2000"/>
              <a:t>   = </a:t>
            </a:r>
            <a:r>
              <a:rPr lang="el-GR" sz="2000"/>
              <a:t>Δ</a:t>
            </a:r>
            <a:r>
              <a:rPr lang="en-US" sz="2000"/>
              <a:t>Vos/ </a:t>
            </a:r>
            <a:r>
              <a:rPr lang="el-GR" sz="2000"/>
              <a:t>Δ</a:t>
            </a:r>
            <a:r>
              <a:rPr lang="en-US" sz="2000"/>
              <a:t>Vcm</a:t>
            </a:r>
            <a:r>
              <a:rPr lang="en-US" sz="2400"/>
              <a:t>	</a:t>
            </a:r>
            <a:r>
              <a:rPr lang="en-US"/>
              <a:t>(</a:t>
            </a:r>
            <a:r>
              <a:rPr lang="el-GR"/>
              <a:t>μ</a:t>
            </a:r>
            <a:r>
              <a:rPr lang="en-US"/>
              <a:t>V/V)</a:t>
            </a:r>
          </a:p>
        </p:txBody>
      </p:sp>
      <p:pic>
        <p:nvPicPr>
          <p:cNvPr id="123912" name="Picture 8" descr="1423872-imcu7fbjz7xuwah9rj6jxq7a___super"/>
          <p:cNvPicPr>
            <a:picLocks noChangeAspect="1" noChangeArrowheads="1"/>
          </p:cNvPicPr>
          <p:nvPr/>
        </p:nvPicPr>
        <p:blipFill>
          <a:blip r:embed="rId3" cstate="print"/>
          <a:srcRect/>
          <a:stretch>
            <a:fillRect/>
          </a:stretch>
        </p:blipFill>
        <p:spPr bwMode="auto">
          <a:xfrm>
            <a:off x="419099" y="1581150"/>
            <a:ext cx="1133475" cy="947341"/>
          </a:xfrm>
          <a:prstGeom prst="rect">
            <a:avLst/>
          </a:prstGeom>
          <a:noFill/>
        </p:spPr>
      </p:pic>
      <p:sp>
        <p:nvSpPr>
          <p:cNvPr id="123913" name="Text Box 9"/>
          <p:cNvSpPr txBox="1">
            <a:spLocks noChangeArrowheads="1"/>
          </p:cNvSpPr>
          <p:nvPr/>
        </p:nvSpPr>
        <p:spPr bwMode="auto">
          <a:xfrm>
            <a:off x="1689100" y="1582738"/>
            <a:ext cx="7158038" cy="396875"/>
          </a:xfrm>
          <a:prstGeom prst="rect">
            <a:avLst/>
          </a:prstGeom>
          <a:noFill/>
          <a:ln w="9525">
            <a:noFill/>
            <a:miter lim="800000"/>
            <a:headEnd/>
            <a:tailEnd/>
          </a:ln>
          <a:effectLst/>
        </p:spPr>
        <p:txBody>
          <a:bodyPr wrap="none">
            <a:spAutoFit/>
          </a:bodyPr>
          <a:lstStyle/>
          <a:p>
            <a:r>
              <a:rPr lang="en-US" sz="2000" b="1">
                <a:solidFill>
                  <a:srgbClr val="9933FF"/>
                </a:solidFill>
              </a:rPr>
              <a:t>If (Ib x RF)/100 is significant to Vos it must be considered!</a:t>
            </a:r>
          </a:p>
        </p:txBody>
      </p:sp>
      <p:sp>
        <p:nvSpPr>
          <p:cNvPr id="123914" name="Text Box 10"/>
          <p:cNvSpPr txBox="1">
            <a:spLocks noChangeArrowheads="1"/>
          </p:cNvSpPr>
          <p:nvPr/>
        </p:nvSpPr>
        <p:spPr bwMode="auto">
          <a:xfrm>
            <a:off x="1076325" y="5286375"/>
            <a:ext cx="7372350" cy="825500"/>
          </a:xfrm>
          <a:prstGeom prst="rect">
            <a:avLst/>
          </a:prstGeom>
          <a:noFill/>
          <a:ln w="9525">
            <a:noFill/>
            <a:miter lim="800000"/>
            <a:headEnd/>
            <a:tailEnd/>
          </a:ln>
          <a:effectLst/>
        </p:spPr>
        <p:txBody>
          <a:bodyPr>
            <a:spAutoFit/>
          </a:bodyPr>
          <a:lstStyle/>
          <a:p>
            <a:pPr>
              <a:spcBef>
                <a:spcPct val="50000"/>
              </a:spcBef>
            </a:pPr>
            <a:r>
              <a:rPr lang="en-US" sz="1600" b="1">
                <a:solidFill>
                  <a:schemeClr val="bg1"/>
                </a:solidFill>
              </a:rPr>
              <a:t>Beware of oscillations… Op Amps “may” rectify low level oscillations because of input clamping diodes and this can appear as an erroneous offset voltage.</a:t>
            </a:r>
          </a:p>
        </p:txBody>
      </p:sp>
      <p:sp>
        <p:nvSpPr>
          <p:cNvPr id="123915" name="Text Box 11"/>
          <p:cNvSpPr txBox="1">
            <a:spLocks noChangeArrowheads="1"/>
          </p:cNvSpPr>
          <p:nvPr/>
        </p:nvSpPr>
        <p:spPr bwMode="auto">
          <a:xfrm>
            <a:off x="609600" y="4086225"/>
            <a:ext cx="1190625" cy="366713"/>
          </a:xfrm>
          <a:prstGeom prst="rect">
            <a:avLst/>
          </a:prstGeom>
          <a:noFill/>
          <a:ln w="9525">
            <a:noFill/>
            <a:miter lim="800000"/>
            <a:headEnd/>
            <a:tailEnd/>
          </a:ln>
          <a:effectLst/>
        </p:spPr>
        <p:txBody>
          <a:bodyPr>
            <a:spAutoFit/>
          </a:bodyPr>
          <a:lstStyle/>
          <a:p>
            <a:pPr>
              <a:spcBef>
                <a:spcPct val="50000"/>
              </a:spcBef>
            </a:pPr>
            <a:r>
              <a:rPr lang="en-US" b="1">
                <a:solidFill>
                  <a:srgbClr val="006600"/>
                </a:solidFill>
                <a:cs typeface="Arial" charset="0"/>
              </a:rPr>
              <a:t>± CMV</a:t>
            </a:r>
          </a:p>
        </p:txBody>
      </p:sp>
      <p:grpSp>
        <p:nvGrpSpPr>
          <p:cNvPr id="2" name="Group 1"/>
          <p:cNvGrpSpPr/>
          <p:nvPr/>
        </p:nvGrpSpPr>
        <p:grpSpPr>
          <a:xfrm>
            <a:off x="790575" y="2124075"/>
            <a:ext cx="6972300" cy="3049588"/>
            <a:chOff x="790575" y="2124075"/>
            <a:chExt cx="6972300" cy="3049588"/>
          </a:xfrm>
        </p:grpSpPr>
        <p:graphicFrame>
          <p:nvGraphicFramePr>
            <p:cNvPr id="123911" name="Object 7"/>
            <p:cNvGraphicFramePr>
              <a:graphicFrameLocks noChangeAspect="1"/>
            </p:cNvGraphicFramePr>
            <p:nvPr>
              <p:extLst>
                <p:ext uri="{D42A27DB-BD31-4B8C-83A1-F6EECF244321}">
                  <p14:modId xmlns:p14="http://schemas.microsoft.com/office/powerpoint/2010/main" val="4242332944"/>
                </p:ext>
              </p:extLst>
            </p:nvPr>
          </p:nvGraphicFramePr>
          <p:xfrm>
            <a:off x="790575" y="2124075"/>
            <a:ext cx="6972300" cy="3049588"/>
          </p:xfrm>
          <a:graphic>
            <a:graphicData uri="http://schemas.openxmlformats.org/presentationml/2006/ole">
              <mc:AlternateContent xmlns:mc="http://schemas.openxmlformats.org/markup-compatibility/2006">
                <mc:Choice xmlns:v="urn:schemas-microsoft-com:vml" Requires="v">
                  <p:oleObj spid="_x0000_s123931" name="Visio" r:id="rId4" imgW="6677978" imgH="2920365" progId="Visio.Drawing.11">
                    <p:embed/>
                  </p:oleObj>
                </mc:Choice>
                <mc:Fallback>
                  <p:oleObj name="Visio" r:id="rId4" imgW="6677978" imgH="2920365" progId="Visio.Drawing.11">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 y="2124075"/>
                          <a:ext cx="6972300" cy="304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916" name="Text Box 12"/>
            <p:cNvSpPr txBox="1">
              <a:spLocks noChangeArrowheads="1"/>
            </p:cNvSpPr>
            <p:nvPr/>
          </p:nvSpPr>
          <p:spPr bwMode="auto">
            <a:xfrm>
              <a:off x="3162300" y="2924175"/>
              <a:ext cx="923925" cy="366713"/>
            </a:xfrm>
            <a:prstGeom prst="rect">
              <a:avLst/>
            </a:prstGeom>
            <a:noFill/>
            <a:ln w="9525">
              <a:noFill/>
              <a:miter lim="800000"/>
              <a:headEnd/>
              <a:tailEnd/>
            </a:ln>
            <a:effectLst/>
          </p:spPr>
          <p:txBody>
            <a:bodyPr>
              <a:spAutoFit/>
            </a:bodyPr>
            <a:lstStyle/>
            <a:p>
              <a:pPr>
                <a:spcBef>
                  <a:spcPct val="50000"/>
                </a:spcBef>
              </a:pPr>
              <a:r>
                <a:rPr lang="el-GR" b="1">
                  <a:solidFill>
                    <a:srgbClr val="0000FF"/>
                  </a:solidFill>
                  <a:cs typeface="Arial" charset="0"/>
                </a:rPr>
                <a:t>Δ</a:t>
              </a:r>
              <a:r>
                <a:rPr lang="en-US" b="1">
                  <a:solidFill>
                    <a:srgbClr val="0000FF"/>
                  </a:solidFill>
                  <a:cs typeface="Arial" charset="0"/>
                </a:rPr>
                <a:t>Vcc</a:t>
              </a:r>
              <a:endParaRPr lang="el-GR" b="1">
                <a:solidFill>
                  <a:srgbClr val="0000FF"/>
                </a:solidFill>
                <a:cs typeface="Arial" charset="0"/>
              </a:endParaRPr>
            </a:p>
          </p:txBody>
        </p:sp>
        <p:sp>
          <p:nvSpPr>
            <p:cNvPr id="123917" name="Text Box 13"/>
            <p:cNvSpPr txBox="1">
              <a:spLocks noChangeArrowheads="1"/>
            </p:cNvSpPr>
            <p:nvPr/>
          </p:nvSpPr>
          <p:spPr bwMode="auto">
            <a:xfrm>
              <a:off x="3162300" y="4067175"/>
              <a:ext cx="923925" cy="366713"/>
            </a:xfrm>
            <a:prstGeom prst="rect">
              <a:avLst/>
            </a:prstGeom>
            <a:noFill/>
            <a:ln w="9525">
              <a:noFill/>
              <a:miter lim="800000"/>
              <a:headEnd/>
              <a:tailEnd/>
            </a:ln>
            <a:effectLst/>
          </p:spPr>
          <p:txBody>
            <a:bodyPr>
              <a:spAutoFit/>
            </a:bodyPr>
            <a:lstStyle/>
            <a:p>
              <a:pPr>
                <a:spcBef>
                  <a:spcPct val="50000"/>
                </a:spcBef>
              </a:pPr>
              <a:r>
                <a:rPr lang="el-GR" b="1">
                  <a:solidFill>
                    <a:srgbClr val="0000FF"/>
                  </a:solidFill>
                  <a:cs typeface="Arial" charset="0"/>
                </a:rPr>
                <a:t>Δ</a:t>
              </a:r>
              <a:r>
                <a:rPr lang="en-US" b="1">
                  <a:solidFill>
                    <a:srgbClr val="0000FF"/>
                  </a:solidFill>
                  <a:cs typeface="Arial" charset="0"/>
                </a:rPr>
                <a:t>Vee</a:t>
              </a:r>
              <a:endParaRPr lang="el-GR" b="1">
                <a:solidFill>
                  <a:srgbClr val="0000FF"/>
                </a:solidFill>
                <a:cs typeface="Arial" charset="0"/>
              </a:endParaRPr>
            </a:p>
          </p:txBody>
        </p:sp>
      </p:grpSp>
      <p:sp>
        <p:nvSpPr>
          <p:cNvPr id="123918" name="Line 14"/>
          <p:cNvSpPr>
            <a:spLocks noChangeShapeType="1"/>
          </p:cNvSpPr>
          <p:nvPr/>
        </p:nvSpPr>
        <p:spPr bwMode="auto">
          <a:xfrm>
            <a:off x="3562350" y="3914775"/>
            <a:ext cx="0" cy="190500"/>
          </a:xfrm>
          <a:prstGeom prst="line">
            <a:avLst/>
          </a:prstGeom>
          <a:noFill/>
          <a:ln w="28575">
            <a:solidFill>
              <a:schemeClr val="tx1"/>
            </a:solidFill>
            <a:round/>
            <a:headEnd/>
            <a:tailEnd/>
          </a:ln>
          <a:effectLst/>
        </p:spPr>
        <p:txBody>
          <a:bodyPr/>
          <a:lstStyle/>
          <a:p>
            <a:endParaRPr lang="en-US"/>
          </a:p>
        </p:txBody>
      </p:sp>
      <p:sp>
        <p:nvSpPr>
          <p:cNvPr id="123919" name="Line 15"/>
          <p:cNvSpPr>
            <a:spLocks noChangeShapeType="1"/>
          </p:cNvSpPr>
          <p:nvPr/>
        </p:nvSpPr>
        <p:spPr bwMode="auto">
          <a:xfrm>
            <a:off x="3533775" y="3267075"/>
            <a:ext cx="0" cy="190500"/>
          </a:xfrm>
          <a:prstGeom prst="line">
            <a:avLst/>
          </a:prstGeom>
          <a:noFill/>
          <a:ln w="28575">
            <a:solidFill>
              <a:schemeClr val="tx1"/>
            </a:solidFill>
            <a:round/>
            <a:headEnd/>
            <a:tailEnd/>
          </a:ln>
          <a:effectLst/>
        </p:spPr>
        <p:txBody>
          <a:bodyPr/>
          <a:lstStyle/>
          <a:p>
            <a:endParaRPr lang="en-US"/>
          </a:p>
        </p:txBody>
      </p:sp>
      <p:sp>
        <p:nvSpPr>
          <p:cNvPr id="3" name="Slide Number Placeholder 2"/>
          <p:cNvSpPr>
            <a:spLocks noGrp="1"/>
          </p:cNvSpPr>
          <p:nvPr>
            <p:ph type="sldNum" sz="quarter" idx="12"/>
          </p:nvPr>
        </p:nvSpPr>
        <p:spPr/>
        <p:txBody>
          <a:bodyPr/>
          <a:lstStyle/>
          <a:p>
            <a:pPr>
              <a:defRPr/>
            </a:pPr>
            <a:fld id="{F93B1910-A190-4E17-A863-074613C1FA3D}" type="slidenum">
              <a:rPr lang="en-US" smtClean="0"/>
              <a:pPr>
                <a:defRPr/>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23908"/>
                                        </p:tgtEl>
                                        <p:attrNameLst>
                                          <p:attrName>style.color</p:attrName>
                                        </p:attrNameLst>
                                      </p:cBhvr>
                                      <p:to>
                                        <a:srgbClr val="0000F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123910"/>
                                        </p:tgtEl>
                                        <p:attrNameLst>
                                          <p:attrName>style.color</p:attrName>
                                        </p:attrNameLst>
                                      </p:cBhvr>
                                      <p:to>
                                        <a:srgbClr val="006600"/>
                                      </p:to>
                                    </p:animClr>
                                  </p:childTnLst>
                                </p:cTn>
                              </p:par>
                              <p:par>
                                <p:cTn id="11" presetID="5" presetClass="entr" presetSubtype="10" fill="hold" grpId="0" nodeType="withEffect">
                                  <p:stCondLst>
                                    <p:cond delay="0"/>
                                  </p:stCondLst>
                                  <p:childTnLst>
                                    <p:set>
                                      <p:cBhvr>
                                        <p:cTn id="12" dur="1" fill="hold">
                                          <p:stCondLst>
                                            <p:cond delay="0"/>
                                          </p:stCondLst>
                                        </p:cTn>
                                        <p:tgtEl>
                                          <p:spTgt spid="123915"/>
                                        </p:tgtEl>
                                        <p:attrNameLst>
                                          <p:attrName>style.visibility</p:attrName>
                                        </p:attrNameLst>
                                      </p:cBhvr>
                                      <p:to>
                                        <p:strVal val="visible"/>
                                      </p:to>
                                    </p:set>
                                    <p:animEffect transition="in" filter="checkerboard(across)">
                                      <p:cBhvr>
                                        <p:cTn id="13" dur="500"/>
                                        <p:tgtEl>
                                          <p:spTgt spid="1239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3914"/>
                                        </p:tgtEl>
                                        <p:attrNameLst>
                                          <p:attrName>style.visibility</p:attrName>
                                        </p:attrNameLst>
                                      </p:cBhvr>
                                      <p:to>
                                        <p:strVal val="visible"/>
                                      </p:to>
                                    </p:set>
                                    <p:animEffect transition="in" filter="wipe(up)">
                                      <p:cBhvr>
                                        <p:cTn id="18" dur="500"/>
                                        <p:tgtEl>
                                          <p:spTgt spid="1239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23913"/>
                                        </p:tgtEl>
                                        <p:attrNameLst>
                                          <p:attrName>style.visibility</p:attrName>
                                        </p:attrNameLst>
                                      </p:cBhvr>
                                      <p:to>
                                        <p:strVal val="visible"/>
                                      </p:to>
                                    </p:set>
                                    <p:anim calcmode="lin" valueType="num">
                                      <p:cBhvr additive="base">
                                        <p:cTn id="23" dur="500" fill="hold"/>
                                        <p:tgtEl>
                                          <p:spTgt spid="123913"/>
                                        </p:tgtEl>
                                        <p:attrNameLst>
                                          <p:attrName>ppt_x</p:attrName>
                                        </p:attrNameLst>
                                      </p:cBhvr>
                                      <p:tavLst>
                                        <p:tav tm="0">
                                          <p:val>
                                            <p:strVal val="#ppt_x"/>
                                          </p:val>
                                        </p:tav>
                                        <p:tav tm="100000">
                                          <p:val>
                                            <p:strVal val="#ppt_x"/>
                                          </p:val>
                                        </p:tav>
                                      </p:tavLst>
                                    </p:anim>
                                    <p:anim calcmode="lin" valueType="num">
                                      <p:cBhvr additive="base">
                                        <p:cTn id="24" dur="500" fill="hold"/>
                                        <p:tgtEl>
                                          <p:spTgt spid="123913"/>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23912"/>
                                        </p:tgtEl>
                                        <p:attrNameLst>
                                          <p:attrName>style.visibility</p:attrName>
                                        </p:attrNameLst>
                                      </p:cBhvr>
                                      <p:to>
                                        <p:strVal val="visible"/>
                                      </p:to>
                                    </p:set>
                                    <p:anim calcmode="lin" valueType="num">
                                      <p:cBhvr additive="base">
                                        <p:cTn id="27" dur="500" fill="hold"/>
                                        <p:tgtEl>
                                          <p:spTgt spid="123912"/>
                                        </p:tgtEl>
                                        <p:attrNameLst>
                                          <p:attrName>ppt_x</p:attrName>
                                        </p:attrNameLst>
                                      </p:cBhvr>
                                      <p:tavLst>
                                        <p:tav tm="0">
                                          <p:val>
                                            <p:strVal val="#ppt_x"/>
                                          </p:val>
                                        </p:tav>
                                        <p:tav tm="100000">
                                          <p:val>
                                            <p:strVal val="#ppt_x"/>
                                          </p:val>
                                        </p:tav>
                                      </p:tavLst>
                                    </p:anim>
                                    <p:anim calcmode="lin" valueType="num">
                                      <p:cBhvr additive="base">
                                        <p:cTn id="28" dur="500" fill="hold"/>
                                        <p:tgtEl>
                                          <p:spTgt spid="1239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3910" grpId="0"/>
      <p:bldP spid="123913" grpId="0"/>
      <p:bldP spid="123914" grpId="0"/>
      <p:bldP spid="1239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3" name="Rectangle 5"/>
          <p:cNvSpPr>
            <a:spLocks noGrp="1" noChangeArrowheads="1"/>
          </p:cNvSpPr>
          <p:nvPr>
            <p:ph type="title"/>
          </p:nvPr>
        </p:nvSpPr>
        <p:spPr/>
        <p:txBody>
          <a:bodyPr/>
          <a:lstStyle/>
          <a:p>
            <a:r>
              <a:rPr lang="en-US" sz="2800"/>
              <a:t>Example of big IB error on Vos measurement</a:t>
            </a:r>
          </a:p>
        </p:txBody>
      </p:sp>
      <p:graphicFrame>
        <p:nvGraphicFramePr>
          <p:cNvPr id="196620" name="Object 12"/>
          <p:cNvGraphicFramePr>
            <a:graphicFrameLocks noGrp="1" noChangeAspect="1"/>
          </p:cNvGraphicFramePr>
          <p:nvPr>
            <p:ph sz="half" idx="1"/>
          </p:nvPr>
        </p:nvGraphicFramePr>
        <p:xfrm>
          <a:off x="942975" y="1236663"/>
          <a:ext cx="7272338" cy="4230687"/>
        </p:xfrm>
        <a:graphic>
          <a:graphicData uri="http://schemas.openxmlformats.org/presentationml/2006/ole">
            <mc:AlternateContent xmlns:mc="http://schemas.openxmlformats.org/markup-compatibility/2006">
              <mc:Choice xmlns:v="urn:schemas-microsoft-com:vml" Requires="v">
                <p:oleObj spid="_x0000_s196683" name="Visio" r:id="rId3" imgW="8642985" imgH="5027295" progId="Visio.Drawing.11">
                  <p:embed/>
                </p:oleObj>
              </mc:Choice>
              <mc:Fallback>
                <p:oleObj name="Visio" r:id="rId3" imgW="8642985" imgH="5027295" progId="Visio.Drawing.11">
                  <p:embed/>
                  <p:pic>
                    <p:nvPicPr>
                      <p:cNvPr id="0" name="Picture 1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 y="1236663"/>
                        <a:ext cx="7272338" cy="423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6615" name="Text Box 7"/>
          <p:cNvSpPr txBox="1">
            <a:spLocks noChangeArrowheads="1"/>
          </p:cNvSpPr>
          <p:nvPr/>
        </p:nvSpPr>
        <p:spPr bwMode="auto">
          <a:xfrm>
            <a:off x="3727450" y="4203700"/>
            <a:ext cx="601663" cy="336550"/>
          </a:xfrm>
          <a:prstGeom prst="rect">
            <a:avLst/>
          </a:prstGeom>
          <a:noFill/>
          <a:ln w="9525">
            <a:noFill/>
            <a:miter lim="800000"/>
            <a:headEnd/>
            <a:tailEnd/>
          </a:ln>
          <a:effectLst/>
        </p:spPr>
        <p:txBody>
          <a:bodyPr>
            <a:spAutoFit/>
          </a:bodyPr>
          <a:lstStyle/>
          <a:p>
            <a:r>
              <a:rPr lang="en-US" sz="1600"/>
              <a:t>1mV</a:t>
            </a:r>
          </a:p>
        </p:txBody>
      </p:sp>
      <p:sp>
        <p:nvSpPr>
          <p:cNvPr id="196618" name="Line 10"/>
          <p:cNvSpPr>
            <a:spLocks noChangeShapeType="1"/>
          </p:cNvSpPr>
          <p:nvPr/>
        </p:nvSpPr>
        <p:spPr bwMode="auto">
          <a:xfrm>
            <a:off x="4400550" y="3619500"/>
            <a:ext cx="571500" cy="0"/>
          </a:xfrm>
          <a:prstGeom prst="line">
            <a:avLst/>
          </a:prstGeom>
          <a:noFill/>
          <a:ln w="28575">
            <a:solidFill>
              <a:srgbClr val="9933FF"/>
            </a:solidFill>
            <a:round/>
            <a:headEnd/>
            <a:tailEnd type="triangle" w="med" len="med"/>
          </a:ln>
          <a:effectLst/>
        </p:spPr>
        <p:txBody>
          <a:bodyPr/>
          <a:lstStyle/>
          <a:p>
            <a:endParaRPr lang="en-US"/>
          </a:p>
        </p:txBody>
      </p:sp>
      <p:sp>
        <p:nvSpPr>
          <p:cNvPr id="196621" name="Line 13"/>
          <p:cNvSpPr>
            <a:spLocks noChangeShapeType="1"/>
          </p:cNvSpPr>
          <p:nvPr/>
        </p:nvSpPr>
        <p:spPr bwMode="auto">
          <a:xfrm>
            <a:off x="3771900" y="3914775"/>
            <a:ext cx="190500" cy="0"/>
          </a:xfrm>
          <a:prstGeom prst="line">
            <a:avLst/>
          </a:prstGeom>
          <a:noFill/>
          <a:ln w="28575">
            <a:solidFill>
              <a:schemeClr val="tx1"/>
            </a:solidFill>
            <a:round/>
            <a:headEnd/>
            <a:tailEnd/>
          </a:ln>
          <a:effectLst/>
        </p:spPr>
        <p:txBody>
          <a:bodyPr/>
          <a:lstStyle/>
          <a:p>
            <a:endParaRPr lang="en-US"/>
          </a:p>
        </p:txBody>
      </p:sp>
      <p:sp>
        <p:nvSpPr>
          <p:cNvPr id="196622" name="Line 14"/>
          <p:cNvSpPr>
            <a:spLocks noChangeShapeType="1"/>
          </p:cNvSpPr>
          <p:nvPr/>
        </p:nvSpPr>
        <p:spPr bwMode="auto">
          <a:xfrm>
            <a:off x="3867150" y="3819525"/>
            <a:ext cx="0" cy="190500"/>
          </a:xfrm>
          <a:prstGeom prst="line">
            <a:avLst/>
          </a:prstGeom>
          <a:noFill/>
          <a:ln w="28575">
            <a:solidFill>
              <a:schemeClr val="tx1"/>
            </a:solidFill>
            <a:round/>
            <a:headEnd/>
            <a:tailEnd/>
          </a:ln>
          <a:effectLst/>
        </p:spPr>
        <p:txBody>
          <a:bodyPr/>
          <a:lstStyle/>
          <a:p>
            <a:endParaRPr lang="en-US"/>
          </a:p>
        </p:txBody>
      </p:sp>
      <p:sp>
        <p:nvSpPr>
          <p:cNvPr id="196623" name="Line 15"/>
          <p:cNvSpPr>
            <a:spLocks noChangeShapeType="1"/>
          </p:cNvSpPr>
          <p:nvPr/>
        </p:nvSpPr>
        <p:spPr bwMode="auto">
          <a:xfrm>
            <a:off x="3752850" y="4562475"/>
            <a:ext cx="180975" cy="0"/>
          </a:xfrm>
          <a:prstGeom prst="line">
            <a:avLst/>
          </a:prstGeom>
          <a:noFill/>
          <a:ln w="28575">
            <a:solidFill>
              <a:schemeClr val="tx1"/>
            </a:solidFill>
            <a:round/>
            <a:headEnd/>
            <a:tailEnd/>
          </a:ln>
          <a:effectLst/>
        </p:spPr>
        <p:txBody>
          <a:bodyPr/>
          <a:lstStyle/>
          <a:p>
            <a:endParaRPr lang="en-US"/>
          </a:p>
        </p:txBody>
      </p:sp>
      <p:sp>
        <p:nvSpPr>
          <p:cNvPr id="196624" name="Line 16"/>
          <p:cNvSpPr>
            <a:spLocks noChangeShapeType="1"/>
          </p:cNvSpPr>
          <p:nvPr/>
        </p:nvSpPr>
        <p:spPr bwMode="auto">
          <a:xfrm>
            <a:off x="3476625" y="3895725"/>
            <a:ext cx="0" cy="676275"/>
          </a:xfrm>
          <a:prstGeom prst="line">
            <a:avLst/>
          </a:prstGeom>
          <a:noFill/>
          <a:ln w="28575">
            <a:solidFill>
              <a:srgbClr val="006600"/>
            </a:solidFill>
            <a:round/>
            <a:headEnd/>
            <a:tailEnd type="triangle" w="med" len="med"/>
          </a:ln>
          <a:effectLst/>
        </p:spPr>
        <p:txBody>
          <a:bodyPr/>
          <a:lstStyle/>
          <a:p>
            <a:endParaRPr lang="en-US"/>
          </a:p>
        </p:txBody>
      </p:sp>
      <p:sp>
        <p:nvSpPr>
          <p:cNvPr id="196625" name="Text Box 17"/>
          <p:cNvSpPr txBox="1">
            <a:spLocks noChangeArrowheads="1"/>
          </p:cNvSpPr>
          <p:nvPr/>
        </p:nvSpPr>
        <p:spPr bwMode="auto">
          <a:xfrm>
            <a:off x="4403725" y="3213100"/>
            <a:ext cx="769938" cy="336550"/>
          </a:xfrm>
          <a:prstGeom prst="rect">
            <a:avLst/>
          </a:prstGeom>
          <a:noFill/>
          <a:ln w="9525">
            <a:noFill/>
            <a:miter lim="800000"/>
            <a:headEnd/>
            <a:tailEnd/>
          </a:ln>
          <a:effectLst/>
        </p:spPr>
        <p:txBody>
          <a:bodyPr wrap="none">
            <a:spAutoFit/>
          </a:bodyPr>
          <a:lstStyle/>
          <a:p>
            <a:r>
              <a:rPr lang="en-US" sz="1600">
                <a:solidFill>
                  <a:srgbClr val="9933FF"/>
                </a:solidFill>
              </a:rPr>
              <a:t>500nA</a:t>
            </a:r>
          </a:p>
        </p:txBody>
      </p:sp>
      <p:sp>
        <p:nvSpPr>
          <p:cNvPr id="196626" name="Text Box 18"/>
          <p:cNvSpPr txBox="1">
            <a:spLocks noChangeArrowheads="1"/>
          </p:cNvSpPr>
          <p:nvPr/>
        </p:nvSpPr>
        <p:spPr bwMode="auto">
          <a:xfrm>
            <a:off x="2841625" y="4056063"/>
            <a:ext cx="563563" cy="366712"/>
          </a:xfrm>
          <a:prstGeom prst="rect">
            <a:avLst/>
          </a:prstGeom>
          <a:noFill/>
          <a:ln w="9525">
            <a:noFill/>
            <a:miter lim="800000"/>
            <a:headEnd/>
            <a:tailEnd/>
          </a:ln>
          <a:effectLst/>
        </p:spPr>
        <p:txBody>
          <a:bodyPr wrap="none">
            <a:spAutoFit/>
          </a:bodyPr>
          <a:lstStyle/>
          <a:p>
            <a:r>
              <a:rPr lang="en-US" sz="1600">
                <a:solidFill>
                  <a:srgbClr val="006600"/>
                </a:solidFill>
              </a:rPr>
              <a:t>1</a:t>
            </a:r>
            <a:r>
              <a:rPr lang="en-US">
                <a:solidFill>
                  <a:srgbClr val="006600"/>
                </a:solidFill>
              </a:rPr>
              <a:t>µ</a:t>
            </a:r>
            <a:r>
              <a:rPr lang="en-US" sz="1600">
                <a:solidFill>
                  <a:srgbClr val="006600"/>
                </a:solidFill>
              </a:rPr>
              <a:t>A</a:t>
            </a:r>
          </a:p>
        </p:txBody>
      </p:sp>
      <p:sp>
        <p:nvSpPr>
          <p:cNvPr id="196627" name="Text Box 19"/>
          <p:cNvSpPr txBox="1">
            <a:spLocks noChangeArrowheads="1"/>
          </p:cNvSpPr>
          <p:nvPr/>
        </p:nvSpPr>
        <p:spPr bwMode="auto">
          <a:xfrm>
            <a:off x="5889625" y="1946275"/>
            <a:ext cx="2760663" cy="581025"/>
          </a:xfrm>
          <a:prstGeom prst="rect">
            <a:avLst/>
          </a:prstGeom>
          <a:noFill/>
          <a:ln w="9525">
            <a:noFill/>
            <a:miter lim="800000"/>
            <a:headEnd/>
            <a:tailEnd/>
          </a:ln>
          <a:effectLst/>
        </p:spPr>
        <p:txBody>
          <a:bodyPr wrap="none">
            <a:spAutoFit/>
          </a:bodyPr>
          <a:lstStyle/>
          <a:p>
            <a:r>
              <a:rPr lang="en-US" sz="1600">
                <a:solidFill>
                  <a:schemeClr val="bg1"/>
                </a:solidFill>
              </a:rPr>
              <a:t>= 150mV /loop gain = 1.5mV</a:t>
            </a:r>
          </a:p>
          <a:p>
            <a:r>
              <a:rPr lang="en-US" sz="1600">
                <a:solidFill>
                  <a:schemeClr val="bg1"/>
                </a:solidFill>
              </a:rPr>
              <a:t>	50% error!!!</a:t>
            </a:r>
          </a:p>
        </p:txBody>
      </p:sp>
      <p:sp>
        <p:nvSpPr>
          <p:cNvPr id="196628" name="Text Box 20"/>
          <p:cNvSpPr txBox="1">
            <a:spLocks noChangeArrowheads="1"/>
          </p:cNvSpPr>
          <p:nvPr/>
        </p:nvSpPr>
        <p:spPr bwMode="auto">
          <a:xfrm>
            <a:off x="860425" y="5127625"/>
            <a:ext cx="3987800" cy="581025"/>
          </a:xfrm>
          <a:prstGeom prst="rect">
            <a:avLst/>
          </a:prstGeom>
          <a:noFill/>
          <a:ln w="9525">
            <a:noFill/>
            <a:miter lim="800000"/>
            <a:headEnd/>
            <a:tailEnd/>
          </a:ln>
          <a:effectLst/>
        </p:spPr>
        <p:txBody>
          <a:bodyPr>
            <a:spAutoFit/>
          </a:bodyPr>
          <a:lstStyle/>
          <a:p>
            <a:r>
              <a:rPr lang="en-US" sz="1600" b="1" dirty="0">
                <a:solidFill>
                  <a:schemeClr val="bg1"/>
                </a:solidFill>
              </a:rPr>
              <a:t>Smaller resistors reduce error.</a:t>
            </a:r>
            <a:br>
              <a:rPr lang="en-US" sz="1600" b="1" dirty="0">
                <a:solidFill>
                  <a:schemeClr val="bg1"/>
                </a:solidFill>
              </a:rPr>
            </a:br>
            <a:r>
              <a:rPr lang="en-US" sz="1600" b="1" dirty="0" err="1">
                <a:solidFill>
                  <a:schemeClr val="bg1"/>
                </a:solidFill>
              </a:rPr>
              <a:t>ie</a:t>
            </a:r>
            <a:r>
              <a:rPr lang="en-US" sz="1600" b="1" dirty="0">
                <a:solidFill>
                  <a:schemeClr val="bg1"/>
                </a:solidFill>
              </a:rPr>
              <a:t> 10K and 100Ω would be 50uV error…</a:t>
            </a:r>
          </a:p>
        </p:txBody>
      </p:sp>
      <p:sp>
        <p:nvSpPr>
          <p:cNvPr id="196629" name="Text Box 21"/>
          <p:cNvSpPr txBox="1">
            <a:spLocks noChangeArrowheads="1"/>
          </p:cNvSpPr>
          <p:nvPr/>
        </p:nvSpPr>
        <p:spPr bwMode="auto">
          <a:xfrm>
            <a:off x="5013325" y="5089525"/>
            <a:ext cx="3530600" cy="611188"/>
          </a:xfrm>
          <a:prstGeom prst="rect">
            <a:avLst/>
          </a:prstGeom>
          <a:noFill/>
          <a:ln w="9525">
            <a:noFill/>
            <a:miter lim="800000"/>
            <a:headEnd/>
            <a:tailEnd/>
          </a:ln>
          <a:effectLst/>
        </p:spPr>
        <p:txBody>
          <a:bodyPr>
            <a:spAutoFit/>
          </a:bodyPr>
          <a:lstStyle/>
          <a:p>
            <a:r>
              <a:rPr lang="en-US" sz="1600" b="1">
                <a:solidFill>
                  <a:schemeClr val="bg1"/>
                </a:solidFill>
              </a:rPr>
              <a:t>or Measure </a:t>
            </a:r>
            <a:r>
              <a:rPr lang="en-US" b="1">
                <a:solidFill>
                  <a:schemeClr val="bg1"/>
                </a:solidFill>
              </a:rPr>
              <a:t>I</a:t>
            </a:r>
            <a:r>
              <a:rPr lang="en-US" sz="1400" b="1">
                <a:solidFill>
                  <a:schemeClr val="bg1"/>
                </a:solidFill>
              </a:rPr>
              <a:t>B</a:t>
            </a:r>
            <a:r>
              <a:rPr lang="en-US" sz="1600" b="1">
                <a:solidFill>
                  <a:schemeClr val="bg1"/>
                </a:solidFill>
              </a:rPr>
              <a:t> first and use it in Vos calculation.</a:t>
            </a:r>
          </a:p>
        </p:txBody>
      </p:sp>
      <p:sp>
        <p:nvSpPr>
          <p:cNvPr id="196630" name="Text Box 22"/>
          <p:cNvSpPr txBox="1">
            <a:spLocks noChangeArrowheads="1"/>
          </p:cNvSpPr>
          <p:nvPr/>
        </p:nvSpPr>
        <p:spPr bwMode="auto">
          <a:xfrm>
            <a:off x="1670050" y="1203325"/>
            <a:ext cx="6740525" cy="396875"/>
          </a:xfrm>
          <a:prstGeom prst="rect">
            <a:avLst/>
          </a:prstGeom>
          <a:noFill/>
          <a:ln w="9525">
            <a:noFill/>
            <a:miter lim="800000"/>
            <a:headEnd/>
            <a:tailEnd/>
          </a:ln>
          <a:effectLst/>
        </p:spPr>
        <p:txBody>
          <a:bodyPr>
            <a:spAutoFit/>
          </a:bodyPr>
          <a:lstStyle/>
          <a:p>
            <a:r>
              <a:rPr lang="en-US" sz="2000" b="1">
                <a:solidFill>
                  <a:srgbClr val="9933FF"/>
                </a:solidFill>
              </a:rPr>
              <a:t>In this configuration there is a 1</a:t>
            </a:r>
            <a:r>
              <a:rPr lang="en-US" sz="2000" b="1">
                <a:solidFill>
                  <a:srgbClr val="9933FF"/>
                </a:solidFill>
                <a:cs typeface="Arial" charset="0"/>
              </a:rPr>
              <a:t>µ</a:t>
            </a:r>
            <a:r>
              <a:rPr lang="en-US" sz="2000" b="1">
                <a:solidFill>
                  <a:srgbClr val="9933FF"/>
                </a:solidFill>
              </a:rPr>
              <a:t>V / nA error on Vos.</a:t>
            </a:r>
          </a:p>
        </p:txBody>
      </p:sp>
      <p:pic>
        <p:nvPicPr>
          <p:cNvPr id="196632" name="Picture 24" descr="1423872-imcu7fbjz7xuwah9rj6jxq7a___super"/>
          <p:cNvPicPr>
            <a:picLocks noChangeAspect="1" noChangeArrowheads="1"/>
          </p:cNvPicPr>
          <p:nvPr/>
        </p:nvPicPr>
        <p:blipFill>
          <a:blip r:embed="rId5" cstate="print"/>
          <a:srcRect/>
          <a:stretch>
            <a:fillRect/>
          </a:stretch>
        </p:blipFill>
        <p:spPr bwMode="auto">
          <a:xfrm>
            <a:off x="514349" y="895350"/>
            <a:ext cx="1114425" cy="931419"/>
          </a:xfrm>
          <a:prstGeom prst="rect">
            <a:avLst/>
          </a:prstGeom>
          <a:noFill/>
        </p:spPr>
      </p:pic>
      <p:sp>
        <p:nvSpPr>
          <p:cNvPr id="196633" name="Text Box 25"/>
          <p:cNvSpPr txBox="1">
            <a:spLocks noChangeArrowheads="1"/>
          </p:cNvSpPr>
          <p:nvPr/>
        </p:nvSpPr>
        <p:spPr bwMode="auto">
          <a:xfrm>
            <a:off x="1743075" y="1552575"/>
            <a:ext cx="6686550" cy="641350"/>
          </a:xfrm>
          <a:prstGeom prst="rect">
            <a:avLst/>
          </a:prstGeom>
          <a:noFill/>
          <a:ln w="9525">
            <a:noFill/>
            <a:miter lim="800000"/>
            <a:headEnd/>
            <a:tailEnd/>
          </a:ln>
          <a:effectLst/>
        </p:spPr>
        <p:txBody>
          <a:bodyPr>
            <a:spAutoFit/>
          </a:bodyPr>
          <a:lstStyle/>
          <a:p>
            <a:pPr>
              <a:spcBef>
                <a:spcPct val="50000"/>
              </a:spcBef>
            </a:pPr>
            <a:r>
              <a:rPr lang="en-US" b="1">
                <a:solidFill>
                  <a:srgbClr val="9933FF"/>
                </a:solidFill>
              </a:rPr>
              <a:t>The 2 Amp loop with same R values would have the same error!</a:t>
            </a:r>
          </a:p>
        </p:txBody>
      </p:sp>
      <p:sp>
        <p:nvSpPr>
          <p:cNvPr id="196641" name="Line 33"/>
          <p:cNvSpPr>
            <a:spLocks noChangeShapeType="1"/>
          </p:cNvSpPr>
          <p:nvPr/>
        </p:nvSpPr>
        <p:spPr bwMode="auto">
          <a:xfrm>
            <a:off x="3524250" y="3057525"/>
            <a:ext cx="9525" cy="514350"/>
          </a:xfrm>
          <a:prstGeom prst="line">
            <a:avLst/>
          </a:prstGeom>
          <a:noFill/>
          <a:ln w="28575">
            <a:solidFill>
              <a:srgbClr val="9933FF"/>
            </a:solidFill>
            <a:round/>
            <a:headEnd/>
            <a:tailEnd type="triangle" w="med" len="med"/>
          </a:ln>
          <a:effectLst/>
        </p:spPr>
        <p:txBody>
          <a:bodyPr/>
          <a:lstStyle/>
          <a:p>
            <a:endParaRPr lang="en-US"/>
          </a:p>
        </p:txBody>
      </p:sp>
      <p:sp>
        <p:nvSpPr>
          <p:cNvPr id="196642" name="Text Box 34"/>
          <p:cNvSpPr txBox="1">
            <a:spLocks noChangeArrowheads="1"/>
          </p:cNvSpPr>
          <p:nvPr/>
        </p:nvSpPr>
        <p:spPr bwMode="auto">
          <a:xfrm>
            <a:off x="2755900" y="3213100"/>
            <a:ext cx="719138" cy="336550"/>
          </a:xfrm>
          <a:prstGeom prst="rect">
            <a:avLst/>
          </a:prstGeom>
          <a:noFill/>
          <a:ln w="9525">
            <a:noFill/>
            <a:miter lim="800000"/>
            <a:headEnd/>
            <a:tailEnd/>
          </a:ln>
          <a:effectLst/>
        </p:spPr>
        <p:txBody>
          <a:bodyPr wrap="none">
            <a:spAutoFit/>
          </a:bodyPr>
          <a:lstStyle/>
          <a:p>
            <a:r>
              <a:rPr lang="en-US" sz="1600">
                <a:solidFill>
                  <a:srgbClr val="9933FF"/>
                </a:solidFill>
              </a:rPr>
              <a:t>1.5</a:t>
            </a:r>
            <a:r>
              <a:rPr lang="en-US" sz="1600">
                <a:solidFill>
                  <a:srgbClr val="9933FF"/>
                </a:solidFill>
                <a:cs typeface="Arial" charset="0"/>
              </a:rPr>
              <a:t>µ</a:t>
            </a:r>
            <a:r>
              <a:rPr lang="en-US" sz="1600">
                <a:solidFill>
                  <a:srgbClr val="9933FF"/>
                </a:solidFill>
              </a:rPr>
              <a:t>A</a:t>
            </a:r>
          </a:p>
        </p:txBody>
      </p:sp>
      <p:graphicFrame>
        <p:nvGraphicFramePr>
          <p:cNvPr id="196646" name="Object 38"/>
          <p:cNvGraphicFramePr>
            <a:graphicFrameLocks noGrp="1" noChangeAspect="1"/>
          </p:cNvGraphicFramePr>
          <p:nvPr>
            <p:ph sz="half" idx="2"/>
          </p:nvPr>
        </p:nvGraphicFramePr>
        <p:xfrm>
          <a:off x="3963988" y="2225675"/>
          <a:ext cx="2047875" cy="319088"/>
        </p:xfrm>
        <a:graphic>
          <a:graphicData uri="http://schemas.openxmlformats.org/presentationml/2006/ole">
            <mc:AlternateContent xmlns:mc="http://schemas.openxmlformats.org/markup-compatibility/2006">
              <mc:Choice xmlns:v="urn:schemas-microsoft-com:vml" Requires="v">
                <p:oleObj spid="_x0000_s196684" name="Visio" r:id="rId6" imgW="3229451" imgH="440055" progId="Visio.Drawing.11">
                  <p:embed/>
                </p:oleObj>
              </mc:Choice>
              <mc:Fallback>
                <p:oleObj name="Visio" r:id="rId6" imgW="3229451" imgH="440055" progId="Visio.Drawing.11">
                  <p:embed/>
                  <p:pic>
                    <p:nvPicPr>
                      <p:cNvPr id="0"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3988" y="2225675"/>
                        <a:ext cx="2047875"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44E2D58-0400-4198-A944-BB6AA8A72C5C}" type="slidenum">
              <a:rPr lang="en-US" smtClean="0"/>
              <a:pPr>
                <a:defRPr/>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6626"/>
                                        </p:tgtEl>
                                        <p:attrNameLst>
                                          <p:attrName>style.visibility</p:attrName>
                                        </p:attrNameLst>
                                      </p:cBhvr>
                                      <p:to>
                                        <p:strVal val="visible"/>
                                      </p:to>
                                    </p:set>
                                    <p:animEffect transition="in" filter="checkerboard(across)">
                                      <p:cBhvr>
                                        <p:cTn id="7" dur="500"/>
                                        <p:tgtEl>
                                          <p:spTgt spid="1966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6624"/>
                                        </p:tgtEl>
                                        <p:attrNameLst>
                                          <p:attrName>style.visibility</p:attrName>
                                        </p:attrNameLst>
                                      </p:cBhvr>
                                      <p:to>
                                        <p:strVal val="visible"/>
                                      </p:to>
                                    </p:set>
                                    <p:animEffect transition="in" filter="checkerboard(across)">
                                      <p:cBhvr>
                                        <p:cTn id="10" dur="500"/>
                                        <p:tgtEl>
                                          <p:spTgt spid="19662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96618"/>
                                        </p:tgtEl>
                                        <p:attrNameLst>
                                          <p:attrName>style.visibility</p:attrName>
                                        </p:attrNameLst>
                                      </p:cBhvr>
                                      <p:to>
                                        <p:strVal val="visible"/>
                                      </p:to>
                                    </p:set>
                                    <p:animEffect transition="in" filter="checkerboard(across)">
                                      <p:cBhvr>
                                        <p:cTn id="15" dur="500"/>
                                        <p:tgtEl>
                                          <p:spTgt spid="19661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96625"/>
                                        </p:tgtEl>
                                        <p:attrNameLst>
                                          <p:attrName>style.visibility</p:attrName>
                                        </p:attrNameLst>
                                      </p:cBhvr>
                                      <p:to>
                                        <p:strVal val="visible"/>
                                      </p:to>
                                    </p:set>
                                    <p:animEffect transition="in" filter="checkerboard(across)">
                                      <p:cBhvr>
                                        <p:cTn id="18" dur="500"/>
                                        <p:tgtEl>
                                          <p:spTgt spid="19662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96641"/>
                                        </p:tgtEl>
                                        <p:attrNameLst>
                                          <p:attrName>style.visibility</p:attrName>
                                        </p:attrNameLst>
                                      </p:cBhvr>
                                      <p:to>
                                        <p:strVal val="visible"/>
                                      </p:to>
                                    </p:set>
                                    <p:animEffect transition="in" filter="checkerboard(across)">
                                      <p:cBhvr>
                                        <p:cTn id="21" dur="500"/>
                                        <p:tgtEl>
                                          <p:spTgt spid="19664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96642"/>
                                        </p:tgtEl>
                                        <p:attrNameLst>
                                          <p:attrName>style.visibility</p:attrName>
                                        </p:attrNameLst>
                                      </p:cBhvr>
                                      <p:to>
                                        <p:strVal val="visible"/>
                                      </p:to>
                                    </p:set>
                                    <p:animEffect transition="in" filter="checkerboard(across)">
                                      <p:cBhvr>
                                        <p:cTn id="24" dur="500"/>
                                        <p:tgtEl>
                                          <p:spTgt spid="196642"/>
                                        </p:tgtEl>
                                      </p:cBhvr>
                                    </p:animEffect>
                                  </p:childTnLst>
                                </p:cTn>
                              </p:par>
                              <p:par>
                                <p:cTn id="25" presetID="1" presetClass="entr" presetSubtype="0" fill="hold" nodeType="withEffect">
                                  <p:stCondLst>
                                    <p:cond delay="0"/>
                                  </p:stCondLst>
                                  <p:childTnLst>
                                    <p:set>
                                      <p:cBhvr>
                                        <p:cTn id="26" dur="1" fill="hold">
                                          <p:stCondLst>
                                            <p:cond delay="0"/>
                                          </p:stCondLst>
                                        </p:cTn>
                                        <p:tgtEl>
                                          <p:spTgt spid="1966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6627"/>
                                        </p:tgtEl>
                                        <p:attrNameLst>
                                          <p:attrName>style.visibility</p:attrName>
                                        </p:attrNameLst>
                                      </p:cBhvr>
                                      <p:to>
                                        <p:strVal val="visible"/>
                                      </p:to>
                                    </p:set>
                                    <p:anim calcmode="lin" valueType="num">
                                      <p:cBhvr additive="base">
                                        <p:cTn id="31" dur="500" fill="hold"/>
                                        <p:tgtEl>
                                          <p:spTgt spid="196627"/>
                                        </p:tgtEl>
                                        <p:attrNameLst>
                                          <p:attrName>ppt_x</p:attrName>
                                        </p:attrNameLst>
                                      </p:cBhvr>
                                      <p:tavLst>
                                        <p:tav tm="0">
                                          <p:val>
                                            <p:strVal val="1+#ppt_w/2"/>
                                          </p:val>
                                        </p:tav>
                                        <p:tav tm="100000">
                                          <p:val>
                                            <p:strVal val="#ppt_x"/>
                                          </p:val>
                                        </p:tav>
                                      </p:tavLst>
                                    </p:anim>
                                    <p:anim calcmode="lin" valueType="num">
                                      <p:cBhvr additive="base">
                                        <p:cTn id="32" dur="500" fill="hold"/>
                                        <p:tgtEl>
                                          <p:spTgt spid="1966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6628"/>
                                        </p:tgtEl>
                                        <p:attrNameLst>
                                          <p:attrName>style.visibility</p:attrName>
                                        </p:attrNameLst>
                                      </p:cBhvr>
                                      <p:to>
                                        <p:strVal val="visible"/>
                                      </p:to>
                                    </p:set>
                                    <p:anim calcmode="lin" valueType="num">
                                      <p:cBhvr additive="base">
                                        <p:cTn id="37" dur="500" fill="hold"/>
                                        <p:tgtEl>
                                          <p:spTgt spid="196628"/>
                                        </p:tgtEl>
                                        <p:attrNameLst>
                                          <p:attrName>ppt_x</p:attrName>
                                        </p:attrNameLst>
                                      </p:cBhvr>
                                      <p:tavLst>
                                        <p:tav tm="0">
                                          <p:val>
                                            <p:strVal val="#ppt_x"/>
                                          </p:val>
                                        </p:tav>
                                        <p:tav tm="100000">
                                          <p:val>
                                            <p:strVal val="#ppt_x"/>
                                          </p:val>
                                        </p:tav>
                                      </p:tavLst>
                                    </p:anim>
                                    <p:anim calcmode="lin" valueType="num">
                                      <p:cBhvr additive="base">
                                        <p:cTn id="38" dur="500" fill="hold"/>
                                        <p:tgtEl>
                                          <p:spTgt spid="1966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6629"/>
                                        </p:tgtEl>
                                        <p:attrNameLst>
                                          <p:attrName>style.visibility</p:attrName>
                                        </p:attrNameLst>
                                      </p:cBhvr>
                                      <p:to>
                                        <p:strVal val="visible"/>
                                      </p:to>
                                    </p:set>
                                    <p:anim calcmode="lin" valueType="num">
                                      <p:cBhvr additive="base">
                                        <p:cTn id="43" dur="500" fill="hold"/>
                                        <p:tgtEl>
                                          <p:spTgt spid="196629"/>
                                        </p:tgtEl>
                                        <p:attrNameLst>
                                          <p:attrName>ppt_x</p:attrName>
                                        </p:attrNameLst>
                                      </p:cBhvr>
                                      <p:tavLst>
                                        <p:tav tm="0">
                                          <p:val>
                                            <p:strVal val="#ppt_x"/>
                                          </p:val>
                                        </p:tav>
                                        <p:tav tm="100000">
                                          <p:val>
                                            <p:strVal val="#ppt_x"/>
                                          </p:val>
                                        </p:tav>
                                      </p:tavLst>
                                    </p:anim>
                                    <p:anim calcmode="lin" valueType="num">
                                      <p:cBhvr additive="base">
                                        <p:cTn id="44" dur="500" fill="hold"/>
                                        <p:tgtEl>
                                          <p:spTgt spid="1966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96630"/>
                                        </p:tgtEl>
                                        <p:attrNameLst>
                                          <p:attrName>style.visibility</p:attrName>
                                        </p:attrNameLst>
                                      </p:cBhvr>
                                      <p:to>
                                        <p:strVal val="visible"/>
                                      </p:to>
                                    </p:set>
                                    <p:anim calcmode="lin" valueType="num">
                                      <p:cBhvr additive="base">
                                        <p:cTn id="49" dur="500" fill="hold"/>
                                        <p:tgtEl>
                                          <p:spTgt spid="196630"/>
                                        </p:tgtEl>
                                        <p:attrNameLst>
                                          <p:attrName>ppt_x</p:attrName>
                                        </p:attrNameLst>
                                      </p:cBhvr>
                                      <p:tavLst>
                                        <p:tav tm="0">
                                          <p:val>
                                            <p:strVal val="0-#ppt_w/2"/>
                                          </p:val>
                                        </p:tav>
                                        <p:tav tm="100000">
                                          <p:val>
                                            <p:strVal val="#ppt_x"/>
                                          </p:val>
                                        </p:tav>
                                      </p:tavLst>
                                    </p:anim>
                                    <p:anim calcmode="lin" valueType="num">
                                      <p:cBhvr additive="base">
                                        <p:cTn id="50" dur="500" fill="hold"/>
                                        <p:tgtEl>
                                          <p:spTgt spid="196630"/>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96632"/>
                                        </p:tgtEl>
                                        <p:attrNameLst>
                                          <p:attrName>style.visibility</p:attrName>
                                        </p:attrNameLst>
                                      </p:cBhvr>
                                      <p:to>
                                        <p:strVal val="visible"/>
                                      </p:to>
                                    </p:set>
                                    <p:anim calcmode="lin" valueType="num">
                                      <p:cBhvr additive="base">
                                        <p:cTn id="53" dur="500" fill="hold"/>
                                        <p:tgtEl>
                                          <p:spTgt spid="196632"/>
                                        </p:tgtEl>
                                        <p:attrNameLst>
                                          <p:attrName>ppt_x</p:attrName>
                                        </p:attrNameLst>
                                      </p:cBhvr>
                                      <p:tavLst>
                                        <p:tav tm="0">
                                          <p:val>
                                            <p:strVal val="0-#ppt_w/2"/>
                                          </p:val>
                                        </p:tav>
                                        <p:tav tm="100000">
                                          <p:val>
                                            <p:strVal val="#ppt_x"/>
                                          </p:val>
                                        </p:tav>
                                      </p:tavLst>
                                    </p:anim>
                                    <p:anim calcmode="lin" valueType="num">
                                      <p:cBhvr additive="base">
                                        <p:cTn id="54" dur="500" fill="hold"/>
                                        <p:tgtEl>
                                          <p:spTgt spid="19663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196633">
                                            <p:txEl>
                                              <p:pRg st="0" end="0"/>
                                            </p:txEl>
                                          </p:spTgt>
                                        </p:tgtEl>
                                        <p:attrNameLst>
                                          <p:attrName>style.visibility</p:attrName>
                                        </p:attrNameLst>
                                      </p:cBhvr>
                                      <p:to>
                                        <p:strVal val="visible"/>
                                      </p:to>
                                    </p:set>
                                    <p:animEffect transition="in" filter="checkerboard(across)">
                                      <p:cBhvr>
                                        <p:cTn id="59" dur="500"/>
                                        <p:tgtEl>
                                          <p:spTgt spid="1966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8" grpId="0" animBg="1"/>
      <p:bldP spid="196624" grpId="0" animBg="1"/>
      <p:bldP spid="196625" grpId="0"/>
      <p:bldP spid="196626" grpId="0"/>
      <p:bldP spid="196627" grpId="0"/>
      <p:bldP spid="196628" grpId="0"/>
      <p:bldP spid="196629" grpId="0"/>
      <p:bldP spid="196630" grpId="0"/>
      <p:bldP spid="196641" grpId="0" animBg="1"/>
      <p:bldP spid="19664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txBox="1">
            <a:spLocks noGrp="1"/>
          </p:cNvSpPr>
          <p:nvPr/>
        </p:nvSpPr>
        <p:spPr bwMode="auto">
          <a:xfrm>
            <a:off x="6642100" y="6078538"/>
            <a:ext cx="2133600" cy="206375"/>
          </a:xfrm>
          <a:prstGeom prst="rect">
            <a:avLst/>
          </a:prstGeom>
          <a:noFill/>
          <a:ln w="9525">
            <a:noFill/>
            <a:miter lim="800000"/>
            <a:headEnd/>
            <a:tailEnd/>
          </a:ln>
        </p:spPr>
        <p:txBody>
          <a:bodyPr/>
          <a:lstStyle/>
          <a:p>
            <a:pPr algn="r" eaLnBrk="1" hangingPunct="1"/>
            <a:fld id="{DFBE4AB9-96FE-437A-BA40-05646305E616}" type="slidenum">
              <a:rPr lang="en-US" sz="800"/>
              <a:pPr algn="r" eaLnBrk="1" hangingPunct="1"/>
              <a:t>47</a:t>
            </a:fld>
            <a:endParaRPr lang="en-US" sz="800"/>
          </a:p>
        </p:txBody>
      </p:sp>
      <p:sp>
        <p:nvSpPr>
          <p:cNvPr id="124931" name="Rectangle 2"/>
          <p:cNvSpPr>
            <a:spLocks noGrp="1" noChangeArrowheads="1"/>
          </p:cNvSpPr>
          <p:nvPr>
            <p:ph type="title" idx="4294967295"/>
          </p:nvPr>
        </p:nvSpPr>
        <p:spPr>
          <a:xfrm>
            <a:off x="231775" y="144463"/>
            <a:ext cx="8458200" cy="814387"/>
          </a:xfrm>
        </p:spPr>
        <p:txBody>
          <a:bodyPr/>
          <a:lstStyle/>
          <a:p>
            <a:pPr eaLnBrk="1" hangingPunct="1"/>
            <a:r>
              <a:rPr lang="en-US"/>
              <a:t>CMRR considerations</a:t>
            </a:r>
          </a:p>
        </p:txBody>
      </p:sp>
      <p:graphicFrame>
        <p:nvGraphicFramePr>
          <p:cNvPr id="124935" name="Object 7"/>
          <p:cNvGraphicFramePr>
            <a:graphicFrameLocks noChangeAspect="1"/>
          </p:cNvGraphicFramePr>
          <p:nvPr/>
        </p:nvGraphicFramePr>
        <p:xfrm>
          <a:off x="469900" y="1166813"/>
          <a:ext cx="5154613" cy="4759325"/>
        </p:xfrm>
        <a:graphic>
          <a:graphicData uri="http://schemas.openxmlformats.org/presentationml/2006/ole">
            <mc:AlternateContent xmlns:mc="http://schemas.openxmlformats.org/markup-compatibility/2006">
              <mc:Choice xmlns:v="urn:schemas-microsoft-com:vml" Requires="v">
                <p:oleObj spid="_x0000_s124954" name="Visio" r:id="rId3" imgW="4551998" imgH="4079938" progId="Visio.Drawing.11">
                  <p:embed/>
                </p:oleObj>
              </mc:Choice>
              <mc:Fallback>
                <p:oleObj name="Visio" r:id="rId3" imgW="4551998" imgH="4079938" progId="Visio.Drawing.11">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1166813"/>
                        <a:ext cx="5154613" cy="4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7" name="Text Box 9"/>
          <p:cNvSpPr txBox="1">
            <a:spLocks noChangeArrowheads="1"/>
          </p:cNvSpPr>
          <p:nvPr/>
        </p:nvSpPr>
        <p:spPr bwMode="auto">
          <a:xfrm>
            <a:off x="2828925" y="1951038"/>
            <a:ext cx="392113" cy="519112"/>
          </a:xfrm>
          <a:prstGeom prst="rect">
            <a:avLst/>
          </a:prstGeom>
          <a:noFill/>
          <a:ln w="9525">
            <a:noFill/>
            <a:miter lim="800000"/>
            <a:headEnd/>
            <a:tailEnd/>
          </a:ln>
          <a:effectLst/>
        </p:spPr>
        <p:txBody>
          <a:bodyPr wrap="none">
            <a:spAutoFit/>
          </a:bodyPr>
          <a:lstStyle/>
          <a:p>
            <a:r>
              <a:rPr lang="en-US" sz="2800" b="1">
                <a:solidFill>
                  <a:schemeClr val="bg1"/>
                </a:solidFill>
              </a:rPr>
              <a:t>=</a:t>
            </a:r>
          </a:p>
        </p:txBody>
      </p:sp>
      <p:sp>
        <p:nvSpPr>
          <p:cNvPr id="124938" name="Text Box 10"/>
          <p:cNvSpPr txBox="1">
            <a:spLocks noChangeArrowheads="1"/>
          </p:cNvSpPr>
          <p:nvPr/>
        </p:nvSpPr>
        <p:spPr bwMode="auto">
          <a:xfrm>
            <a:off x="2857500" y="4627563"/>
            <a:ext cx="392113" cy="519112"/>
          </a:xfrm>
          <a:prstGeom prst="rect">
            <a:avLst/>
          </a:prstGeom>
          <a:noFill/>
          <a:ln w="9525">
            <a:noFill/>
            <a:miter lim="800000"/>
            <a:headEnd/>
            <a:tailEnd/>
          </a:ln>
          <a:effectLst/>
        </p:spPr>
        <p:txBody>
          <a:bodyPr wrap="none">
            <a:spAutoFit/>
          </a:bodyPr>
          <a:lstStyle/>
          <a:p>
            <a:r>
              <a:rPr lang="en-US" sz="2800" b="1">
                <a:solidFill>
                  <a:schemeClr val="bg1"/>
                </a:solidFill>
              </a:rPr>
              <a:t>=</a:t>
            </a:r>
          </a:p>
        </p:txBody>
      </p:sp>
      <p:sp>
        <p:nvSpPr>
          <p:cNvPr id="124939" name="Text Box 11"/>
          <p:cNvSpPr txBox="1">
            <a:spLocks noChangeArrowheads="1"/>
          </p:cNvSpPr>
          <p:nvPr/>
        </p:nvSpPr>
        <p:spPr bwMode="auto">
          <a:xfrm>
            <a:off x="5270500" y="1816100"/>
            <a:ext cx="647700" cy="396875"/>
          </a:xfrm>
          <a:prstGeom prst="rect">
            <a:avLst/>
          </a:prstGeom>
          <a:noFill/>
          <a:ln w="9525">
            <a:noFill/>
            <a:miter lim="800000"/>
            <a:headEnd/>
            <a:tailEnd/>
          </a:ln>
          <a:effectLst/>
        </p:spPr>
        <p:txBody>
          <a:bodyPr>
            <a:spAutoFit/>
          </a:bodyPr>
          <a:lstStyle/>
          <a:p>
            <a:pPr>
              <a:spcBef>
                <a:spcPct val="50000"/>
              </a:spcBef>
            </a:pPr>
            <a:r>
              <a:rPr lang="en-US" sz="2000"/>
              <a:t>-4V</a:t>
            </a:r>
          </a:p>
        </p:txBody>
      </p:sp>
      <p:sp>
        <p:nvSpPr>
          <p:cNvPr id="124940" name="Text Box 12"/>
          <p:cNvSpPr txBox="1">
            <a:spLocks noChangeArrowheads="1"/>
          </p:cNvSpPr>
          <p:nvPr/>
        </p:nvSpPr>
        <p:spPr bwMode="auto">
          <a:xfrm>
            <a:off x="2120900" y="1803400"/>
            <a:ext cx="647700" cy="396875"/>
          </a:xfrm>
          <a:prstGeom prst="rect">
            <a:avLst/>
          </a:prstGeom>
          <a:noFill/>
          <a:ln w="9525">
            <a:noFill/>
            <a:miter lim="800000"/>
            <a:headEnd/>
            <a:tailEnd/>
          </a:ln>
          <a:effectLst/>
        </p:spPr>
        <p:txBody>
          <a:bodyPr>
            <a:spAutoFit/>
          </a:bodyPr>
          <a:lstStyle/>
          <a:p>
            <a:pPr>
              <a:spcBef>
                <a:spcPct val="50000"/>
              </a:spcBef>
            </a:pPr>
            <a:r>
              <a:rPr lang="en-US" sz="2000"/>
              <a:t>0V</a:t>
            </a:r>
          </a:p>
        </p:txBody>
      </p:sp>
      <p:sp>
        <p:nvSpPr>
          <p:cNvPr id="124941" name="Text Box 13"/>
          <p:cNvSpPr txBox="1">
            <a:spLocks noChangeArrowheads="1"/>
          </p:cNvSpPr>
          <p:nvPr/>
        </p:nvSpPr>
        <p:spPr bwMode="auto">
          <a:xfrm>
            <a:off x="5194300" y="4470400"/>
            <a:ext cx="647700" cy="396875"/>
          </a:xfrm>
          <a:prstGeom prst="rect">
            <a:avLst/>
          </a:prstGeom>
          <a:noFill/>
          <a:ln w="9525">
            <a:noFill/>
            <a:miter lim="800000"/>
            <a:headEnd/>
            <a:tailEnd/>
          </a:ln>
          <a:effectLst/>
        </p:spPr>
        <p:txBody>
          <a:bodyPr>
            <a:spAutoFit/>
          </a:bodyPr>
          <a:lstStyle/>
          <a:p>
            <a:pPr>
              <a:spcBef>
                <a:spcPct val="50000"/>
              </a:spcBef>
            </a:pPr>
            <a:r>
              <a:rPr lang="en-US" sz="2000"/>
              <a:t>4V</a:t>
            </a:r>
          </a:p>
        </p:txBody>
      </p:sp>
      <p:sp>
        <p:nvSpPr>
          <p:cNvPr id="124942" name="Text Box 14"/>
          <p:cNvSpPr txBox="1">
            <a:spLocks noChangeArrowheads="1"/>
          </p:cNvSpPr>
          <p:nvPr/>
        </p:nvSpPr>
        <p:spPr bwMode="auto">
          <a:xfrm>
            <a:off x="2032000" y="4457700"/>
            <a:ext cx="647700" cy="396875"/>
          </a:xfrm>
          <a:prstGeom prst="rect">
            <a:avLst/>
          </a:prstGeom>
          <a:noFill/>
          <a:ln w="9525">
            <a:noFill/>
            <a:miter lim="800000"/>
            <a:headEnd/>
            <a:tailEnd/>
          </a:ln>
          <a:effectLst/>
        </p:spPr>
        <p:txBody>
          <a:bodyPr>
            <a:spAutoFit/>
          </a:bodyPr>
          <a:lstStyle/>
          <a:p>
            <a:pPr>
              <a:spcBef>
                <a:spcPct val="50000"/>
              </a:spcBef>
            </a:pPr>
            <a:r>
              <a:rPr lang="en-US" sz="2000"/>
              <a:t>0V</a:t>
            </a:r>
          </a:p>
        </p:txBody>
      </p:sp>
      <p:sp>
        <p:nvSpPr>
          <p:cNvPr id="124943" name="Text Box 15"/>
          <p:cNvSpPr txBox="1">
            <a:spLocks noChangeArrowheads="1"/>
          </p:cNvSpPr>
          <p:nvPr/>
        </p:nvSpPr>
        <p:spPr bwMode="auto">
          <a:xfrm>
            <a:off x="5870575" y="1755775"/>
            <a:ext cx="3094038" cy="1190625"/>
          </a:xfrm>
          <a:prstGeom prst="rect">
            <a:avLst/>
          </a:prstGeom>
          <a:noFill/>
          <a:ln w="9525">
            <a:noFill/>
            <a:miter lim="800000"/>
            <a:headEnd/>
            <a:tailEnd/>
          </a:ln>
          <a:effectLst/>
        </p:spPr>
        <p:txBody>
          <a:bodyPr>
            <a:spAutoFit/>
          </a:bodyPr>
          <a:lstStyle/>
          <a:p>
            <a:pPr>
              <a:buFontTx/>
              <a:buChar char="•"/>
            </a:pPr>
            <a:r>
              <a:rPr lang="en-US" b="1">
                <a:solidFill>
                  <a:schemeClr val="bg1"/>
                </a:solidFill>
              </a:rPr>
              <a:t>Moving supplies and output is equivalent to moving common mode voltage !</a:t>
            </a:r>
          </a:p>
        </p:txBody>
      </p:sp>
      <p:sp>
        <p:nvSpPr>
          <p:cNvPr id="124944" name="Rectangle 16"/>
          <p:cNvSpPr>
            <a:spLocks noChangeArrowheads="1"/>
          </p:cNvSpPr>
          <p:nvPr/>
        </p:nvSpPr>
        <p:spPr bwMode="auto">
          <a:xfrm>
            <a:off x="5943600" y="3908425"/>
            <a:ext cx="2847975" cy="1465263"/>
          </a:xfrm>
          <a:prstGeom prst="rect">
            <a:avLst/>
          </a:prstGeom>
          <a:noFill/>
          <a:ln w="9525">
            <a:noFill/>
            <a:miter lim="800000"/>
            <a:headEnd/>
            <a:tailEnd/>
          </a:ln>
          <a:effectLst/>
        </p:spPr>
        <p:txBody>
          <a:bodyPr>
            <a:spAutoFit/>
          </a:bodyPr>
          <a:lstStyle/>
          <a:p>
            <a:pPr>
              <a:buFontTx/>
              <a:buChar char="•"/>
            </a:pPr>
            <a:r>
              <a:rPr lang="en-US" sz="1600" b="1">
                <a:solidFill>
                  <a:schemeClr val="bg1"/>
                </a:solidFill>
              </a:rPr>
              <a:t> </a:t>
            </a:r>
            <a:r>
              <a:rPr lang="en-US" b="1">
                <a:solidFill>
                  <a:srgbClr val="0000FF"/>
                </a:solidFill>
              </a:rPr>
              <a:t>Remember that you can not short the inputs of an Op Amp together.  Doing so will put it in the rail !!!</a:t>
            </a:r>
          </a:p>
        </p:txBody>
      </p:sp>
      <p:pic>
        <p:nvPicPr>
          <p:cNvPr id="124945" name="Picture 17" descr="463px-Symbol_thumbs_up"/>
          <p:cNvPicPr>
            <a:picLocks noChangeAspect="1" noChangeArrowheads="1"/>
          </p:cNvPicPr>
          <p:nvPr/>
        </p:nvPicPr>
        <p:blipFill>
          <a:blip r:embed="rId5" cstate="print"/>
          <a:srcRect/>
          <a:stretch>
            <a:fillRect/>
          </a:stretch>
        </p:blipFill>
        <p:spPr bwMode="auto">
          <a:xfrm>
            <a:off x="6072188" y="985838"/>
            <a:ext cx="633412" cy="819150"/>
          </a:xfrm>
          <a:prstGeom prst="rect">
            <a:avLst/>
          </a:prstGeom>
          <a:noFill/>
        </p:spPr>
      </p:pic>
      <p:sp>
        <p:nvSpPr>
          <p:cNvPr id="124946" name="Rectangle 18"/>
          <p:cNvSpPr>
            <a:spLocks noChangeArrowheads="1"/>
          </p:cNvSpPr>
          <p:nvPr/>
        </p:nvSpPr>
        <p:spPr bwMode="auto">
          <a:xfrm>
            <a:off x="438150" y="952500"/>
            <a:ext cx="2400300" cy="5124450"/>
          </a:xfrm>
          <a:prstGeom prst="rect">
            <a:avLst/>
          </a:prstGeom>
          <a:noFill/>
          <a:ln w="28575">
            <a:solidFill>
              <a:srgbClr val="0000FF"/>
            </a:solidFill>
            <a:miter lim="800000"/>
            <a:headEnd/>
            <a:tailEnd/>
          </a:ln>
          <a:effectLst/>
        </p:spPr>
        <p:txBody>
          <a:bodyPr wrap="none" anchor="ctr"/>
          <a:lstStyle/>
          <a:p>
            <a:endParaRPr lang="en-US"/>
          </a:p>
        </p:txBody>
      </p:sp>
      <p:sp>
        <p:nvSpPr>
          <p:cNvPr id="124947" name="Rectangle 19"/>
          <p:cNvSpPr>
            <a:spLocks noChangeArrowheads="1"/>
          </p:cNvSpPr>
          <p:nvPr/>
        </p:nvSpPr>
        <p:spPr bwMode="auto">
          <a:xfrm>
            <a:off x="3429000" y="962025"/>
            <a:ext cx="2400300" cy="5124450"/>
          </a:xfrm>
          <a:prstGeom prst="rect">
            <a:avLst/>
          </a:prstGeom>
          <a:noFill/>
          <a:ln w="28575">
            <a:solidFill>
              <a:schemeClr val="bg1"/>
            </a:solidFill>
            <a:miter lim="800000"/>
            <a:headEnd/>
            <a:tailEnd/>
          </a:ln>
          <a:effectLst/>
        </p:spPr>
        <p:txBody>
          <a:bodyPr wrap="none" anchor="ctr"/>
          <a:lstStyle/>
          <a:p>
            <a:endParaRPr lang="en-US"/>
          </a:p>
        </p:txBody>
      </p:sp>
      <p:pic>
        <p:nvPicPr>
          <p:cNvPr id="18" name="Picture 24" descr="1423872-imcu7fbjz7xuwah9rj6jxq7a___super"/>
          <p:cNvPicPr>
            <a:picLocks noChangeAspect="1" noChangeArrowheads="1"/>
          </p:cNvPicPr>
          <p:nvPr/>
        </p:nvPicPr>
        <p:blipFill>
          <a:blip r:embed="rId6" cstate="print"/>
          <a:srcRect/>
          <a:stretch>
            <a:fillRect/>
          </a:stretch>
        </p:blipFill>
        <p:spPr bwMode="auto">
          <a:xfrm>
            <a:off x="7762874" y="3009900"/>
            <a:ext cx="1114425" cy="931419"/>
          </a:xfrm>
          <a:prstGeom prst="rect">
            <a:avLst/>
          </a:prstGeom>
          <a:noFill/>
        </p:spPr>
      </p:pic>
      <p:sp>
        <p:nvSpPr>
          <p:cNvPr id="2" name="Slide Number Placeholder 1"/>
          <p:cNvSpPr>
            <a:spLocks noGrp="1"/>
          </p:cNvSpPr>
          <p:nvPr>
            <p:ph type="sldNum" sz="quarter" idx="12"/>
          </p:nvPr>
        </p:nvSpPr>
        <p:spPr/>
        <p:txBody>
          <a:bodyPr/>
          <a:lstStyle/>
          <a:p>
            <a:pPr>
              <a:defRPr/>
            </a:pPr>
            <a:fld id="{F93B1910-A190-4E17-A863-074613C1FA3D}" type="slidenum">
              <a:rPr lang="en-US" smtClean="0"/>
              <a:pPr>
                <a:defRPr/>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4943"/>
                                        </p:tgtEl>
                                        <p:attrNameLst>
                                          <p:attrName>style.visibility</p:attrName>
                                        </p:attrNameLst>
                                      </p:cBhvr>
                                      <p:to>
                                        <p:strVal val="visible"/>
                                      </p:to>
                                    </p:set>
                                    <p:animEffect transition="in" filter="checkerboard(across)">
                                      <p:cBhvr>
                                        <p:cTn id="7" dur="500"/>
                                        <p:tgtEl>
                                          <p:spTgt spid="12494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4937"/>
                                        </p:tgtEl>
                                        <p:attrNameLst>
                                          <p:attrName>style.visibility</p:attrName>
                                        </p:attrNameLst>
                                      </p:cBhvr>
                                      <p:to>
                                        <p:strVal val="visible"/>
                                      </p:to>
                                    </p:set>
                                    <p:animEffect transition="in" filter="checkerboard(across)">
                                      <p:cBhvr>
                                        <p:cTn id="10" dur="500"/>
                                        <p:tgtEl>
                                          <p:spTgt spid="12493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4938"/>
                                        </p:tgtEl>
                                        <p:attrNameLst>
                                          <p:attrName>style.visibility</p:attrName>
                                        </p:attrNameLst>
                                      </p:cBhvr>
                                      <p:to>
                                        <p:strVal val="visible"/>
                                      </p:to>
                                    </p:set>
                                    <p:animEffect transition="in" filter="checkerboard(across)">
                                      <p:cBhvr>
                                        <p:cTn id="13" dur="500"/>
                                        <p:tgtEl>
                                          <p:spTgt spid="124938"/>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24947"/>
                                        </p:tgtEl>
                                        <p:attrNameLst>
                                          <p:attrName>style.visibility</p:attrName>
                                        </p:attrNameLst>
                                      </p:cBhvr>
                                      <p:to>
                                        <p:strVal val="visible"/>
                                      </p:to>
                                    </p:set>
                                  </p:childTnLst>
                                </p:cTn>
                              </p:par>
                              <p:par>
                                <p:cTn id="16" presetID="2" presetClass="entr" presetSubtype="4" fill="hold" nodeType="withEffect">
                                  <p:stCondLst>
                                    <p:cond delay="0"/>
                                  </p:stCondLst>
                                  <p:childTnLst>
                                    <p:set>
                                      <p:cBhvr>
                                        <p:cTn id="17" dur="1" fill="hold">
                                          <p:stCondLst>
                                            <p:cond delay="0"/>
                                          </p:stCondLst>
                                        </p:cTn>
                                        <p:tgtEl>
                                          <p:spTgt spid="124945"/>
                                        </p:tgtEl>
                                        <p:attrNameLst>
                                          <p:attrName>style.visibility</p:attrName>
                                        </p:attrNameLst>
                                      </p:cBhvr>
                                      <p:to>
                                        <p:strVal val="visible"/>
                                      </p:to>
                                    </p:set>
                                    <p:anim calcmode="lin" valueType="num">
                                      <p:cBhvr additive="base">
                                        <p:cTn id="18" dur="500" fill="hold"/>
                                        <p:tgtEl>
                                          <p:spTgt spid="124945"/>
                                        </p:tgtEl>
                                        <p:attrNameLst>
                                          <p:attrName>ppt_x</p:attrName>
                                        </p:attrNameLst>
                                      </p:cBhvr>
                                      <p:tavLst>
                                        <p:tav tm="0">
                                          <p:val>
                                            <p:strVal val="#ppt_x"/>
                                          </p:val>
                                        </p:tav>
                                        <p:tav tm="100000">
                                          <p:val>
                                            <p:strVal val="#ppt_x"/>
                                          </p:val>
                                        </p:tav>
                                      </p:tavLst>
                                    </p:anim>
                                    <p:anim calcmode="lin" valueType="num">
                                      <p:cBhvr additive="base">
                                        <p:cTn id="19" dur="500" fill="hold"/>
                                        <p:tgtEl>
                                          <p:spTgt spid="12494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4944"/>
                                        </p:tgtEl>
                                        <p:attrNameLst>
                                          <p:attrName>style.visibility</p:attrName>
                                        </p:attrNameLst>
                                      </p:cBhvr>
                                      <p:to>
                                        <p:strVal val="visible"/>
                                      </p:to>
                                    </p:set>
                                    <p:anim calcmode="lin" valueType="num">
                                      <p:cBhvr additive="base">
                                        <p:cTn id="24" dur="500" fill="hold"/>
                                        <p:tgtEl>
                                          <p:spTgt spid="124944"/>
                                        </p:tgtEl>
                                        <p:attrNameLst>
                                          <p:attrName>ppt_x</p:attrName>
                                        </p:attrNameLst>
                                      </p:cBhvr>
                                      <p:tavLst>
                                        <p:tav tm="0">
                                          <p:val>
                                            <p:strVal val="#ppt_x"/>
                                          </p:val>
                                        </p:tav>
                                        <p:tav tm="100000">
                                          <p:val>
                                            <p:strVal val="#ppt_x"/>
                                          </p:val>
                                        </p:tav>
                                      </p:tavLst>
                                    </p:anim>
                                    <p:anim calcmode="lin" valueType="num">
                                      <p:cBhvr additive="base">
                                        <p:cTn id="25" dur="500" fill="hold"/>
                                        <p:tgtEl>
                                          <p:spTgt spid="124944"/>
                                        </p:tgtEl>
                                        <p:attrNameLst>
                                          <p:attrName>ppt_y</p:attrName>
                                        </p:attrNameLst>
                                      </p:cBhvr>
                                      <p:tavLst>
                                        <p:tav tm="0">
                                          <p:val>
                                            <p:strVal val="1+#ppt_h/2"/>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7" grpId="0"/>
      <p:bldP spid="124938" grpId="0"/>
      <p:bldP spid="124943" grpId="0"/>
      <p:bldP spid="124944" grpId="0"/>
      <p:bldP spid="12494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96" name="Picture 40"/>
          <p:cNvPicPr>
            <a:picLocks noChangeAspect="1" noChangeArrowheads="1"/>
          </p:cNvPicPr>
          <p:nvPr/>
        </p:nvPicPr>
        <p:blipFill>
          <a:blip r:embed="rId3" cstate="print"/>
          <a:srcRect/>
          <a:stretch>
            <a:fillRect/>
          </a:stretch>
        </p:blipFill>
        <p:spPr bwMode="auto">
          <a:xfrm>
            <a:off x="2733676" y="3467925"/>
            <a:ext cx="2333624" cy="1413638"/>
          </a:xfrm>
          <a:prstGeom prst="rect">
            <a:avLst/>
          </a:prstGeom>
          <a:noFill/>
          <a:ln w="9525">
            <a:noFill/>
            <a:miter lim="800000"/>
            <a:headEnd/>
            <a:tailEnd/>
          </a:ln>
          <a:effectLst/>
        </p:spPr>
      </p:pic>
      <p:graphicFrame>
        <p:nvGraphicFramePr>
          <p:cNvPr id="147462" name="Object 6"/>
          <p:cNvGraphicFramePr>
            <a:graphicFrameLocks noChangeAspect="1"/>
          </p:cNvGraphicFramePr>
          <p:nvPr/>
        </p:nvGraphicFramePr>
        <p:xfrm>
          <a:off x="276225" y="2476500"/>
          <a:ext cx="8867775" cy="4819650"/>
        </p:xfrm>
        <a:graphic>
          <a:graphicData uri="http://schemas.openxmlformats.org/presentationml/2006/ole">
            <mc:AlternateContent xmlns:mc="http://schemas.openxmlformats.org/markup-compatibility/2006">
              <mc:Choice xmlns:v="urn:schemas-microsoft-com:vml" Requires="v">
                <p:oleObj spid="_x0000_s147573" name="Visio" r:id="rId4" imgW="11879580" imgH="6169342" progId="Visio.Drawing.11">
                  <p:embed/>
                </p:oleObj>
              </mc:Choice>
              <mc:Fallback>
                <p:oleObj name="Visio" r:id="rId4" imgW="11879580" imgH="6169342" progId="Visio.Drawing.1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2476500"/>
                        <a:ext cx="8867775"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7458" name="Slide Number Placeholder 3"/>
          <p:cNvSpPr txBox="1">
            <a:spLocks noGrp="1"/>
          </p:cNvSpPr>
          <p:nvPr/>
        </p:nvSpPr>
        <p:spPr bwMode="auto">
          <a:xfrm>
            <a:off x="6642100" y="6078538"/>
            <a:ext cx="2133600" cy="206375"/>
          </a:xfrm>
          <a:prstGeom prst="rect">
            <a:avLst/>
          </a:prstGeom>
          <a:noFill/>
          <a:ln w="9525">
            <a:noFill/>
            <a:miter lim="800000"/>
            <a:headEnd/>
            <a:tailEnd/>
          </a:ln>
        </p:spPr>
        <p:txBody>
          <a:bodyPr/>
          <a:lstStyle/>
          <a:p>
            <a:pPr algn="r" eaLnBrk="1" hangingPunct="1"/>
            <a:fld id="{5CDFBC32-5555-46F4-B6DB-8CE1EA0B1A78}" type="slidenum">
              <a:rPr lang="en-US" sz="800"/>
              <a:pPr algn="r" eaLnBrk="1" hangingPunct="1"/>
              <a:t>48</a:t>
            </a:fld>
            <a:endParaRPr lang="en-US" sz="800" dirty="0"/>
          </a:p>
        </p:txBody>
      </p:sp>
      <p:sp>
        <p:nvSpPr>
          <p:cNvPr id="147459" name="Rectangle 2"/>
          <p:cNvSpPr>
            <a:spLocks noGrp="1" noChangeArrowheads="1"/>
          </p:cNvSpPr>
          <p:nvPr>
            <p:ph type="title" idx="4294967295"/>
          </p:nvPr>
        </p:nvSpPr>
        <p:spPr>
          <a:xfrm>
            <a:off x="212725" y="173038"/>
            <a:ext cx="8458200" cy="814387"/>
          </a:xfrm>
        </p:spPr>
        <p:txBody>
          <a:bodyPr/>
          <a:lstStyle/>
          <a:p>
            <a:pPr eaLnBrk="1" hangingPunct="1"/>
            <a:r>
              <a:rPr lang="en-US"/>
              <a:t>PSRR consideration for rail to rail amps</a:t>
            </a:r>
          </a:p>
        </p:txBody>
      </p:sp>
      <p:pic>
        <p:nvPicPr>
          <p:cNvPr id="147465" name="Picture 9" descr="1423872-imcu7fbjz7xuwah9rj6jxq7a___super"/>
          <p:cNvPicPr>
            <a:picLocks noChangeAspect="1" noChangeArrowheads="1"/>
          </p:cNvPicPr>
          <p:nvPr/>
        </p:nvPicPr>
        <p:blipFill>
          <a:blip r:embed="rId6" cstate="print"/>
          <a:srcRect/>
          <a:stretch>
            <a:fillRect/>
          </a:stretch>
        </p:blipFill>
        <p:spPr bwMode="auto">
          <a:xfrm>
            <a:off x="5810250" y="1895475"/>
            <a:ext cx="1295400" cy="1082675"/>
          </a:xfrm>
          <a:prstGeom prst="rect">
            <a:avLst/>
          </a:prstGeom>
          <a:noFill/>
        </p:spPr>
      </p:pic>
      <p:sp>
        <p:nvSpPr>
          <p:cNvPr id="147466" name="Text Box 10"/>
          <p:cNvSpPr txBox="1">
            <a:spLocks noChangeArrowheads="1"/>
          </p:cNvSpPr>
          <p:nvPr/>
        </p:nvSpPr>
        <p:spPr bwMode="auto">
          <a:xfrm>
            <a:off x="10299700" y="2668588"/>
            <a:ext cx="706438" cy="396875"/>
          </a:xfrm>
          <a:prstGeom prst="rect">
            <a:avLst/>
          </a:prstGeom>
          <a:noFill/>
          <a:ln w="9525">
            <a:noFill/>
            <a:miter lim="800000"/>
            <a:headEnd/>
            <a:tailEnd/>
          </a:ln>
          <a:effectLst/>
        </p:spPr>
        <p:txBody>
          <a:bodyPr wrap="none">
            <a:spAutoFit/>
          </a:bodyPr>
          <a:lstStyle/>
          <a:p>
            <a:r>
              <a:rPr lang="en-US" sz="2000" dirty="0">
                <a:solidFill>
                  <a:srgbClr val="006600"/>
                </a:solidFill>
              </a:rPr>
              <a:t>1.5V</a:t>
            </a:r>
          </a:p>
        </p:txBody>
      </p:sp>
      <p:sp>
        <p:nvSpPr>
          <p:cNvPr id="147477" name="Text Box 21"/>
          <p:cNvSpPr txBox="1">
            <a:spLocks noChangeArrowheads="1"/>
          </p:cNvSpPr>
          <p:nvPr/>
        </p:nvSpPr>
        <p:spPr bwMode="auto">
          <a:xfrm>
            <a:off x="10309225" y="4192588"/>
            <a:ext cx="706438" cy="396875"/>
          </a:xfrm>
          <a:prstGeom prst="rect">
            <a:avLst/>
          </a:prstGeom>
          <a:noFill/>
          <a:ln w="9525">
            <a:noFill/>
            <a:miter lim="800000"/>
            <a:headEnd/>
            <a:tailEnd/>
          </a:ln>
          <a:effectLst/>
        </p:spPr>
        <p:txBody>
          <a:bodyPr wrap="none">
            <a:spAutoFit/>
          </a:bodyPr>
          <a:lstStyle/>
          <a:p>
            <a:r>
              <a:rPr lang="en-US" sz="2000" dirty="0" smtClean="0">
                <a:solidFill>
                  <a:srgbClr val="006600"/>
                </a:solidFill>
              </a:rPr>
              <a:t>0.6V</a:t>
            </a:r>
            <a:endParaRPr lang="en-US" sz="2000" dirty="0">
              <a:solidFill>
                <a:srgbClr val="006600"/>
              </a:solidFill>
            </a:endParaRPr>
          </a:p>
        </p:txBody>
      </p:sp>
      <p:graphicFrame>
        <p:nvGraphicFramePr>
          <p:cNvPr id="147478" name="Object 22"/>
          <p:cNvGraphicFramePr>
            <a:graphicFrameLocks noChangeAspect="1"/>
          </p:cNvGraphicFramePr>
          <p:nvPr/>
        </p:nvGraphicFramePr>
        <p:xfrm>
          <a:off x="3636962" y="2268537"/>
          <a:ext cx="284162" cy="512762"/>
        </p:xfrm>
        <a:graphic>
          <a:graphicData uri="http://schemas.openxmlformats.org/presentationml/2006/ole">
            <mc:AlternateContent xmlns:mc="http://schemas.openxmlformats.org/markup-compatibility/2006">
              <mc:Choice xmlns:v="urn:schemas-microsoft-com:vml" Requires="v">
                <p:oleObj spid="_x0000_s147574" name="Visio" r:id="rId7" imgW="284798" imgH="513398" progId="Visio.Drawing.11">
                  <p:embed/>
                </p:oleObj>
              </mc:Choice>
              <mc:Fallback>
                <p:oleObj name="Visio" r:id="rId7" imgW="284798" imgH="513398" progId="Visio.Drawing.11">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6962" y="2268537"/>
                        <a:ext cx="284162"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79" name="Object 23"/>
          <p:cNvGraphicFramePr>
            <a:graphicFrameLocks noChangeAspect="1"/>
          </p:cNvGraphicFramePr>
          <p:nvPr/>
        </p:nvGraphicFramePr>
        <p:xfrm>
          <a:off x="1182691" y="2297113"/>
          <a:ext cx="284162" cy="512762"/>
        </p:xfrm>
        <a:graphic>
          <a:graphicData uri="http://schemas.openxmlformats.org/presentationml/2006/ole">
            <mc:AlternateContent xmlns:mc="http://schemas.openxmlformats.org/markup-compatibility/2006">
              <mc:Choice xmlns:v="urn:schemas-microsoft-com:vml" Requires="v">
                <p:oleObj spid="_x0000_s147575" name="Visio" r:id="rId9" imgW="284798" imgH="513398" progId="Visio.Drawing.11">
                  <p:embed/>
                </p:oleObj>
              </mc:Choice>
              <mc:Fallback>
                <p:oleObj name="Visio" r:id="rId9" imgW="284798" imgH="513398" progId="Visio.Drawing.11">
                  <p:embed/>
                  <p:pic>
                    <p:nvPicPr>
                      <p:cNvPr id="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2691" y="2297113"/>
                        <a:ext cx="284162"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7481" name="Text Box 25"/>
          <p:cNvSpPr txBox="1">
            <a:spLocks noChangeArrowheads="1"/>
          </p:cNvSpPr>
          <p:nvPr/>
        </p:nvSpPr>
        <p:spPr bwMode="auto">
          <a:xfrm>
            <a:off x="977900" y="2293938"/>
            <a:ext cx="730250" cy="366712"/>
          </a:xfrm>
          <a:prstGeom prst="rect">
            <a:avLst/>
          </a:prstGeom>
          <a:noFill/>
          <a:ln w="9525">
            <a:noFill/>
            <a:miter lim="800000"/>
            <a:headEnd/>
            <a:tailEnd/>
          </a:ln>
          <a:effectLst/>
        </p:spPr>
        <p:txBody>
          <a:bodyPr wrap="none">
            <a:spAutoFit/>
          </a:bodyPr>
          <a:lstStyle/>
          <a:p>
            <a:r>
              <a:rPr lang="en-US" dirty="0">
                <a:solidFill>
                  <a:srgbClr val="006600"/>
                </a:solidFill>
              </a:rPr>
              <a:t>-0.6V</a:t>
            </a:r>
          </a:p>
        </p:txBody>
      </p:sp>
      <p:sp>
        <p:nvSpPr>
          <p:cNvPr id="147482" name="Text Box 26"/>
          <p:cNvSpPr txBox="1">
            <a:spLocks noChangeArrowheads="1"/>
          </p:cNvSpPr>
          <p:nvPr/>
        </p:nvSpPr>
        <p:spPr bwMode="auto">
          <a:xfrm>
            <a:off x="3400425" y="2293938"/>
            <a:ext cx="730250" cy="366712"/>
          </a:xfrm>
          <a:prstGeom prst="rect">
            <a:avLst/>
          </a:prstGeom>
          <a:noFill/>
          <a:ln w="9525">
            <a:noFill/>
            <a:miter lim="800000"/>
            <a:headEnd/>
            <a:tailEnd/>
          </a:ln>
          <a:effectLst/>
        </p:spPr>
        <p:txBody>
          <a:bodyPr wrap="none">
            <a:spAutoFit/>
          </a:bodyPr>
          <a:lstStyle/>
          <a:p>
            <a:r>
              <a:rPr lang="en-US" dirty="0">
                <a:solidFill>
                  <a:srgbClr val="006600"/>
                </a:solidFill>
              </a:rPr>
              <a:t>-0.6V</a:t>
            </a:r>
          </a:p>
        </p:txBody>
      </p:sp>
      <p:sp>
        <p:nvSpPr>
          <p:cNvPr id="147483" name="Line 27"/>
          <p:cNvSpPr>
            <a:spLocks noChangeShapeType="1"/>
          </p:cNvSpPr>
          <p:nvPr/>
        </p:nvSpPr>
        <p:spPr bwMode="auto">
          <a:xfrm>
            <a:off x="3495675" y="3514726"/>
            <a:ext cx="514350" cy="457199"/>
          </a:xfrm>
          <a:prstGeom prst="line">
            <a:avLst/>
          </a:prstGeom>
          <a:noFill/>
          <a:ln w="28575">
            <a:solidFill>
              <a:schemeClr val="bg1"/>
            </a:solidFill>
            <a:round/>
            <a:headEnd/>
            <a:tailEnd type="triangle" w="med" len="med"/>
          </a:ln>
          <a:effectLst/>
        </p:spPr>
        <p:txBody>
          <a:bodyPr/>
          <a:lstStyle/>
          <a:p>
            <a:endParaRPr lang="en-US">
              <a:ln>
                <a:solidFill>
                  <a:schemeClr val="bg1"/>
                </a:solidFill>
              </a:ln>
            </a:endParaRPr>
          </a:p>
        </p:txBody>
      </p:sp>
      <p:sp>
        <p:nvSpPr>
          <p:cNvPr id="147484" name="Line 28"/>
          <p:cNvSpPr>
            <a:spLocks noChangeShapeType="1"/>
          </p:cNvSpPr>
          <p:nvPr/>
        </p:nvSpPr>
        <p:spPr bwMode="auto">
          <a:xfrm>
            <a:off x="2638425" y="3609975"/>
            <a:ext cx="1323975" cy="1295400"/>
          </a:xfrm>
          <a:prstGeom prst="line">
            <a:avLst/>
          </a:prstGeom>
          <a:noFill/>
          <a:ln w="28575">
            <a:solidFill>
              <a:schemeClr val="bg1"/>
            </a:solidFill>
            <a:round/>
            <a:headEnd/>
            <a:tailEnd type="triangle" w="med" len="med"/>
          </a:ln>
          <a:effectLst/>
        </p:spPr>
        <p:txBody>
          <a:bodyPr/>
          <a:lstStyle/>
          <a:p>
            <a:endParaRPr lang="en-US"/>
          </a:p>
        </p:txBody>
      </p:sp>
      <p:sp>
        <p:nvSpPr>
          <p:cNvPr id="147485" name="Text Box 29"/>
          <p:cNvSpPr txBox="1">
            <a:spLocks noChangeArrowheads="1"/>
          </p:cNvSpPr>
          <p:nvPr/>
        </p:nvSpPr>
        <p:spPr bwMode="auto">
          <a:xfrm>
            <a:off x="2098675" y="3259138"/>
            <a:ext cx="890588" cy="366712"/>
          </a:xfrm>
          <a:prstGeom prst="rect">
            <a:avLst/>
          </a:prstGeom>
          <a:noFill/>
          <a:ln w="9525">
            <a:noFill/>
            <a:miter lim="800000"/>
            <a:headEnd/>
            <a:tailEnd/>
          </a:ln>
          <a:effectLst/>
        </p:spPr>
        <p:txBody>
          <a:bodyPr>
            <a:spAutoFit/>
          </a:bodyPr>
          <a:lstStyle/>
          <a:p>
            <a:r>
              <a:rPr lang="en-US" b="1" dirty="0">
                <a:solidFill>
                  <a:schemeClr val="bg1"/>
                </a:solidFill>
              </a:rPr>
              <a:t>CMV1</a:t>
            </a:r>
          </a:p>
        </p:txBody>
      </p:sp>
      <p:sp>
        <p:nvSpPr>
          <p:cNvPr id="147486" name="Text Box 30"/>
          <p:cNvSpPr txBox="1">
            <a:spLocks noChangeArrowheads="1"/>
          </p:cNvSpPr>
          <p:nvPr/>
        </p:nvSpPr>
        <p:spPr bwMode="auto">
          <a:xfrm>
            <a:off x="2917825" y="3211513"/>
            <a:ext cx="890588" cy="366712"/>
          </a:xfrm>
          <a:prstGeom prst="rect">
            <a:avLst/>
          </a:prstGeom>
          <a:noFill/>
          <a:ln w="9525">
            <a:noFill/>
            <a:miter lim="800000"/>
            <a:headEnd/>
            <a:tailEnd/>
          </a:ln>
          <a:effectLst/>
        </p:spPr>
        <p:txBody>
          <a:bodyPr>
            <a:spAutoFit/>
          </a:bodyPr>
          <a:lstStyle/>
          <a:p>
            <a:r>
              <a:rPr lang="en-US" b="1" dirty="0">
                <a:solidFill>
                  <a:schemeClr val="bg1"/>
                </a:solidFill>
              </a:rPr>
              <a:t>CMV2</a:t>
            </a:r>
          </a:p>
        </p:txBody>
      </p:sp>
      <p:sp>
        <p:nvSpPr>
          <p:cNvPr id="147487" name="Text Box 31"/>
          <p:cNvSpPr txBox="1">
            <a:spLocks noChangeArrowheads="1"/>
          </p:cNvSpPr>
          <p:nvPr/>
        </p:nvSpPr>
        <p:spPr bwMode="auto">
          <a:xfrm>
            <a:off x="1323976" y="3735388"/>
            <a:ext cx="952500" cy="369332"/>
          </a:xfrm>
          <a:prstGeom prst="rect">
            <a:avLst/>
          </a:prstGeom>
          <a:noFill/>
          <a:ln w="9525">
            <a:noFill/>
            <a:miter lim="800000"/>
            <a:headEnd/>
            <a:tailEnd/>
          </a:ln>
          <a:effectLst/>
        </p:spPr>
        <p:txBody>
          <a:bodyPr wrap="square">
            <a:spAutoFit/>
          </a:bodyPr>
          <a:lstStyle/>
          <a:p>
            <a:r>
              <a:rPr lang="en-US" b="1" dirty="0">
                <a:solidFill>
                  <a:srgbClr val="006600"/>
                </a:solidFill>
              </a:rPr>
              <a:t>CMV2</a:t>
            </a:r>
          </a:p>
        </p:txBody>
      </p:sp>
      <p:sp>
        <p:nvSpPr>
          <p:cNvPr id="147488" name="Line 32"/>
          <p:cNvSpPr>
            <a:spLocks noChangeShapeType="1"/>
          </p:cNvSpPr>
          <p:nvPr/>
        </p:nvSpPr>
        <p:spPr bwMode="auto">
          <a:xfrm>
            <a:off x="2009775" y="4095749"/>
            <a:ext cx="1038225" cy="704851"/>
          </a:xfrm>
          <a:prstGeom prst="line">
            <a:avLst/>
          </a:prstGeom>
          <a:noFill/>
          <a:ln w="28575">
            <a:solidFill>
              <a:srgbClr val="006600"/>
            </a:solidFill>
            <a:round/>
            <a:headEnd/>
            <a:tailEnd type="triangle" w="med" len="med"/>
          </a:ln>
          <a:effectLst/>
        </p:spPr>
        <p:txBody>
          <a:bodyPr/>
          <a:lstStyle/>
          <a:p>
            <a:endParaRPr lang="en-US"/>
          </a:p>
        </p:txBody>
      </p:sp>
      <p:sp>
        <p:nvSpPr>
          <p:cNvPr id="147491" name="Text Box 35"/>
          <p:cNvSpPr txBox="1">
            <a:spLocks noChangeArrowheads="1"/>
          </p:cNvSpPr>
          <p:nvPr/>
        </p:nvSpPr>
        <p:spPr bwMode="auto">
          <a:xfrm>
            <a:off x="1241425" y="4221163"/>
            <a:ext cx="1014413" cy="366712"/>
          </a:xfrm>
          <a:prstGeom prst="rect">
            <a:avLst/>
          </a:prstGeom>
          <a:noFill/>
          <a:ln w="9525">
            <a:noFill/>
            <a:miter lim="800000"/>
            <a:headEnd/>
            <a:tailEnd/>
          </a:ln>
          <a:effectLst/>
        </p:spPr>
        <p:txBody>
          <a:bodyPr>
            <a:spAutoFit/>
          </a:bodyPr>
          <a:lstStyle/>
          <a:p>
            <a:r>
              <a:rPr lang="en-US" b="1" dirty="0">
                <a:solidFill>
                  <a:srgbClr val="006600"/>
                </a:solidFill>
              </a:rPr>
              <a:t>CMV1</a:t>
            </a:r>
          </a:p>
        </p:txBody>
      </p:sp>
      <p:sp>
        <p:nvSpPr>
          <p:cNvPr id="147492" name="Line 36"/>
          <p:cNvSpPr>
            <a:spLocks noChangeShapeType="1"/>
          </p:cNvSpPr>
          <p:nvPr/>
        </p:nvSpPr>
        <p:spPr bwMode="auto">
          <a:xfrm>
            <a:off x="2038350" y="4448175"/>
            <a:ext cx="1066799" cy="628650"/>
          </a:xfrm>
          <a:prstGeom prst="line">
            <a:avLst/>
          </a:prstGeom>
          <a:noFill/>
          <a:ln w="28575">
            <a:solidFill>
              <a:srgbClr val="006600"/>
            </a:solidFill>
            <a:round/>
            <a:headEnd/>
            <a:tailEnd type="triangle" w="med" len="med"/>
          </a:ln>
          <a:effectLst/>
        </p:spPr>
        <p:txBody>
          <a:bodyPr/>
          <a:lstStyle/>
          <a:p>
            <a:endParaRPr lang="en-US"/>
          </a:p>
        </p:txBody>
      </p:sp>
      <p:sp>
        <p:nvSpPr>
          <p:cNvPr id="147493" name="Text Box 37"/>
          <p:cNvSpPr txBox="1">
            <a:spLocks noChangeArrowheads="1"/>
          </p:cNvSpPr>
          <p:nvPr/>
        </p:nvSpPr>
        <p:spPr bwMode="auto">
          <a:xfrm>
            <a:off x="10480675" y="3535363"/>
            <a:ext cx="495300" cy="396875"/>
          </a:xfrm>
          <a:prstGeom prst="rect">
            <a:avLst/>
          </a:prstGeom>
          <a:noFill/>
          <a:ln w="9525">
            <a:noFill/>
            <a:miter lim="800000"/>
            <a:headEnd/>
            <a:tailEnd/>
          </a:ln>
          <a:effectLst/>
        </p:spPr>
        <p:txBody>
          <a:bodyPr wrap="none">
            <a:spAutoFit/>
          </a:bodyPr>
          <a:lstStyle/>
          <a:p>
            <a:r>
              <a:rPr lang="en-US" sz="2000" dirty="0">
                <a:solidFill>
                  <a:srgbClr val="006600"/>
                </a:solidFill>
              </a:rPr>
              <a:t>0V</a:t>
            </a:r>
          </a:p>
        </p:txBody>
      </p:sp>
      <p:sp>
        <p:nvSpPr>
          <p:cNvPr id="32" name="Text Box 30"/>
          <p:cNvSpPr txBox="1">
            <a:spLocks noChangeArrowheads="1"/>
          </p:cNvSpPr>
          <p:nvPr/>
        </p:nvSpPr>
        <p:spPr bwMode="auto">
          <a:xfrm>
            <a:off x="4632325" y="5640388"/>
            <a:ext cx="615950" cy="307777"/>
          </a:xfrm>
          <a:prstGeom prst="rect">
            <a:avLst/>
          </a:prstGeom>
          <a:noFill/>
          <a:ln w="9525">
            <a:noFill/>
            <a:miter lim="800000"/>
            <a:headEnd/>
            <a:tailEnd/>
          </a:ln>
          <a:effectLst/>
        </p:spPr>
        <p:txBody>
          <a:bodyPr wrap="square">
            <a:spAutoFit/>
          </a:bodyPr>
          <a:lstStyle/>
          <a:p>
            <a:r>
              <a:rPr lang="en-US" sz="1400" b="1" dirty="0" smtClean="0">
                <a:solidFill>
                  <a:srgbClr val="0070C0"/>
                </a:solidFill>
              </a:rPr>
              <a:t>0.9V</a:t>
            </a:r>
            <a:endParaRPr lang="en-US" sz="1400" b="1" dirty="0">
              <a:solidFill>
                <a:srgbClr val="0070C0"/>
              </a:solidFill>
            </a:endParaRPr>
          </a:p>
        </p:txBody>
      </p:sp>
      <p:sp>
        <p:nvSpPr>
          <p:cNvPr id="33" name="Text Box 30"/>
          <p:cNvSpPr txBox="1">
            <a:spLocks noChangeArrowheads="1"/>
          </p:cNvSpPr>
          <p:nvPr/>
        </p:nvSpPr>
        <p:spPr bwMode="auto">
          <a:xfrm>
            <a:off x="2327275" y="5640388"/>
            <a:ext cx="635000" cy="307777"/>
          </a:xfrm>
          <a:prstGeom prst="rect">
            <a:avLst/>
          </a:prstGeom>
          <a:noFill/>
          <a:ln w="9525">
            <a:noFill/>
            <a:miter lim="800000"/>
            <a:headEnd/>
            <a:tailEnd/>
          </a:ln>
          <a:effectLst/>
        </p:spPr>
        <p:txBody>
          <a:bodyPr wrap="square">
            <a:spAutoFit/>
          </a:bodyPr>
          <a:lstStyle/>
          <a:p>
            <a:r>
              <a:rPr lang="en-US" sz="1400" b="1" dirty="0" smtClean="0">
                <a:solidFill>
                  <a:srgbClr val="0070C0"/>
                </a:solidFill>
              </a:rPr>
              <a:t>-0.9V</a:t>
            </a:r>
            <a:endParaRPr lang="en-US" sz="1400" b="1" dirty="0">
              <a:solidFill>
                <a:srgbClr val="0070C0"/>
              </a:solidFill>
            </a:endParaRPr>
          </a:p>
        </p:txBody>
      </p:sp>
      <p:graphicFrame>
        <p:nvGraphicFramePr>
          <p:cNvPr id="2" name="Object 25"/>
          <p:cNvGraphicFramePr>
            <a:graphicFrameLocks noChangeAspect="1"/>
          </p:cNvGraphicFramePr>
          <p:nvPr/>
        </p:nvGraphicFramePr>
        <p:xfrm>
          <a:off x="1162050" y="1047750"/>
          <a:ext cx="1866900" cy="1762125"/>
        </p:xfrm>
        <a:graphic>
          <a:graphicData uri="http://schemas.openxmlformats.org/presentationml/2006/ole">
            <mc:AlternateContent xmlns:mc="http://schemas.openxmlformats.org/markup-compatibility/2006">
              <mc:Choice xmlns:v="urn:schemas-microsoft-com:vml" Requires="v">
                <p:oleObj spid="_x0000_s147576" name="Visio" r:id="rId10" imgW="1876425" imgH="1759744" progId="Visio.Drawing.11">
                  <p:embed/>
                </p:oleObj>
              </mc:Choice>
              <mc:Fallback>
                <p:oleObj name="Visio" r:id="rId10" imgW="1876425" imgH="1759744" progId="Visio.Drawing.11">
                  <p:embed/>
                  <p:pic>
                    <p:nvPicPr>
                      <p:cNvPr id="0"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2050" y="1047750"/>
                        <a:ext cx="18669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TextBox 35"/>
          <p:cNvSpPr txBox="1"/>
          <p:nvPr/>
        </p:nvSpPr>
        <p:spPr>
          <a:xfrm>
            <a:off x="1666875" y="1000125"/>
            <a:ext cx="933450" cy="369332"/>
          </a:xfrm>
          <a:prstGeom prst="rect">
            <a:avLst/>
          </a:prstGeom>
          <a:noFill/>
        </p:spPr>
        <p:txBody>
          <a:bodyPr wrap="square" rtlCol="0">
            <a:spAutoFit/>
          </a:bodyPr>
          <a:lstStyle/>
          <a:p>
            <a:r>
              <a:rPr lang="en-US" dirty="0" smtClean="0">
                <a:solidFill>
                  <a:srgbClr val="FF0000"/>
                </a:solidFill>
              </a:rPr>
              <a:t>2.75 V</a:t>
            </a:r>
            <a:endParaRPr lang="en-US" dirty="0">
              <a:solidFill>
                <a:srgbClr val="FF0000"/>
              </a:solidFill>
            </a:endParaRPr>
          </a:p>
        </p:txBody>
      </p:sp>
      <p:sp>
        <p:nvSpPr>
          <p:cNvPr id="37" name="TextBox 36"/>
          <p:cNvSpPr txBox="1"/>
          <p:nvPr/>
        </p:nvSpPr>
        <p:spPr>
          <a:xfrm>
            <a:off x="1581150" y="2543175"/>
            <a:ext cx="933450" cy="369332"/>
          </a:xfrm>
          <a:prstGeom prst="rect">
            <a:avLst/>
          </a:prstGeom>
          <a:noFill/>
        </p:spPr>
        <p:txBody>
          <a:bodyPr wrap="square" rtlCol="0">
            <a:spAutoFit/>
          </a:bodyPr>
          <a:lstStyle/>
          <a:p>
            <a:r>
              <a:rPr lang="en-US" dirty="0" smtClean="0">
                <a:solidFill>
                  <a:srgbClr val="FF0000"/>
                </a:solidFill>
              </a:rPr>
              <a:t>-2.75 V</a:t>
            </a:r>
            <a:endParaRPr lang="en-US" dirty="0">
              <a:solidFill>
                <a:srgbClr val="FF0000"/>
              </a:solidFill>
            </a:endParaRPr>
          </a:p>
        </p:txBody>
      </p:sp>
      <p:graphicFrame>
        <p:nvGraphicFramePr>
          <p:cNvPr id="38" name="Object 25"/>
          <p:cNvGraphicFramePr>
            <a:graphicFrameLocks noChangeAspect="1"/>
          </p:cNvGraphicFramePr>
          <p:nvPr/>
        </p:nvGraphicFramePr>
        <p:xfrm>
          <a:off x="3619500" y="1047750"/>
          <a:ext cx="1866900" cy="1762125"/>
        </p:xfrm>
        <a:graphic>
          <a:graphicData uri="http://schemas.openxmlformats.org/presentationml/2006/ole">
            <mc:AlternateContent xmlns:mc="http://schemas.openxmlformats.org/markup-compatibility/2006">
              <mc:Choice xmlns:v="urn:schemas-microsoft-com:vml" Requires="v">
                <p:oleObj spid="_x0000_s147577" name="Visio" r:id="rId12" imgW="1876425" imgH="1759744" progId="Visio.Drawing.11">
                  <p:embed/>
                </p:oleObj>
              </mc:Choice>
              <mc:Fallback>
                <p:oleObj name="Visio" r:id="rId12" imgW="1876425" imgH="1759744" progId="Visio.Drawing.11">
                  <p:embed/>
                  <p:pic>
                    <p:nvPicPr>
                      <p:cNvPr id="0"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9500" y="1047750"/>
                        <a:ext cx="18669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TextBox 38"/>
          <p:cNvSpPr txBox="1"/>
          <p:nvPr/>
        </p:nvSpPr>
        <p:spPr>
          <a:xfrm>
            <a:off x="4162425" y="1028700"/>
            <a:ext cx="933450" cy="369332"/>
          </a:xfrm>
          <a:prstGeom prst="rect">
            <a:avLst/>
          </a:prstGeom>
          <a:noFill/>
        </p:spPr>
        <p:txBody>
          <a:bodyPr wrap="square" rtlCol="0">
            <a:spAutoFit/>
          </a:bodyPr>
          <a:lstStyle/>
          <a:p>
            <a:r>
              <a:rPr lang="en-US" dirty="0" smtClean="0">
                <a:solidFill>
                  <a:srgbClr val="0070C0"/>
                </a:solidFill>
              </a:rPr>
              <a:t>0.9 V</a:t>
            </a:r>
            <a:endParaRPr lang="en-US" dirty="0">
              <a:solidFill>
                <a:srgbClr val="0070C0"/>
              </a:solidFill>
            </a:endParaRPr>
          </a:p>
        </p:txBody>
      </p:sp>
      <p:sp>
        <p:nvSpPr>
          <p:cNvPr id="40" name="TextBox 39"/>
          <p:cNvSpPr txBox="1"/>
          <p:nvPr/>
        </p:nvSpPr>
        <p:spPr>
          <a:xfrm>
            <a:off x="4067175" y="2562225"/>
            <a:ext cx="933450" cy="369332"/>
          </a:xfrm>
          <a:prstGeom prst="rect">
            <a:avLst/>
          </a:prstGeom>
          <a:noFill/>
        </p:spPr>
        <p:txBody>
          <a:bodyPr wrap="square" rtlCol="0">
            <a:spAutoFit/>
          </a:bodyPr>
          <a:lstStyle/>
          <a:p>
            <a:r>
              <a:rPr lang="en-US" dirty="0" smtClean="0">
                <a:solidFill>
                  <a:srgbClr val="0070C0"/>
                </a:solidFill>
              </a:rPr>
              <a:t>-0.9 V</a:t>
            </a:r>
            <a:endParaRPr lang="en-US" dirty="0">
              <a:solidFill>
                <a:srgbClr val="0070C0"/>
              </a:solidFill>
            </a:endParaRPr>
          </a:p>
        </p:txBody>
      </p:sp>
      <p:cxnSp>
        <p:nvCxnSpPr>
          <p:cNvPr id="42" name="Straight Arrow Connector 41"/>
          <p:cNvCxnSpPr/>
          <p:nvPr/>
        </p:nvCxnSpPr>
        <p:spPr bwMode="auto">
          <a:xfrm flipV="1">
            <a:off x="2686050" y="5181600"/>
            <a:ext cx="9525" cy="495300"/>
          </a:xfrm>
          <a:prstGeom prst="straightConnector1">
            <a:avLst/>
          </a:prstGeom>
          <a:ln w="19050">
            <a:solidFill>
              <a:srgbClr val="0070C0"/>
            </a:solidFill>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50" name="Straight Arrow Connector 49"/>
          <p:cNvCxnSpPr/>
          <p:nvPr/>
        </p:nvCxnSpPr>
        <p:spPr bwMode="auto">
          <a:xfrm flipV="1">
            <a:off x="4991100" y="5153025"/>
            <a:ext cx="9525" cy="495300"/>
          </a:xfrm>
          <a:prstGeom prst="straightConnector1">
            <a:avLst/>
          </a:prstGeom>
          <a:ln w="19050">
            <a:solidFill>
              <a:srgbClr val="0070C0"/>
            </a:solidFill>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51" name="TextBox 50"/>
          <p:cNvSpPr txBox="1"/>
          <p:nvPr/>
        </p:nvSpPr>
        <p:spPr>
          <a:xfrm>
            <a:off x="7010400" y="2352675"/>
            <a:ext cx="1790700" cy="584775"/>
          </a:xfrm>
          <a:prstGeom prst="rect">
            <a:avLst/>
          </a:prstGeom>
          <a:noFill/>
        </p:spPr>
        <p:txBody>
          <a:bodyPr wrap="square" rtlCol="0">
            <a:spAutoFit/>
          </a:bodyPr>
          <a:lstStyle/>
          <a:p>
            <a:r>
              <a:rPr lang="en-US" sz="1600" b="1" dirty="0" err="1" smtClean="0">
                <a:solidFill>
                  <a:srgbClr val="9933FF"/>
                </a:solidFill>
              </a:rPr>
              <a:t>pMos</a:t>
            </a:r>
            <a:r>
              <a:rPr lang="en-US" sz="1600" b="1" dirty="0" smtClean="0">
                <a:solidFill>
                  <a:srgbClr val="9933FF"/>
                </a:solidFill>
              </a:rPr>
              <a:t> to </a:t>
            </a:r>
            <a:r>
              <a:rPr lang="en-US" sz="1600" b="1" dirty="0" err="1" smtClean="0">
                <a:solidFill>
                  <a:srgbClr val="9933FF"/>
                </a:solidFill>
              </a:rPr>
              <a:t>nMos</a:t>
            </a:r>
            <a:r>
              <a:rPr lang="en-US" sz="1600" b="1" dirty="0" smtClean="0">
                <a:solidFill>
                  <a:srgbClr val="9933FF"/>
                </a:solidFill>
              </a:rPr>
              <a:t> transition</a:t>
            </a:r>
            <a:endParaRPr lang="en-US" sz="1600" b="1" dirty="0">
              <a:solidFill>
                <a:srgbClr val="9933FF"/>
              </a:solidFill>
            </a:endParaRPr>
          </a:p>
        </p:txBody>
      </p:sp>
      <p:sp>
        <p:nvSpPr>
          <p:cNvPr id="3" name="Slide Number Placeholder 2"/>
          <p:cNvSpPr>
            <a:spLocks noGrp="1"/>
          </p:cNvSpPr>
          <p:nvPr>
            <p:ph type="sldNum" sz="quarter" idx="12"/>
          </p:nvPr>
        </p:nvSpPr>
        <p:spPr/>
        <p:txBody>
          <a:bodyPr/>
          <a:lstStyle/>
          <a:p>
            <a:pPr>
              <a:defRPr/>
            </a:pPr>
            <a:fld id="{F93B1910-A190-4E17-A863-074613C1FA3D}" type="slidenum">
              <a:rPr lang="en-US" smtClean="0"/>
              <a:pPr>
                <a:defRPr/>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7484"/>
                                        </p:tgtEl>
                                        <p:attrNameLst>
                                          <p:attrName>style.visibility</p:attrName>
                                        </p:attrNameLst>
                                      </p:cBhvr>
                                      <p:to>
                                        <p:strVal val="visible"/>
                                      </p:to>
                                    </p:set>
                                    <p:animEffect transition="in" filter="blinds(horizontal)">
                                      <p:cBhvr>
                                        <p:cTn id="7" dur="500"/>
                                        <p:tgtEl>
                                          <p:spTgt spid="147484"/>
                                        </p:tgtEl>
                                      </p:cBhvr>
                                    </p:animEffect>
                                  </p:childTnLst>
                                </p:cTn>
                              </p:par>
                              <p:par>
                                <p:cTn id="8" presetID="3" presetClass="entr" presetSubtype="10" fill="hold" nodeType="withEffect">
                                  <p:stCondLst>
                                    <p:cond delay="0"/>
                                  </p:stCondLst>
                                  <p:childTnLst>
                                    <p:set>
                                      <p:cBhvr>
                                        <p:cTn id="9" dur="1" fill="hold">
                                          <p:stCondLst>
                                            <p:cond delay="0"/>
                                          </p:stCondLst>
                                        </p:cTn>
                                        <p:tgtEl>
                                          <p:spTgt spid="147485"/>
                                        </p:tgtEl>
                                        <p:attrNameLst>
                                          <p:attrName>style.visibility</p:attrName>
                                        </p:attrNameLst>
                                      </p:cBhvr>
                                      <p:to>
                                        <p:strVal val="visible"/>
                                      </p:to>
                                    </p:set>
                                    <p:animEffect transition="in" filter="blinds(horizontal)">
                                      <p:cBhvr>
                                        <p:cTn id="10" dur="500"/>
                                        <p:tgtEl>
                                          <p:spTgt spid="14748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74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7496"/>
                                        </p:tgtEl>
                                        <p:attrNameLst>
                                          <p:attrName>style.visibility</p:attrName>
                                        </p:attrNameLst>
                                      </p:cBhvr>
                                      <p:to>
                                        <p:strVal val="visible"/>
                                      </p:to>
                                    </p:set>
                                  </p:childTnLst>
                                </p:cTn>
                              </p:par>
                              <p:par>
                                <p:cTn id="23" presetID="3" presetClass="entr" presetSubtype="1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linds(horizontal)">
                                      <p:cBhvr>
                                        <p:cTn id="25" dur="500"/>
                                        <p:tgtEl>
                                          <p:spTgt spid="3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74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7483"/>
                                        </p:tgtEl>
                                        <p:attrNameLst>
                                          <p:attrName>style.visibility</p:attrName>
                                        </p:attrNameLst>
                                      </p:cBhvr>
                                      <p:to>
                                        <p:strVal val="visible"/>
                                      </p:to>
                                    </p:set>
                                    <p:animEffect transition="in" filter="blinds(horizontal)">
                                      <p:cBhvr>
                                        <p:cTn id="39" dur="500"/>
                                        <p:tgtEl>
                                          <p:spTgt spid="14748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7486"/>
                                        </p:tgtEl>
                                        <p:attrNameLst>
                                          <p:attrName>style.visibility</p:attrName>
                                        </p:attrNameLst>
                                      </p:cBhvr>
                                      <p:to>
                                        <p:strVal val="visible"/>
                                      </p:to>
                                    </p:set>
                                    <p:animEffect transition="in" filter="blinds(horizontal)">
                                      <p:cBhvr>
                                        <p:cTn id="42" dur="500"/>
                                        <p:tgtEl>
                                          <p:spTgt spid="14748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47465"/>
                                        </p:tgtEl>
                                        <p:attrNameLst>
                                          <p:attrName>style.visibility</p:attrName>
                                        </p:attrNameLst>
                                      </p:cBhvr>
                                      <p:to>
                                        <p:strVal val="visible"/>
                                      </p:to>
                                    </p:set>
                                    <p:anim calcmode="lin" valueType="num">
                                      <p:cBhvr additive="base">
                                        <p:cTn id="47" dur="500" fill="hold"/>
                                        <p:tgtEl>
                                          <p:spTgt spid="147465"/>
                                        </p:tgtEl>
                                        <p:attrNameLst>
                                          <p:attrName>ppt_x</p:attrName>
                                        </p:attrNameLst>
                                      </p:cBhvr>
                                      <p:tavLst>
                                        <p:tav tm="0">
                                          <p:val>
                                            <p:strVal val="1+#ppt_w/2"/>
                                          </p:val>
                                        </p:tav>
                                        <p:tav tm="100000">
                                          <p:val>
                                            <p:strVal val="#ppt_x"/>
                                          </p:val>
                                        </p:tav>
                                      </p:tavLst>
                                    </p:anim>
                                    <p:anim calcmode="lin" valueType="num">
                                      <p:cBhvr additive="base">
                                        <p:cTn id="48" dur="500" fill="hold"/>
                                        <p:tgtEl>
                                          <p:spTgt spid="14746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1+#ppt_w/2"/>
                                          </p:val>
                                        </p:tav>
                                        <p:tav tm="100000">
                                          <p:val>
                                            <p:strVal val="#ppt_x"/>
                                          </p:val>
                                        </p:tav>
                                      </p:tavLst>
                                    </p:anim>
                                    <p:anim calcmode="lin" valueType="num">
                                      <p:cBhvr additive="base">
                                        <p:cTn id="52" dur="500" fill="hold"/>
                                        <p:tgtEl>
                                          <p:spTgt spid="51"/>
                                        </p:tgtEl>
                                        <p:attrNameLst>
                                          <p:attrName>ppt_y</p:attrName>
                                        </p:attrNameLst>
                                      </p:cBhvr>
                                      <p:tavLst>
                                        <p:tav tm="0">
                                          <p:val>
                                            <p:strVal val="#ppt_y"/>
                                          </p:val>
                                        </p:tav>
                                        <p:tav tm="100000">
                                          <p:val>
                                            <p:strVal val="#ppt_y"/>
                                          </p:val>
                                        </p:tav>
                                      </p:tavLst>
                                    </p:anim>
                                  </p:childTnLst>
                                </p:cTn>
                              </p:par>
                              <p:par>
                                <p:cTn id="53" presetID="1" presetClass="exit" presetSubtype="0" fill="hold" nodeType="withEffect">
                                  <p:stCondLst>
                                    <p:cond delay="0"/>
                                  </p:stCondLst>
                                  <p:childTnLst>
                                    <p:set>
                                      <p:cBhvr>
                                        <p:cTn id="54" dur="1" fill="hold">
                                          <p:stCondLst>
                                            <p:cond delay="0"/>
                                          </p:stCondLst>
                                        </p:cTn>
                                        <p:tgtEl>
                                          <p:spTgt spid="14746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4747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746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748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7481"/>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14747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47479"/>
                                        </p:tgtEl>
                                        <p:attrNameLst>
                                          <p:attrName>style.visibility</p:attrName>
                                        </p:attrNameLst>
                                      </p:cBhvr>
                                      <p:to>
                                        <p:strVal val="hidden"/>
                                      </p:to>
                                    </p:set>
                                  </p:childTnLst>
                                </p:cTn>
                              </p:par>
                              <p:par>
                                <p:cTn id="69" presetID="2" presetClass="exit" presetSubtype="2" fill="hold" grpId="1" nodeType="withEffect">
                                  <p:stCondLst>
                                    <p:cond delay="0"/>
                                  </p:stCondLst>
                                  <p:childTnLst>
                                    <p:anim calcmode="lin" valueType="num">
                                      <p:cBhvr additive="base">
                                        <p:cTn id="70" dur="500"/>
                                        <p:tgtEl>
                                          <p:spTgt spid="51"/>
                                        </p:tgtEl>
                                        <p:attrNameLst>
                                          <p:attrName>ppt_x</p:attrName>
                                        </p:attrNameLst>
                                      </p:cBhvr>
                                      <p:tavLst>
                                        <p:tav tm="0">
                                          <p:val>
                                            <p:strVal val="ppt_x"/>
                                          </p:val>
                                        </p:tav>
                                        <p:tav tm="100000">
                                          <p:val>
                                            <p:strVal val="1+ppt_w/2"/>
                                          </p:val>
                                        </p:tav>
                                      </p:tavLst>
                                    </p:anim>
                                    <p:anim calcmode="lin" valueType="num">
                                      <p:cBhvr additive="base">
                                        <p:cTn id="71" dur="500"/>
                                        <p:tgtEl>
                                          <p:spTgt spid="51"/>
                                        </p:tgtEl>
                                        <p:attrNameLst>
                                          <p:attrName>ppt_y</p:attrName>
                                        </p:attrNameLst>
                                      </p:cBhvr>
                                      <p:tavLst>
                                        <p:tav tm="0">
                                          <p:val>
                                            <p:strVal val="ppt_y"/>
                                          </p:val>
                                        </p:tav>
                                        <p:tav tm="100000">
                                          <p:val>
                                            <p:strVal val="ppt_y"/>
                                          </p:val>
                                        </p:tav>
                                      </p:tavLst>
                                    </p:anim>
                                    <p:set>
                                      <p:cBhvr>
                                        <p:cTn id="72" dur="1" fill="hold">
                                          <p:stCondLst>
                                            <p:cond delay="499"/>
                                          </p:stCondLst>
                                        </p:cTn>
                                        <p:tgtEl>
                                          <p:spTgt spid="51"/>
                                        </p:tgtEl>
                                        <p:attrNameLst>
                                          <p:attrName>style.visibility</p:attrName>
                                        </p:attrNameLst>
                                      </p:cBhvr>
                                      <p:to>
                                        <p:strVal val="hidden"/>
                                      </p:to>
                                    </p:set>
                                  </p:childTnLst>
                                </p:cTn>
                              </p:par>
                              <p:par>
                                <p:cTn id="73" presetID="2" presetClass="exit" presetSubtype="2" fill="hold" nodeType="withEffect">
                                  <p:stCondLst>
                                    <p:cond delay="0"/>
                                  </p:stCondLst>
                                  <p:childTnLst>
                                    <p:anim calcmode="lin" valueType="num">
                                      <p:cBhvr additive="base">
                                        <p:cTn id="74" dur="500"/>
                                        <p:tgtEl>
                                          <p:spTgt spid="147465"/>
                                        </p:tgtEl>
                                        <p:attrNameLst>
                                          <p:attrName>ppt_x</p:attrName>
                                        </p:attrNameLst>
                                      </p:cBhvr>
                                      <p:tavLst>
                                        <p:tav tm="0">
                                          <p:val>
                                            <p:strVal val="ppt_x"/>
                                          </p:val>
                                        </p:tav>
                                        <p:tav tm="100000">
                                          <p:val>
                                            <p:strVal val="1+ppt_w/2"/>
                                          </p:val>
                                        </p:tav>
                                      </p:tavLst>
                                    </p:anim>
                                    <p:anim calcmode="lin" valueType="num">
                                      <p:cBhvr additive="base">
                                        <p:cTn id="75" dur="500"/>
                                        <p:tgtEl>
                                          <p:spTgt spid="147465"/>
                                        </p:tgtEl>
                                        <p:attrNameLst>
                                          <p:attrName>ppt_y</p:attrName>
                                        </p:attrNameLst>
                                      </p:cBhvr>
                                      <p:tavLst>
                                        <p:tav tm="0">
                                          <p:val>
                                            <p:strVal val="ppt_y"/>
                                          </p:val>
                                        </p:tav>
                                        <p:tav tm="100000">
                                          <p:val>
                                            <p:strVal val="ppt_y"/>
                                          </p:val>
                                        </p:tav>
                                      </p:tavLst>
                                    </p:anim>
                                    <p:set>
                                      <p:cBhvr>
                                        <p:cTn id="76" dur="1" fill="hold">
                                          <p:stCondLst>
                                            <p:cond delay="499"/>
                                          </p:stCondLst>
                                        </p:cTn>
                                        <p:tgtEl>
                                          <p:spTgt spid="147465"/>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4749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74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47488"/>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147486"/>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47485"/>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47484"/>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47483"/>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14748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47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83" grpId="0" animBg="1"/>
      <p:bldP spid="147484" grpId="0" animBg="1"/>
      <p:bldP spid="147486" grpId="0"/>
      <p:bldP spid="147493" grpId="0"/>
      <p:bldP spid="32" grpId="0"/>
      <p:bldP spid="33" grpId="0"/>
      <p:bldP spid="39" grpId="0"/>
      <p:bldP spid="40" grpId="0"/>
      <p:bldP spid="51" grpId="0"/>
      <p:bldP spid="51"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txBox="1">
            <a:spLocks noGrp="1"/>
          </p:cNvSpPr>
          <p:nvPr/>
        </p:nvSpPr>
        <p:spPr bwMode="auto">
          <a:xfrm>
            <a:off x="6642100" y="6078538"/>
            <a:ext cx="2133600" cy="206375"/>
          </a:xfrm>
          <a:prstGeom prst="rect">
            <a:avLst/>
          </a:prstGeom>
          <a:noFill/>
          <a:ln w="9525">
            <a:noFill/>
            <a:miter lim="800000"/>
            <a:headEnd/>
            <a:tailEnd/>
          </a:ln>
        </p:spPr>
        <p:txBody>
          <a:bodyPr/>
          <a:lstStyle/>
          <a:p>
            <a:pPr algn="r" eaLnBrk="1" hangingPunct="1"/>
            <a:fld id="{B0EC3243-2E1B-4C4F-A133-7416DBBD7ACF}" type="slidenum">
              <a:rPr lang="en-US" sz="800"/>
              <a:pPr algn="r" eaLnBrk="1" hangingPunct="1"/>
              <a:t>49</a:t>
            </a:fld>
            <a:endParaRPr lang="en-US" sz="800"/>
          </a:p>
        </p:txBody>
      </p:sp>
      <p:sp>
        <p:nvSpPr>
          <p:cNvPr id="125955" name="Rectangle 2"/>
          <p:cNvSpPr>
            <a:spLocks noGrp="1" noChangeArrowheads="1"/>
          </p:cNvSpPr>
          <p:nvPr>
            <p:ph type="title" idx="4294967295"/>
          </p:nvPr>
        </p:nvSpPr>
        <p:spPr>
          <a:xfrm>
            <a:off x="228600" y="0"/>
            <a:ext cx="8458200" cy="814388"/>
          </a:xfrm>
        </p:spPr>
        <p:txBody>
          <a:bodyPr/>
          <a:lstStyle/>
          <a:p>
            <a:pPr eaLnBrk="1" hangingPunct="1"/>
            <a:r>
              <a:rPr lang="en-US"/>
              <a:t>AOL / Swing / Slam</a:t>
            </a:r>
          </a:p>
        </p:txBody>
      </p:sp>
      <p:sp>
        <p:nvSpPr>
          <p:cNvPr id="125956" name="Text Box 4"/>
          <p:cNvSpPr txBox="1">
            <a:spLocks noChangeArrowheads="1"/>
          </p:cNvSpPr>
          <p:nvPr/>
        </p:nvSpPr>
        <p:spPr bwMode="auto">
          <a:xfrm>
            <a:off x="609600" y="1066800"/>
            <a:ext cx="3429000" cy="396875"/>
          </a:xfrm>
          <a:prstGeom prst="rect">
            <a:avLst/>
          </a:prstGeom>
          <a:noFill/>
          <a:ln w="9525">
            <a:noFill/>
            <a:miter lim="800000"/>
            <a:headEnd/>
            <a:tailEnd/>
          </a:ln>
          <a:effectLst/>
        </p:spPr>
        <p:txBody>
          <a:bodyPr>
            <a:spAutoFit/>
          </a:bodyPr>
          <a:lstStyle/>
          <a:p>
            <a:pPr eaLnBrk="1" hangingPunct="1">
              <a:spcBef>
                <a:spcPct val="50000"/>
              </a:spcBef>
            </a:pPr>
            <a:r>
              <a:rPr lang="en-US" sz="2000" b="1"/>
              <a:t>Aol </a:t>
            </a:r>
            <a:r>
              <a:rPr lang="en-US" sz="2000"/>
              <a:t>= </a:t>
            </a:r>
            <a:r>
              <a:rPr lang="el-GR" sz="2000">
                <a:cs typeface="Arial" charset="0"/>
              </a:rPr>
              <a:t>Δ</a:t>
            </a:r>
            <a:r>
              <a:rPr lang="en-US" sz="2000"/>
              <a:t>Vos / </a:t>
            </a:r>
            <a:r>
              <a:rPr lang="el-GR" sz="2000"/>
              <a:t>Δ</a:t>
            </a:r>
            <a:r>
              <a:rPr lang="en-US" sz="2000"/>
              <a:t>Vout </a:t>
            </a:r>
            <a:r>
              <a:rPr lang="en-US"/>
              <a:t>(</a:t>
            </a:r>
            <a:r>
              <a:rPr lang="el-GR"/>
              <a:t>μ</a:t>
            </a:r>
            <a:r>
              <a:rPr lang="en-US"/>
              <a:t>V/V) </a:t>
            </a:r>
            <a:endParaRPr lang="en-US" sz="2400"/>
          </a:p>
        </p:txBody>
      </p:sp>
      <p:graphicFrame>
        <p:nvGraphicFramePr>
          <p:cNvPr id="125957" name="Object 5"/>
          <p:cNvGraphicFramePr>
            <a:graphicFrameLocks noChangeAspect="1"/>
          </p:cNvGraphicFramePr>
          <p:nvPr/>
        </p:nvGraphicFramePr>
        <p:xfrm>
          <a:off x="990600" y="1828800"/>
          <a:ext cx="7815263" cy="3465513"/>
        </p:xfrm>
        <a:graphic>
          <a:graphicData uri="http://schemas.openxmlformats.org/presentationml/2006/ole">
            <mc:AlternateContent xmlns:mc="http://schemas.openxmlformats.org/markup-compatibility/2006">
              <mc:Choice xmlns:v="urn:schemas-microsoft-com:vml" Requires="v">
                <p:oleObj spid="_x0000_s125976" name="Visio" r:id="rId3" imgW="5720715" imgH="2598610" progId="Visio.Drawing.11">
                  <p:embed/>
                </p:oleObj>
              </mc:Choice>
              <mc:Fallback>
                <p:oleObj name="Visio" r:id="rId3" imgW="5720715" imgH="2598610" progId="Visio.Drawing.11">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828800"/>
                        <a:ext cx="7815263"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93B1910-A190-4E17-A863-074613C1FA3D}"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8031_F_06-04-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057400"/>
            <a:ext cx="8476051" cy="351795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6E298A4-60D9-4BE4-A68B-5EFD464C8EFE}" type="slidenum">
              <a:rPr lang="en-US" smtClean="0"/>
              <a:t>5</a:t>
            </a:fld>
            <a:endParaRPr lang="en-US"/>
          </a:p>
        </p:txBody>
      </p:sp>
    </p:spTree>
    <p:extLst>
      <p:ext uri="{BB962C8B-B14F-4D97-AF65-F5344CB8AC3E}">
        <p14:creationId xmlns:p14="http://schemas.microsoft.com/office/powerpoint/2010/main" val="765884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type="title"/>
          </p:nvPr>
        </p:nvSpPr>
        <p:spPr/>
        <p:txBody>
          <a:bodyPr/>
          <a:lstStyle/>
          <a:p>
            <a:r>
              <a:rPr lang="en-US"/>
              <a:t>Swing Aol / Slam considerations</a:t>
            </a:r>
          </a:p>
        </p:txBody>
      </p:sp>
      <p:graphicFrame>
        <p:nvGraphicFramePr>
          <p:cNvPr id="129027" name="Object 3"/>
          <p:cNvGraphicFramePr>
            <a:graphicFrameLocks noGrp="1" noChangeAspect="1"/>
          </p:cNvGraphicFramePr>
          <p:nvPr>
            <p:ph sz="half" idx="1"/>
          </p:nvPr>
        </p:nvGraphicFramePr>
        <p:xfrm>
          <a:off x="504825" y="1004888"/>
          <a:ext cx="8062913" cy="3713162"/>
        </p:xfrm>
        <a:graphic>
          <a:graphicData uri="http://schemas.openxmlformats.org/presentationml/2006/ole">
            <mc:AlternateContent xmlns:mc="http://schemas.openxmlformats.org/markup-compatibility/2006">
              <mc:Choice xmlns:v="urn:schemas-microsoft-com:vml" Requires="v">
                <p:oleObj spid="_x0000_s129073" name="Visio" r:id="rId3" imgW="8135874" imgH="3746754" progId="Visio.Drawing.11">
                  <p:embed/>
                </p:oleObj>
              </mc:Choice>
              <mc:Fallback>
                <p:oleObj name="Visio" r:id="rId3" imgW="8135874" imgH="3746754"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 y="1004888"/>
                        <a:ext cx="8062913" cy="3713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030" name="Text Box 6"/>
          <p:cNvSpPr txBox="1">
            <a:spLocks noChangeArrowheads="1"/>
          </p:cNvSpPr>
          <p:nvPr/>
        </p:nvSpPr>
        <p:spPr bwMode="auto">
          <a:xfrm>
            <a:off x="2305050" y="4972050"/>
            <a:ext cx="5715000" cy="1006475"/>
          </a:xfrm>
          <a:prstGeom prst="rect">
            <a:avLst/>
          </a:prstGeom>
          <a:noFill/>
          <a:ln w="9525">
            <a:noFill/>
            <a:miter lim="800000"/>
            <a:headEnd/>
            <a:tailEnd/>
          </a:ln>
          <a:effectLst/>
        </p:spPr>
        <p:txBody>
          <a:bodyPr>
            <a:spAutoFit/>
          </a:bodyPr>
          <a:lstStyle/>
          <a:p>
            <a:pPr>
              <a:buFontTx/>
              <a:buChar char="-"/>
            </a:pPr>
            <a:r>
              <a:rPr lang="en-US" b="1">
                <a:solidFill>
                  <a:srgbClr val="9933FF"/>
                </a:solidFill>
              </a:rPr>
              <a:t> </a:t>
            </a:r>
            <a:r>
              <a:rPr lang="en-US" sz="2000" b="1">
                <a:solidFill>
                  <a:srgbClr val="9933FF"/>
                </a:solidFill>
              </a:rPr>
              <a:t>Precision in drive for swing….”just enough”</a:t>
            </a:r>
          </a:p>
          <a:p>
            <a:pPr>
              <a:buFontTx/>
              <a:buChar char="-"/>
            </a:pPr>
            <a:r>
              <a:rPr lang="en-US" sz="2000" b="1">
                <a:solidFill>
                  <a:srgbClr val="9933FF"/>
                </a:solidFill>
              </a:rPr>
              <a:t> Compare Vout to supplies…not ground</a:t>
            </a:r>
          </a:p>
          <a:p>
            <a:pPr>
              <a:buFontTx/>
              <a:buChar char="-"/>
            </a:pPr>
            <a:r>
              <a:rPr lang="en-US" sz="2000" b="1">
                <a:solidFill>
                  <a:srgbClr val="9933FF"/>
                </a:solidFill>
              </a:rPr>
              <a:t> Remember R</a:t>
            </a:r>
            <a:r>
              <a:rPr lang="en-US" sz="2000" b="1" baseline="-25000">
                <a:solidFill>
                  <a:srgbClr val="9933FF"/>
                </a:solidFill>
              </a:rPr>
              <a:t>F</a:t>
            </a:r>
            <a:r>
              <a:rPr lang="en-US" sz="2000" b="1">
                <a:solidFill>
                  <a:srgbClr val="9933FF"/>
                </a:solidFill>
              </a:rPr>
              <a:t> in || with R</a:t>
            </a:r>
            <a:r>
              <a:rPr lang="en-US" sz="2000" b="1" baseline="-25000">
                <a:solidFill>
                  <a:srgbClr val="9933FF"/>
                </a:solidFill>
              </a:rPr>
              <a:t>L</a:t>
            </a:r>
            <a:r>
              <a:rPr lang="en-US" sz="2000" b="1">
                <a:solidFill>
                  <a:srgbClr val="9933FF"/>
                </a:solidFill>
              </a:rPr>
              <a:t> in FSJ</a:t>
            </a:r>
          </a:p>
        </p:txBody>
      </p:sp>
      <p:pic>
        <p:nvPicPr>
          <p:cNvPr id="129033" name="Picture 9" descr="1423872-imcu7fbjz7xuwah9rj6jxq7a___super"/>
          <p:cNvPicPr>
            <a:picLocks noChangeAspect="1" noChangeArrowheads="1"/>
          </p:cNvPicPr>
          <p:nvPr/>
        </p:nvPicPr>
        <p:blipFill>
          <a:blip r:embed="rId5" cstate="print"/>
          <a:srcRect/>
          <a:stretch>
            <a:fillRect/>
          </a:stretch>
        </p:blipFill>
        <p:spPr bwMode="auto">
          <a:xfrm>
            <a:off x="647700" y="4537075"/>
            <a:ext cx="1439863" cy="1203325"/>
          </a:xfrm>
          <a:prstGeom prst="rect">
            <a:avLst/>
          </a:prstGeom>
          <a:noFill/>
        </p:spPr>
      </p:pic>
      <p:sp>
        <p:nvSpPr>
          <p:cNvPr id="129034" name="Line 10"/>
          <p:cNvSpPr>
            <a:spLocks noChangeShapeType="1"/>
          </p:cNvSpPr>
          <p:nvPr/>
        </p:nvSpPr>
        <p:spPr bwMode="auto">
          <a:xfrm flipH="1">
            <a:off x="5343525" y="2314575"/>
            <a:ext cx="228600" cy="504825"/>
          </a:xfrm>
          <a:prstGeom prst="line">
            <a:avLst/>
          </a:prstGeom>
          <a:noFill/>
          <a:ln w="28575">
            <a:solidFill>
              <a:schemeClr val="bg1"/>
            </a:solidFill>
            <a:round/>
            <a:headEnd/>
            <a:tailEnd type="triangle" w="med" len="med"/>
          </a:ln>
          <a:effectLst/>
        </p:spPr>
        <p:txBody>
          <a:bodyPr/>
          <a:lstStyle/>
          <a:p>
            <a:endParaRPr lang="en-US"/>
          </a:p>
        </p:txBody>
      </p:sp>
      <p:sp>
        <p:nvSpPr>
          <p:cNvPr id="129035" name="Text Box 11"/>
          <p:cNvSpPr txBox="1">
            <a:spLocks noChangeArrowheads="1"/>
          </p:cNvSpPr>
          <p:nvPr/>
        </p:nvSpPr>
        <p:spPr bwMode="auto">
          <a:xfrm>
            <a:off x="5337175" y="1858963"/>
            <a:ext cx="1311275" cy="396875"/>
          </a:xfrm>
          <a:prstGeom prst="rect">
            <a:avLst/>
          </a:prstGeom>
          <a:noFill/>
          <a:ln w="9525">
            <a:noFill/>
            <a:miter lim="800000"/>
            <a:headEnd/>
            <a:tailEnd/>
          </a:ln>
          <a:effectLst/>
        </p:spPr>
        <p:txBody>
          <a:bodyPr wrap="none">
            <a:spAutoFit/>
          </a:bodyPr>
          <a:lstStyle/>
          <a:p>
            <a:r>
              <a:rPr lang="en-US" sz="2000" b="1">
                <a:solidFill>
                  <a:schemeClr val="bg1"/>
                </a:solidFill>
              </a:rPr>
              <a:t>A</a:t>
            </a:r>
            <a:r>
              <a:rPr lang="en-US" sz="1400" b="1">
                <a:solidFill>
                  <a:schemeClr val="bg1"/>
                </a:solidFill>
              </a:rPr>
              <a:t>OL </a:t>
            </a:r>
            <a:r>
              <a:rPr lang="en-US" b="1">
                <a:solidFill>
                  <a:schemeClr val="bg1"/>
                </a:solidFill>
              </a:rPr>
              <a:t>Curve</a:t>
            </a:r>
          </a:p>
        </p:txBody>
      </p:sp>
      <p:graphicFrame>
        <p:nvGraphicFramePr>
          <p:cNvPr id="129036" name="Object 12"/>
          <p:cNvGraphicFramePr>
            <a:graphicFrameLocks noGrp="1" noChangeAspect="1"/>
          </p:cNvGraphicFramePr>
          <p:nvPr>
            <p:ph sz="half" idx="2"/>
          </p:nvPr>
        </p:nvGraphicFramePr>
        <p:xfrm>
          <a:off x="471488" y="1036638"/>
          <a:ext cx="7564437" cy="3468687"/>
        </p:xfrm>
        <a:graphic>
          <a:graphicData uri="http://schemas.openxmlformats.org/presentationml/2006/ole">
            <mc:AlternateContent xmlns:mc="http://schemas.openxmlformats.org/markup-compatibility/2006">
              <mc:Choice xmlns:v="urn:schemas-microsoft-com:vml" Requires="v">
                <p:oleObj spid="_x0000_s129074" name="Visio" r:id="rId6" imgW="8063865" imgH="3698748" progId="Visio.Drawing.11">
                  <p:embed/>
                </p:oleObj>
              </mc:Choice>
              <mc:Fallback>
                <p:oleObj name="Visio" r:id="rId6" imgW="8063865" imgH="3698748" progId="Visio.Drawing.11">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8" y="1036638"/>
                        <a:ext cx="7564437"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038" name="Oval 14"/>
          <p:cNvSpPr>
            <a:spLocks noChangeArrowheads="1"/>
          </p:cNvSpPr>
          <p:nvPr/>
        </p:nvSpPr>
        <p:spPr bwMode="auto">
          <a:xfrm>
            <a:off x="5829300" y="2286000"/>
            <a:ext cx="1971675" cy="1619250"/>
          </a:xfrm>
          <a:prstGeom prst="ellipse">
            <a:avLst/>
          </a:prstGeom>
          <a:noFill/>
          <a:ln w="28575">
            <a:solidFill>
              <a:srgbClr val="9933FF"/>
            </a:solidFill>
            <a:round/>
            <a:headEnd/>
            <a:tailEnd/>
          </a:ln>
          <a:effectLst/>
        </p:spPr>
        <p:txBody>
          <a:bodyPr wrap="none" anchor="ctr"/>
          <a:lstStyle/>
          <a:p>
            <a:endParaRPr lang="en-US"/>
          </a:p>
        </p:txBody>
      </p:sp>
      <p:sp>
        <p:nvSpPr>
          <p:cNvPr id="129039" name="Line 15"/>
          <p:cNvSpPr>
            <a:spLocks noChangeShapeType="1"/>
          </p:cNvSpPr>
          <p:nvPr/>
        </p:nvSpPr>
        <p:spPr bwMode="auto">
          <a:xfrm flipV="1">
            <a:off x="5429250" y="3762375"/>
            <a:ext cx="819150" cy="1095375"/>
          </a:xfrm>
          <a:prstGeom prst="line">
            <a:avLst/>
          </a:prstGeom>
          <a:noFill/>
          <a:ln w="28575">
            <a:solidFill>
              <a:srgbClr val="9933FF"/>
            </a:solidFill>
            <a:round/>
            <a:headEnd/>
            <a:tailEnd/>
          </a:ln>
          <a:effectLst/>
        </p:spPr>
        <p:txBody>
          <a:bodyPr/>
          <a:lstStyle/>
          <a:p>
            <a:endParaRPr lang="en-US"/>
          </a:p>
        </p:txBody>
      </p:sp>
      <p:sp>
        <p:nvSpPr>
          <p:cNvPr id="129040" name="Rectangle 16"/>
          <p:cNvSpPr>
            <a:spLocks noChangeArrowheads="1"/>
          </p:cNvSpPr>
          <p:nvPr/>
        </p:nvSpPr>
        <p:spPr bwMode="auto">
          <a:xfrm>
            <a:off x="4781550" y="3114675"/>
            <a:ext cx="561975" cy="742950"/>
          </a:xfrm>
          <a:prstGeom prst="rect">
            <a:avLst/>
          </a:prstGeom>
          <a:noFill/>
          <a:ln w="28575">
            <a:solidFill>
              <a:schemeClr val="bg1"/>
            </a:solidFill>
            <a:miter lim="800000"/>
            <a:headEnd/>
            <a:tailEnd/>
          </a:ln>
          <a:effec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B44E2D58-0400-4198-A944-BB6AA8A72C5C}" type="slidenum">
              <a:rPr lang="en-US" smtClean="0"/>
              <a:pPr>
                <a:defRPr/>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33"/>
                                        </p:tgtEl>
                                        <p:attrNameLst>
                                          <p:attrName>style.visibility</p:attrName>
                                        </p:attrNameLst>
                                      </p:cBhvr>
                                      <p:to>
                                        <p:strVal val="visible"/>
                                      </p:to>
                                    </p:set>
                                    <p:anim calcmode="lin" valueType="num">
                                      <p:cBhvr additive="base">
                                        <p:cTn id="7" dur="500" fill="hold"/>
                                        <p:tgtEl>
                                          <p:spTgt spid="129033"/>
                                        </p:tgtEl>
                                        <p:attrNameLst>
                                          <p:attrName>ppt_x</p:attrName>
                                        </p:attrNameLst>
                                      </p:cBhvr>
                                      <p:tavLst>
                                        <p:tav tm="0">
                                          <p:val>
                                            <p:strVal val="#ppt_x"/>
                                          </p:val>
                                        </p:tav>
                                        <p:tav tm="100000">
                                          <p:val>
                                            <p:strVal val="#ppt_x"/>
                                          </p:val>
                                        </p:tav>
                                      </p:tavLst>
                                    </p:anim>
                                    <p:anim calcmode="lin" valueType="num">
                                      <p:cBhvr additive="base">
                                        <p:cTn id="8" dur="500" fill="hold"/>
                                        <p:tgtEl>
                                          <p:spTgt spid="1290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9030">
                                            <p:txEl>
                                              <p:pRg st="0" end="0"/>
                                            </p:txEl>
                                          </p:spTgt>
                                        </p:tgtEl>
                                        <p:attrNameLst>
                                          <p:attrName>style.visibility</p:attrName>
                                        </p:attrNameLst>
                                      </p:cBhvr>
                                      <p:to>
                                        <p:strVal val="visible"/>
                                      </p:to>
                                    </p:set>
                                    <p:anim calcmode="lin" valueType="num">
                                      <p:cBhvr additive="base">
                                        <p:cTn id="11" dur="500" fill="hold"/>
                                        <p:tgtEl>
                                          <p:spTgt spid="12903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90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90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90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nodeType="clickEffect">
                                  <p:stCondLst>
                                    <p:cond delay="0"/>
                                  </p:stCondLst>
                                  <p:childTnLst>
                                    <p:animEffect transition="out" filter="wipe(right)">
                                      <p:cBhvr>
                                        <p:cTn id="22" dur="500"/>
                                        <p:tgtEl>
                                          <p:spTgt spid="129027"/>
                                        </p:tgtEl>
                                      </p:cBhvr>
                                    </p:animEffect>
                                    <p:set>
                                      <p:cBhvr>
                                        <p:cTn id="23" dur="1" fill="hold">
                                          <p:stCondLst>
                                            <p:cond delay="499"/>
                                          </p:stCondLst>
                                        </p:cTn>
                                        <p:tgtEl>
                                          <p:spTgt spid="129027"/>
                                        </p:tgtEl>
                                        <p:attrNameLst>
                                          <p:attrName>style.visibility</p:attrName>
                                        </p:attrNameLst>
                                      </p:cBhvr>
                                      <p:to>
                                        <p:strVal val="hidden"/>
                                      </p:to>
                                    </p:set>
                                  </p:childTnLst>
                                </p:cTn>
                              </p:par>
                              <p:par>
                                <p:cTn id="24" presetID="22" presetClass="exit" presetSubtype="2" fill="hold" grpId="0" nodeType="withEffect">
                                  <p:stCondLst>
                                    <p:cond delay="0"/>
                                  </p:stCondLst>
                                  <p:childTnLst>
                                    <p:animEffect transition="out" filter="wipe(right)">
                                      <p:cBhvr>
                                        <p:cTn id="25" dur="500"/>
                                        <p:tgtEl>
                                          <p:spTgt spid="129035"/>
                                        </p:tgtEl>
                                      </p:cBhvr>
                                    </p:animEffect>
                                    <p:set>
                                      <p:cBhvr>
                                        <p:cTn id="26" dur="1" fill="hold">
                                          <p:stCondLst>
                                            <p:cond delay="499"/>
                                          </p:stCondLst>
                                        </p:cTn>
                                        <p:tgtEl>
                                          <p:spTgt spid="129035"/>
                                        </p:tgtEl>
                                        <p:attrNameLst>
                                          <p:attrName>style.visibility</p:attrName>
                                        </p:attrNameLst>
                                      </p:cBhvr>
                                      <p:to>
                                        <p:strVal val="hidden"/>
                                      </p:to>
                                    </p:set>
                                  </p:childTnLst>
                                </p:cTn>
                              </p:par>
                              <p:par>
                                <p:cTn id="27" presetID="22" presetClass="exit" presetSubtype="2" fill="hold" grpId="0" nodeType="withEffect">
                                  <p:stCondLst>
                                    <p:cond delay="0"/>
                                  </p:stCondLst>
                                  <p:childTnLst>
                                    <p:animEffect transition="out" filter="wipe(right)">
                                      <p:cBhvr>
                                        <p:cTn id="28" dur="500"/>
                                        <p:tgtEl>
                                          <p:spTgt spid="129034"/>
                                        </p:tgtEl>
                                      </p:cBhvr>
                                    </p:animEffect>
                                    <p:set>
                                      <p:cBhvr>
                                        <p:cTn id="29" dur="1" fill="hold">
                                          <p:stCondLst>
                                            <p:cond delay="499"/>
                                          </p:stCondLst>
                                        </p:cTn>
                                        <p:tgtEl>
                                          <p:spTgt spid="129034"/>
                                        </p:tgtEl>
                                        <p:attrNameLst>
                                          <p:attrName>style.visibility</p:attrName>
                                        </p:attrNameLst>
                                      </p:cBhvr>
                                      <p:to>
                                        <p:strVal val="hidden"/>
                                      </p:to>
                                    </p:set>
                                  </p:childTnLst>
                                </p:cTn>
                              </p:par>
                              <p:par>
                                <p:cTn id="30" presetID="22" presetClass="entr" presetSubtype="2" fill="hold" nodeType="withEffect">
                                  <p:stCondLst>
                                    <p:cond delay="0"/>
                                  </p:stCondLst>
                                  <p:childTnLst>
                                    <p:set>
                                      <p:cBhvr>
                                        <p:cTn id="31" dur="1" fill="hold">
                                          <p:stCondLst>
                                            <p:cond delay="0"/>
                                          </p:stCondLst>
                                        </p:cTn>
                                        <p:tgtEl>
                                          <p:spTgt spid="129036"/>
                                        </p:tgtEl>
                                        <p:attrNameLst>
                                          <p:attrName>style.visibility</p:attrName>
                                        </p:attrNameLst>
                                      </p:cBhvr>
                                      <p:to>
                                        <p:strVal val="visible"/>
                                      </p:to>
                                    </p:set>
                                    <p:animEffect transition="in" filter="wipe(right)">
                                      <p:cBhvr>
                                        <p:cTn id="32" dur="500"/>
                                        <p:tgtEl>
                                          <p:spTgt spid="129036"/>
                                        </p:tgtEl>
                                      </p:cBhvr>
                                    </p:animEffect>
                                  </p:childTnLst>
                                </p:cTn>
                              </p:par>
                              <p:par>
                                <p:cTn id="33" presetID="1" presetClass="exit" presetSubtype="0" fill="hold" grpId="1" nodeType="withEffect">
                                  <p:stCondLst>
                                    <p:cond delay="0"/>
                                  </p:stCondLst>
                                  <p:childTnLst>
                                    <p:set>
                                      <p:cBhvr>
                                        <p:cTn id="34" dur="1" fill="hold">
                                          <p:stCondLst>
                                            <p:cond delay="0"/>
                                          </p:stCondLst>
                                        </p:cTn>
                                        <p:tgtEl>
                                          <p:spTgt spid="12903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2903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29040"/>
                                        </p:tgtEl>
                                        <p:attrNameLst>
                                          <p:attrName>style.visibility</p:attrName>
                                        </p:attrNameLst>
                                      </p:cBhvr>
                                      <p:to>
                                        <p:strVal val="visible"/>
                                      </p:to>
                                    </p:set>
                                    <p:animEffect transition="in" filter="checkerboard(across)">
                                      <p:cBhvr>
                                        <p:cTn id="41" dur="500"/>
                                        <p:tgtEl>
                                          <p:spTgt spid="12904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9030">
                                            <p:txEl>
                                              <p:pRg st="1" end="1"/>
                                            </p:txEl>
                                          </p:spTgt>
                                        </p:tgtEl>
                                        <p:attrNameLst>
                                          <p:attrName>style.visibility</p:attrName>
                                        </p:attrNameLst>
                                      </p:cBhvr>
                                      <p:to>
                                        <p:strVal val="visible"/>
                                      </p:to>
                                    </p:set>
                                    <p:anim calcmode="lin" valueType="num">
                                      <p:cBhvr additive="base">
                                        <p:cTn id="46" dur="500" fill="hold"/>
                                        <p:tgtEl>
                                          <p:spTgt spid="129030">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90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29030">
                                            <p:txEl>
                                              <p:pRg st="2" end="2"/>
                                            </p:txEl>
                                          </p:spTgt>
                                        </p:tgtEl>
                                        <p:attrNameLst>
                                          <p:attrName>style.visibility</p:attrName>
                                        </p:attrNameLst>
                                      </p:cBhvr>
                                      <p:to>
                                        <p:strVal val="visible"/>
                                      </p:to>
                                    </p:set>
                                    <p:anim calcmode="lin" valueType="num">
                                      <p:cBhvr additive="base">
                                        <p:cTn id="52" dur="500" fill="hold"/>
                                        <p:tgtEl>
                                          <p:spTgt spid="129030">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2903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4" grpId="0" animBg="1"/>
      <p:bldP spid="129035" grpId="0"/>
      <p:bldP spid="129038" grpId="0" animBg="1"/>
      <p:bldP spid="129038" grpId="1" animBg="1"/>
      <p:bldP spid="129039" grpId="0" animBg="1"/>
      <p:bldP spid="129039" grpId="1" animBg="1"/>
      <p:bldP spid="12904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Slew Rate</a:t>
            </a:r>
          </a:p>
        </p:txBody>
      </p:sp>
      <p:graphicFrame>
        <p:nvGraphicFramePr>
          <p:cNvPr id="99340" name="Object 12"/>
          <p:cNvGraphicFramePr>
            <a:graphicFrameLocks noGrp="1" noChangeAspect="1"/>
          </p:cNvGraphicFramePr>
          <p:nvPr>
            <p:ph sz="half" idx="1"/>
          </p:nvPr>
        </p:nvGraphicFramePr>
        <p:xfrm>
          <a:off x="803275" y="1403350"/>
          <a:ext cx="6923088" cy="3195638"/>
        </p:xfrm>
        <a:graphic>
          <a:graphicData uri="http://schemas.openxmlformats.org/presentationml/2006/ole">
            <mc:AlternateContent xmlns:mc="http://schemas.openxmlformats.org/markup-compatibility/2006">
              <mc:Choice xmlns:v="urn:schemas-microsoft-com:vml" Requires="v">
                <p:oleObj spid="_x0000_s99398" name="Visio" r:id="rId3" imgW="6966014" imgH="3216974" progId="Visio.Drawing.11">
                  <p:embed/>
                </p:oleObj>
              </mc:Choice>
              <mc:Fallback>
                <p:oleObj name="Visio" r:id="rId3" imgW="6966014" imgH="3216974" progId="Visio.Drawing.11">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75" y="1403350"/>
                        <a:ext cx="6923088"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6" name="Object 8"/>
          <p:cNvGraphicFramePr>
            <a:graphicFrameLocks noGrp="1" noChangeAspect="1"/>
          </p:cNvGraphicFramePr>
          <p:nvPr>
            <p:ph sz="quarter" idx="3"/>
          </p:nvPr>
        </p:nvGraphicFramePr>
        <p:xfrm>
          <a:off x="6437313" y="2181225"/>
          <a:ext cx="3365500" cy="2970213"/>
        </p:xfrm>
        <a:graphic>
          <a:graphicData uri="http://schemas.openxmlformats.org/presentationml/2006/ole">
            <mc:AlternateContent xmlns:mc="http://schemas.openxmlformats.org/markup-compatibility/2006">
              <mc:Choice xmlns:v="urn:schemas-microsoft-com:vml" Requires="v">
                <p:oleObj spid="_x0000_s99399" name="Visio" r:id="rId5" imgW="4665821" imgH="4118610" progId="Visio.Drawing.11">
                  <p:embed/>
                </p:oleObj>
              </mc:Choice>
              <mc:Fallback>
                <p:oleObj name="Visio" r:id="rId5" imgW="4665821" imgH="4118610" progId="Visio.Drawing.11">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7313" y="2181225"/>
                        <a:ext cx="3365500" cy="29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8" name="Text Box 10"/>
          <p:cNvSpPr txBox="1">
            <a:spLocks noChangeArrowheads="1"/>
          </p:cNvSpPr>
          <p:nvPr/>
        </p:nvSpPr>
        <p:spPr bwMode="auto">
          <a:xfrm>
            <a:off x="2816225" y="2598738"/>
            <a:ext cx="377825" cy="274637"/>
          </a:xfrm>
          <a:prstGeom prst="rect">
            <a:avLst/>
          </a:prstGeom>
          <a:noFill/>
          <a:ln w="9525">
            <a:noFill/>
            <a:miter lim="800000"/>
            <a:headEnd/>
            <a:tailEnd/>
          </a:ln>
          <a:effectLst/>
        </p:spPr>
        <p:txBody>
          <a:bodyPr wrap="none">
            <a:spAutoFit/>
          </a:bodyPr>
          <a:lstStyle/>
          <a:p>
            <a:r>
              <a:rPr lang="en-US" sz="1200" b="1"/>
              <a:t>2K</a:t>
            </a:r>
          </a:p>
        </p:txBody>
      </p:sp>
      <p:graphicFrame>
        <p:nvGraphicFramePr>
          <p:cNvPr id="99343" name="Object 15"/>
          <p:cNvGraphicFramePr>
            <a:graphicFrameLocks noGrp="1" noChangeAspect="1"/>
          </p:cNvGraphicFramePr>
          <p:nvPr>
            <p:ph sz="quarter" idx="2"/>
          </p:nvPr>
        </p:nvGraphicFramePr>
        <p:xfrm>
          <a:off x="1112838" y="2719388"/>
          <a:ext cx="2284412" cy="588962"/>
        </p:xfrm>
        <a:graphic>
          <a:graphicData uri="http://schemas.openxmlformats.org/presentationml/2006/ole">
            <mc:AlternateContent xmlns:mc="http://schemas.openxmlformats.org/markup-compatibility/2006">
              <mc:Choice xmlns:v="urn:schemas-microsoft-com:vml" Requires="v">
                <p:oleObj spid="_x0000_s99400" name="Visio" r:id="rId7" imgW="4182808" imgH="1075563" progId="Visio.Drawing.11">
                  <p:embed/>
                </p:oleObj>
              </mc:Choice>
              <mc:Fallback>
                <p:oleObj name="Visio" r:id="rId7" imgW="4182808" imgH="1075563" progId="Visio.Drawing.11">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838" y="2719388"/>
                        <a:ext cx="2284412"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9345" name="Picture 17" descr="1423872-imcu7fbjz7xuwah9rj6jxq7a___super"/>
          <p:cNvPicPr>
            <a:picLocks noChangeAspect="1" noChangeArrowheads="1"/>
          </p:cNvPicPr>
          <p:nvPr/>
        </p:nvPicPr>
        <p:blipFill>
          <a:blip r:embed="rId9" cstate="print"/>
          <a:srcRect/>
          <a:stretch>
            <a:fillRect/>
          </a:stretch>
        </p:blipFill>
        <p:spPr bwMode="auto">
          <a:xfrm>
            <a:off x="800100" y="4302633"/>
            <a:ext cx="1200150" cy="1002792"/>
          </a:xfrm>
          <a:prstGeom prst="rect">
            <a:avLst/>
          </a:prstGeom>
          <a:noFill/>
        </p:spPr>
      </p:pic>
      <p:sp>
        <p:nvSpPr>
          <p:cNvPr id="99346" name="Text Box 18"/>
          <p:cNvSpPr txBox="1">
            <a:spLocks noChangeArrowheads="1"/>
          </p:cNvSpPr>
          <p:nvPr/>
        </p:nvSpPr>
        <p:spPr bwMode="auto">
          <a:xfrm>
            <a:off x="2006600" y="4775200"/>
            <a:ext cx="6261100" cy="1323439"/>
          </a:xfrm>
          <a:prstGeom prst="rect">
            <a:avLst/>
          </a:prstGeom>
          <a:noFill/>
          <a:ln w="9525">
            <a:noFill/>
            <a:miter lim="800000"/>
            <a:headEnd/>
            <a:tailEnd/>
          </a:ln>
          <a:effectLst/>
        </p:spPr>
        <p:txBody>
          <a:bodyPr>
            <a:spAutoFit/>
          </a:bodyPr>
          <a:lstStyle/>
          <a:p>
            <a:pPr>
              <a:spcBef>
                <a:spcPct val="50000"/>
              </a:spcBef>
              <a:buFontTx/>
              <a:buChar char="•"/>
            </a:pPr>
            <a:r>
              <a:rPr lang="en-US" sz="2000" b="1" dirty="0">
                <a:solidFill>
                  <a:srgbClr val="9933FF"/>
                </a:solidFill>
              </a:rPr>
              <a:t> Slew of source must be faster than DUT</a:t>
            </a:r>
          </a:p>
          <a:p>
            <a:pPr>
              <a:spcBef>
                <a:spcPct val="50000"/>
              </a:spcBef>
              <a:buFontTx/>
              <a:buChar char="•"/>
            </a:pPr>
            <a:r>
              <a:rPr lang="en-US" sz="2000" b="1" dirty="0">
                <a:solidFill>
                  <a:srgbClr val="9933FF"/>
                </a:solidFill>
              </a:rPr>
              <a:t> DUT slew should not be limited by parasitic </a:t>
            </a:r>
            <a:r>
              <a:rPr lang="en-US" sz="2000" b="1" dirty="0" smtClean="0">
                <a:solidFill>
                  <a:srgbClr val="9933FF"/>
                </a:solidFill>
              </a:rPr>
              <a:t>RC’s</a:t>
            </a:r>
          </a:p>
          <a:p>
            <a:pPr>
              <a:spcBef>
                <a:spcPct val="50000"/>
              </a:spcBef>
              <a:buFontTx/>
              <a:buChar char="•"/>
            </a:pPr>
            <a:r>
              <a:rPr lang="en-US" sz="2000" b="1" dirty="0">
                <a:solidFill>
                  <a:srgbClr val="9933FF"/>
                </a:solidFill>
              </a:rPr>
              <a:t> </a:t>
            </a:r>
            <a:r>
              <a:rPr lang="en-US" sz="2000" b="1" dirty="0" smtClean="0">
                <a:solidFill>
                  <a:srgbClr val="9933FF"/>
                </a:solidFill>
              </a:rPr>
              <a:t>Some Op Amps are specified in unity gain…</a:t>
            </a:r>
            <a:endParaRPr lang="en-US" sz="2000" b="1" dirty="0">
              <a:solidFill>
                <a:srgbClr val="9933FF"/>
              </a:solidFill>
            </a:endParaRPr>
          </a:p>
        </p:txBody>
      </p:sp>
      <p:sp>
        <p:nvSpPr>
          <p:cNvPr id="2" name="Slide Number Placeholder 1"/>
          <p:cNvSpPr>
            <a:spLocks noGrp="1"/>
          </p:cNvSpPr>
          <p:nvPr>
            <p:ph type="sldNum" sz="quarter" idx="12"/>
          </p:nvPr>
        </p:nvSpPr>
        <p:spPr/>
        <p:txBody>
          <a:bodyPr/>
          <a:lstStyle/>
          <a:p>
            <a:pPr>
              <a:defRPr/>
            </a:pPr>
            <a:fld id="{5429EE09-4BD0-473C-ACD8-83908334468F}" type="slidenum">
              <a:rPr lang="en-US" smtClean="0"/>
              <a:pPr>
                <a:defRPr/>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46"/>
                                        </p:tgtEl>
                                        <p:attrNameLst>
                                          <p:attrName>style.visibility</p:attrName>
                                        </p:attrNameLst>
                                      </p:cBhvr>
                                      <p:to>
                                        <p:strVal val="visible"/>
                                      </p:to>
                                    </p:set>
                                    <p:anim calcmode="lin" valueType="num">
                                      <p:cBhvr additive="base">
                                        <p:cTn id="7" dur="500" fill="hold"/>
                                        <p:tgtEl>
                                          <p:spTgt spid="99346"/>
                                        </p:tgtEl>
                                        <p:attrNameLst>
                                          <p:attrName>ppt_x</p:attrName>
                                        </p:attrNameLst>
                                      </p:cBhvr>
                                      <p:tavLst>
                                        <p:tav tm="0">
                                          <p:val>
                                            <p:strVal val="#ppt_x"/>
                                          </p:val>
                                        </p:tav>
                                        <p:tav tm="100000">
                                          <p:val>
                                            <p:strVal val="#ppt_x"/>
                                          </p:val>
                                        </p:tav>
                                      </p:tavLst>
                                    </p:anim>
                                    <p:anim calcmode="lin" valueType="num">
                                      <p:cBhvr additive="base">
                                        <p:cTn id="8" dur="500" fill="hold"/>
                                        <p:tgtEl>
                                          <p:spTgt spid="99346"/>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9345"/>
                                        </p:tgtEl>
                                        <p:attrNameLst>
                                          <p:attrName>style.visibility</p:attrName>
                                        </p:attrNameLst>
                                      </p:cBhvr>
                                      <p:to>
                                        <p:strVal val="visible"/>
                                      </p:to>
                                    </p:set>
                                    <p:anim calcmode="lin" valueType="num">
                                      <p:cBhvr additive="base">
                                        <p:cTn id="11" dur="500" fill="hold"/>
                                        <p:tgtEl>
                                          <p:spTgt spid="99345"/>
                                        </p:tgtEl>
                                        <p:attrNameLst>
                                          <p:attrName>ppt_x</p:attrName>
                                        </p:attrNameLst>
                                      </p:cBhvr>
                                      <p:tavLst>
                                        <p:tav tm="0">
                                          <p:val>
                                            <p:strVal val="0-#ppt_w/2"/>
                                          </p:val>
                                        </p:tav>
                                        <p:tav tm="100000">
                                          <p:val>
                                            <p:strVal val="#ppt_x"/>
                                          </p:val>
                                        </p:tav>
                                      </p:tavLst>
                                    </p:anim>
                                    <p:anim calcmode="lin" valueType="num">
                                      <p:cBhvr additive="base">
                                        <p:cTn id="12" dur="500" fill="hold"/>
                                        <p:tgtEl>
                                          <p:spTgt spid="993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Gain Bandwidth Product</a:t>
            </a:r>
          </a:p>
        </p:txBody>
      </p:sp>
      <p:sp>
        <p:nvSpPr>
          <p:cNvPr id="153607" name="Text Box 7"/>
          <p:cNvSpPr txBox="1">
            <a:spLocks noChangeArrowheads="1"/>
          </p:cNvSpPr>
          <p:nvPr/>
        </p:nvSpPr>
        <p:spPr bwMode="auto">
          <a:xfrm>
            <a:off x="1460500" y="4710113"/>
            <a:ext cx="7005638" cy="457200"/>
          </a:xfrm>
          <a:prstGeom prst="rect">
            <a:avLst/>
          </a:prstGeom>
          <a:noFill/>
          <a:ln w="9525">
            <a:noFill/>
            <a:miter lim="800000"/>
            <a:headEnd/>
            <a:tailEnd/>
          </a:ln>
          <a:effectLst/>
        </p:spPr>
        <p:txBody>
          <a:bodyPr>
            <a:spAutoFit/>
          </a:bodyPr>
          <a:lstStyle/>
          <a:p>
            <a:r>
              <a:rPr lang="en-US" sz="2400" b="1">
                <a:solidFill>
                  <a:schemeClr val="bg1"/>
                </a:solidFill>
              </a:rPr>
              <a:t>GBP = test frequency * [Vout(rms) / Vos(rms)]</a:t>
            </a:r>
          </a:p>
        </p:txBody>
      </p:sp>
      <p:graphicFrame>
        <p:nvGraphicFramePr>
          <p:cNvPr id="153611" name="Object 11"/>
          <p:cNvGraphicFramePr>
            <a:graphicFrameLocks noGrp="1" noChangeAspect="1"/>
          </p:cNvGraphicFramePr>
          <p:nvPr>
            <p:ph sz="half" idx="1"/>
          </p:nvPr>
        </p:nvGraphicFramePr>
        <p:xfrm>
          <a:off x="441325" y="1450975"/>
          <a:ext cx="6923088" cy="3195638"/>
        </p:xfrm>
        <a:graphic>
          <a:graphicData uri="http://schemas.openxmlformats.org/presentationml/2006/ole">
            <mc:AlternateContent xmlns:mc="http://schemas.openxmlformats.org/markup-compatibility/2006">
              <mc:Choice xmlns:v="urn:schemas-microsoft-com:vml" Requires="v">
                <p:oleObj spid="_x0000_s153668" name="Visio" r:id="rId3" imgW="6965632" imgH="3216593" progId="Visio.Drawing.11">
                  <p:embed/>
                </p:oleObj>
              </mc:Choice>
              <mc:Fallback>
                <p:oleObj name="Visio" r:id="rId3" imgW="6965632" imgH="3216593" progId="Visio.Drawing.11">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1450975"/>
                        <a:ext cx="6923088"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12" name="Object 12"/>
          <p:cNvGraphicFramePr>
            <a:graphicFrameLocks noGrp="1" noChangeAspect="1"/>
          </p:cNvGraphicFramePr>
          <p:nvPr>
            <p:ph sz="quarter" idx="3"/>
          </p:nvPr>
        </p:nvGraphicFramePr>
        <p:xfrm>
          <a:off x="6551613" y="2009775"/>
          <a:ext cx="3365500" cy="2970213"/>
        </p:xfrm>
        <a:graphic>
          <a:graphicData uri="http://schemas.openxmlformats.org/presentationml/2006/ole">
            <mc:AlternateContent xmlns:mc="http://schemas.openxmlformats.org/markup-compatibility/2006">
              <mc:Choice xmlns:v="urn:schemas-microsoft-com:vml" Requires="v">
                <p:oleObj spid="_x0000_s153669" name="Visio" r:id="rId5" imgW="4665821" imgH="4118610" progId="Visio.Drawing.11">
                  <p:embed/>
                </p:oleObj>
              </mc:Choice>
              <mc:Fallback>
                <p:oleObj name="Visio" r:id="rId5" imgW="4665821" imgH="4118610" progId="Visio.Drawing.11">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1613" y="2009775"/>
                        <a:ext cx="3365500" cy="29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13" name="Object 13"/>
          <p:cNvGraphicFramePr>
            <a:graphicFrameLocks noGrp="1" noChangeAspect="1"/>
          </p:cNvGraphicFramePr>
          <p:nvPr>
            <p:ph sz="quarter" idx="2"/>
          </p:nvPr>
        </p:nvGraphicFramePr>
        <p:xfrm>
          <a:off x="-352425" y="1019175"/>
          <a:ext cx="5178425" cy="2867025"/>
        </p:xfrm>
        <a:graphic>
          <a:graphicData uri="http://schemas.openxmlformats.org/presentationml/2006/ole">
            <mc:AlternateContent xmlns:mc="http://schemas.openxmlformats.org/markup-compatibility/2006">
              <mc:Choice xmlns:v="urn:schemas-microsoft-com:vml" Requires="v">
                <p:oleObj spid="_x0000_s153670" name="Visio" r:id="rId7" imgW="6963251" imgH="3854768" progId="Visio.Drawing.11">
                  <p:embed/>
                </p:oleObj>
              </mc:Choice>
              <mc:Fallback>
                <p:oleObj name="Visio" r:id="rId7" imgW="6963251" imgH="3854768" progId="Visio.Drawing.11">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425" y="1019175"/>
                        <a:ext cx="517842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16" name="Line 16"/>
          <p:cNvSpPr>
            <a:spLocks noChangeShapeType="1"/>
          </p:cNvSpPr>
          <p:nvPr/>
        </p:nvSpPr>
        <p:spPr bwMode="auto">
          <a:xfrm flipH="1">
            <a:off x="6946900" y="3308350"/>
            <a:ext cx="247650" cy="127000"/>
          </a:xfrm>
          <a:prstGeom prst="line">
            <a:avLst/>
          </a:prstGeom>
          <a:noFill/>
          <a:ln w="28575">
            <a:solidFill>
              <a:schemeClr val="tx1"/>
            </a:solidFill>
            <a:round/>
            <a:headEnd/>
            <a:tailEnd type="triangle" w="med" len="med"/>
          </a:ln>
          <a:effectLst/>
        </p:spPr>
        <p:txBody>
          <a:bodyPr/>
          <a:lstStyle/>
          <a:p>
            <a:endParaRPr lang="en-US"/>
          </a:p>
        </p:txBody>
      </p:sp>
      <p:pic>
        <p:nvPicPr>
          <p:cNvPr id="153617" name="Picture 17" descr="463px-Symbol_thumbs_up"/>
          <p:cNvPicPr>
            <a:picLocks noChangeAspect="1" noChangeArrowheads="1"/>
          </p:cNvPicPr>
          <p:nvPr/>
        </p:nvPicPr>
        <p:blipFill>
          <a:blip r:embed="rId9" cstate="print"/>
          <a:srcRect/>
          <a:stretch>
            <a:fillRect/>
          </a:stretch>
        </p:blipFill>
        <p:spPr bwMode="auto">
          <a:xfrm>
            <a:off x="738188" y="5129213"/>
            <a:ext cx="633412" cy="819150"/>
          </a:xfrm>
          <a:prstGeom prst="rect">
            <a:avLst/>
          </a:prstGeom>
          <a:noFill/>
        </p:spPr>
      </p:pic>
      <p:sp>
        <p:nvSpPr>
          <p:cNvPr id="153618" name="Text Box 18"/>
          <p:cNvSpPr txBox="1">
            <a:spLocks noChangeArrowheads="1"/>
          </p:cNvSpPr>
          <p:nvPr/>
        </p:nvSpPr>
        <p:spPr bwMode="auto">
          <a:xfrm>
            <a:off x="1333500" y="5514975"/>
            <a:ext cx="7029450" cy="366713"/>
          </a:xfrm>
          <a:prstGeom prst="rect">
            <a:avLst/>
          </a:prstGeom>
          <a:noFill/>
          <a:ln w="9525">
            <a:noFill/>
            <a:miter lim="800000"/>
            <a:headEnd/>
            <a:tailEnd/>
          </a:ln>
          <a:effectLst/>
        </p:spPr>
        <p:txBody>
          <a:bodyPr>
            <a:spAutoFit/>
          </a:bodyPr>
          <a:lstStyle/>
          <a:p>
            <a:pPr>
              <a:spcBef>
                <a:spcPct val="50000"/>
              </a:spcBef>
            </a:pPr>
            <a:r>
              <a:rPr lang="en-US" b="1">
                <a:solidFill>
                  <a:srgbClr val="0000FF"/>
                </a:solidFill>
              </a:rPr>
              <a:t>The test frequency should be 2x Unity Gain BW / loop gain</a:t>
            </a:r>
          </a:p>
        </p:txBody>
      </p:sp>
      <p:sp>
        <p:nvSpPr>
          <p:cNvPr id="2" name="Slide Number Placeholder 1"/>
          <p:cNvSpPr>
            <a:spLocks noGrp="1"/>
          </p:cNvSpPr>
          <p:nvPr>
            <p:ph type="sldNum" sz="quarter" idx="12"/>
          </p:nvPr>
        </p:nvSpPr>
        <p:spPr/>
        <p:txBody>
          <a:bodyPr/>
          <a:lstStyle/>
          <a:p>
            <a:pPr>
              <a:defRPr/>
            </a:pPr>
            <a:fld id="{5429EE09-4BD0-473C-ACD8-83908334468F}" type="slidenum">
              <a:rPr lang="en-US" smtClean="0"/>
              <a:pPr>
                <a:defRPr/>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17"/>
                                        </p:tgtEl>
                                        <p:attrNameLst>
                                          <p:attrName>style.visibility</p:attrName>
                                        </p:attrNameLst>
                                      </p:cBhvr>
                                      <p:to>
                                        <p:strVal val="visible"/>
                                      </p:to>
                                    </p:set>
                                    <p:anim calcmode="lin" valueType="num">
                                      <p:cBhvr additive="base">
                                        <p:cTn id="7" dur="500" fill="hold"/>
                                        <p:tgtEl>
                                          <p:spTgt spid="153617"/>
                                        </p:tgtEl>
                                        <p:attrNameLst>
                                          <p:attrName>ppt_x</p:attrName>
                                        </p:attrNameLst>
                                      </p:cBhvr>
                                      <p:tavLst>
                                        <p:tav tm="0">
                                          <p:val>
                                            <p:strVal val="#ppt_x"/>
                                          </p:val>
                                        </p:tav>
                                        <p:tav tm="100000">
                                          <p:val>
                                            <p:strVal val="#ppt_x"/>
                                          </p:val>
                                        </p:tav>
                                      </p:tavLst>
                                    </p:anim>
                                    <p:anim calcmode="lin" valueType="num">
                                      <p:cBhvr additive="base">
                                        <p:cTn id="8" dur="500" fill="hold"/>
                                        <p:tgtEl>
                                          <p:spTgt spid="1536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618"/>
                                        </p:tgtEl>
                                        <p:attrNameLst>
                                          <p:attrName>style.visibility</p:attrName>
                                        </p:attrNameLst>
                                      </p:cBhvr>
                                      <p:to>
                                        <p:strVal val="visible"/>
                                      </p:to>
                                    </p:set>
                                    <p:anim calcmode="lin" valueType="num">
                                      <p:cBhvr additive="base">
                                        <p:cTn id="11" dur="500" fill="hold"/>
                                        <p:tgtEl>
                                          <p:spTgt spid="153618"/>
                                        </p:tgtEl>
                                        <p:attrNameLst>
                                          <p:attrName>ppt_x</p:attrName>
                                        </p:attrNameLst>
                                      </p:cBhvr>
                                      <p:tavLst>
                                        <p:tav tm="0">
                                          <p:val>
                                            <p:strVal val="#ppt_x"/>
                                          </p:val>
                                        </p:tav>
                                        <p:tav tm="100000">
                                          <p:val>
                                            <p:strVal val="#ppt_x"/>
                                          </p:val>
                                        </p:tav>
                                      </p:tavLst>
                                    </p:anim>
                                    <p:anim calcmode="lin" valueType="num">
                                      <p:cBhvr additive="base">
                                        <p:cTn id="12" dur="500" fill="hold"/>
                                        <p:tgtEl>
                                          <p:spTgt spid="1536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5"/>
          <p:cNvSpPr>
            <a:spLocks noGrp="1" noChangeArrowheads="1"/>
          </p:cNvSpPr>
          <p:nvPr>
            <p:ph type="title"/>
          </p:nvPr>
        </p:nvSpPr>
        <p:spPr/>
        <p:txBody>
          <a:bodyPr/>
          <a:lstStyle/>
          <a:p>
            <a:r>
              <a:rPr lang="en-US"/>
              <a:t>Bode plot of gain vs frequency</a:t>
            </a:r>
          </a:p>
        </p:txBody>
      </p:sp>
      <p:graphicFrame>
        <p:nvGraphicFramePr>
          <p:cNvPr id="104452" name="Object 4"/>
          <p:cNvGraphicFramePr>
            <a:graphicFrameLocks noGrp="1" noChangeAspect="1"/>
          </p:cNvGraphicFramePr>
          <p:nvPr>
            <p:ph sz="half" idx="1"/>
          </p:nvPr>
        </p:nvGraphicFramePr>
        <p:xfrm>
          <a:off x="333375" y="2125663"/>
          <a:ext cx="4157663" cy="2811462"/>
        </p:xfrm>
        <a:graphic>
          <a:graphicData uri="http://schemas.openxmlformats.org/presentationml/2006/ole">
            <mc:AlternateContent xmlns:mc="http://schemas.openxmlformats.org/markup-compatibility/2006">
              <mc:Choice xmlns:v="urn:schemas-microsoft-com:vml" Requires="v">
                <p:oleObj spid="_x0000_s104493" name="Visio" r:id="rId3" imgW="12753022" imgH="8622792" progId="Visio.Drawing.11">
                  <p:embed/>
                </p:oleObj>
              </mc:Choice>
              <mc:Fallback>
                <p:oleObj name="Visio" r:id="rId3" imgW="12753022" imgH="8622792" progId="Visio.Drawing.11">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2125663"/>
                        <a:ext cx="4157663" cy="281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4455" name="Picture 7" descr="1423872-imcu7fbjz7xuwah9rj6jxq7a___super"/>
          <p:cNvPicPr>
            <a:picLocks noChangeAspect="1" noChangeArrowheads="1"/>
          </p:cNvPicPr>
          <p:nvPr/>
        </p:nvPicPr>
        <p:blipFill>
          <a:blip r:embed="rId5" cstate="print"/>
          <a:srcRect/>
          <a:stretch>
            <a:fillRect/>
          </a:stretch>
        </p:blipFill>
        <p:spPr bwMode="auto">
          <a:xfrm>
            <a:off x="6677025" y="857250"/>
            <a:ext cx="1239110" cy="1035050"/>
          </a:xfrm>
          <a:prstGeom prst="rect">
            <a:avLst/>
          </a:prstGeom>
          <a:noFill/>
        </p:spPr>
      </p:pic>
      <p:graphicFrame>
        <p:nvGraphicFramePr>
          <p:cNvPr id="104456" name="Object 8"/>
          <p:cNvGraphicFramePr>
            <a:graphicFrameLocks noGrp="1" noChangeAspect="1"/>
          </p:cNvGraphicFramePr>
          <p:nvPr>
            <p:ph sz="half" idx="2"/>
          </p:nvPr>
        </p:nvGraphicFramePr>
        <p:xfrm>
          <a:off x="233363" y="1108075"/>
          <a:ext cx="6229350" cy="4210050"/>
        </p:xfrm>
        <a:graphic>
          <a:graphicData uri="http://schemas.openxmlformats.org/presentationml/2006/ole">
            <mc:AlternateContent xmlns:mc="http://schemas.openxmlformats.org/markup-compatibility/2006">
              <mc:Choice xmlns:v="urn:schemas-microsoft-com:vml" Requires="v">
                <p:oleObj spid="_x0000_s104494" name="Visio" r:id="rId6" imgW="9785223" imgH="6613398" progId="Visio.Drawing.11">
                  <p:embed/>
                </p:oleObj>
              </mc:Choice>
              <mc:Fallback>
                <p:oleObj name="Visio" r:id="rId6" imgW="9785223" imgH="6613398" progId="Visio.Drawing.11">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363" y="1108075"/>
                        <a:ext cx="622935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58" name="Rectangle 10"/>
          <p:cNvSpPr>
            <a:spLocks noChangeArrowheads="1"/>
          </p:cNvSpPr>
          <p:nvPr/>
        </p:nvSpPr>
        <p:spPr bwMode="auto">
          <a:xfrm>
            <a:off x="5495925" y="1914525"/>
            <a:ext cx="3648075" cy="1225550"/>
          </a:xfrm>
          <a:prstGeom prst="rect">
            <a:avLst/>
          </a:prstGeom>
          <a:noFill/>
          <a:ln w="9525" algn="ctr">
            <a:noFill/>
            <a:miter lim="800000"/>
            <a:headEnd/>
            <a:tailEnd/>
          </a:ln>
        </p:spPr>
        <p:txBody>
          <a:bodyPr/>
          <a:lstStyle/>
          <a:p>
            <a:pPr marL="227013" indent="-227013">
              <a:spcBef>
                <a:spcPct val="65000"/>
              </a:spcBef>
              <a:buFontTx/>
              <a:buChar char="•"/>
            </a:pPr>
            <a:r>
              <a:rPr lang="en-US" sz="2000" b="1" dirty="0">
                <a:solidFill>
                  <a:srgbClr val="9933FF"/>
                </a:solidFill>
              </a:rPr>
              <a:t>As frequency increases,</a:t>
            </a:r>
            <a:br>
              <a:rPr lang="en-US" sz="2000" b="1" dirty="0">
                <a:solidFill>
                  <a:srgbClr val="9933FF"/>
                </a:solidFill>
              </a:rPr>
            </a:br>
            <a:r>
              <a:rPr lang="en-US" sz="2000" b="1" dirty="0" err="1">
                <a:solidFill>
                  <a:srgbClr val="9933FF"/>
                </a:solidFill>
              </a:rPr>
              <a:t>parasitics</a:t>
            </a:r>
            <a:r>
              <a:rPr lang="en-US" sz="2000" b="1" dirty="0">
                <a:solidFill>
                  <a:srgbClr val="9933FF"/>
                </a:solidFill>
              </a:rPr>
              <a:t> may begin to dominate!</a:t>
            </a:r>
          </a:p>
        </p:txBody>
      </p:sp>
      <p:sp>
        <p:nvSpPr>
          <p:cNvPr id="104459" name="Rectangle 11"/>
          <p:cNvSpPr>
            <a:spLocks noChangeArrowheads="1"/>
          </p:cNvSpPr>
          <p:nvPr/>
        </p:nvSpPr>
        <p:spPr bwMode="auto">
          <a:xfrm>
            <a:off x="887413" y="5783263"/>
            <a:ext cx="6511925" cy="396875"/>
          </a:xfrm>
          <a:prstGeom prst="rect">
            <a:avLst/>
          </a:prstGeom>
          <a:noFill/>
          <a:ln w="9525">
            <a:noFill/>
            <a:miter lim="800000"/>
            <a:headEnd/>
            <a:tailEnd/>
          </a:ln>
          <a:effectLst/>
        </p:spPr>
        <p:txBody>
          <a:bodyPr>
            <a:spAutoFit/>
          </a:bodyPr>
          <a:lstStyle/>
          <a:p>
            <a:r>
              <a:rPr lang="en-US" sz="2000" b="1">
                <a:solidFill>
                  <a:srgbClr val="FF0000"/>
                </a:solidFill>
              </a:rPr>
              <a:t>The higher bandwidth the greater the challenge!</a:t>
            </a:r>
          </a:p>
        </p:txBody>
      </p:sp>
      <p:sp>
        <p:nvSpPr>
          <p:cNvPr id="104460" name="Line 12"/>
          <p:cNvSpPr>
            <a:spLocks noChangeShapeType="1"/>
          </p:cNvSpPr>
          <p:nvPr/>
        </p:nvSpPr>
        <p:spPr bwMode="auto">
          <a:xfrm>
            <a:off x="4216400" y="5397500"/>
            <a:ext cx="1536700" cy="0"/>
          </a:xfrm>
          <a:prstGeom prst="line">
            <a:avLst/>
          </a:prstGeom>
          <a:noFill/>
          <a:ln w="28575">
            <a:solidFill>
              <a:srgbClr val="0000FF"/>
            </a:solidFill>
            <a:round/>
            <a:headEnd type="arrow" w="med" len="med"/>
            <a:tailEnd type="arrow" w="med" len="med"/>
          </a:ln>
          <a:effectLst/>
        </p:spPr>
        <p:txBody>
          <a:bodyPr/>
          <a:lstStyle/>
          <a:p>
            <a:endParaRPr lang="en-US"/>
          </a:p>
        </p:txBody>
      </p:sp>
      <p:sp>
        <p:nvSpPr>
          <p:cNvPr id="104461" name="Line 13"/>
          <p:cNvSpPr>
            <a:spLocks noChangeShapeType="1"/>
          </p:cNvSpPr>
          <p:nvPr/>
        </p:nvSpPr>
        <p:spPr bwMode="auto">
          <a:xfrm>
            <a:off x="4737100" y="5600700"/>
            <a:ext cx="952500" cy="0"/>
          </a:xfrm>
          <a:prstGeom prst="line">
            <a:avLst/>
          </a:prstGeom>
          <a:noFill/>
          <a:ln w="28575">
            <a:solidFill>
              <a:schemeClr val="bg1"/>
            </a:solidFill>
            <a:round/>
            <a:headEnd type="arrow" w="med" len="med"/>
            <a:tailEnd type="arrow" w="med" len="med"/>
          </a:ln>
          <a:effectLst/>
        </p:spPr>
        <p:txBody>
          <a:bodyPr/>
          <a:lstStyle/>
          <a:p>
            <a:endParaRPr lang="en-US"/>
          </a:p>
        </p:txBody>
      </p:sp>
      <p:sp>
        <p:nvSpPr>
          <p:cNvPr id="104462" name="Text Box 14"/>
          <p:cNvSpPr txBox="1">
            <a:spLocks noChangeArrowheads="1"/>
          </p:cNvSpPr>
          <p:nvPr/>
        </p:nvSpPr>
        <p:spPr bwMode="auto">
          <a:xfrm>
            <a:off x="6842125" y="5403850"/>
            <a:ext cx="1247775" cy="336550"/>
          </a:xfrm>
          <a:prstGeom prst="rect">
            <a:avLst/>
          </a:prstGeom>
          <a:noFill/>
          <a:ln w="9525">
            <a:noFill/>
            <a:miter lim="800000"/>
            <a:headEnd/>
            <a:tailEnd/>
          </a:ln>
          <a:effectLst/>
        </p:spPr>
        <p:txBody>
          <a:bodyPr>
            <a:spAutoFit/>
          </a:bodyPr>
          <a:lstStyle/>
          <a:p>
            <a:r>
              <a:rPr lang="en-US" sz="1600" b="1">
                <a:solidFill>
                  <a:schemeClr val="bg1"/>
                </a:solidFill>
              </a:rPr>
              <a:t>L</a:t>
            </a:r>
            <a:r>
              <a:rPr lang="en-US" sz="1200" b="1">
                <a:solidFill>
                  <a:schemeClr val="bg1"/>
                </a:solidFill>
              </a:rPr>
              <a:t>G</a:t>
            </a:r>
            <a:r>
              <a:rPr lang="en-US" sz="1600" b="1">
                <a:solidFill>
                  <a:schemeClr val="bg1"/>
                </a:solidFill>
              </a:rPr>
              <a:t> = 100</a:t>
            </a:r>
          </a:p>
        </p:txBody>
      </p:sp>
      <p:sp>
        <p:nvSpPr>
          <p:cNvPr id="104463" name="Text Box 15"/>
          <p:cNvSpPr txBox="1">
            <a:spLocks noChangeArrowheads="1"/>
          </p:cNvSpPr>
          <p:nvPr/>
        </p:nvSpPr>
        <p:spPr bwMode="auto">
          <a:xfrm>
            <a:off x="6842125" y="5222875"/>
            <a:ext cx="1247775" cy="336550"/>
          </a:xfrm>
          <a:prstGeom prst="rect">
            <a:avLst/>
          </a:prstGeom>
          <a:noFill/>
          <a:ln w="9525">
            <a:noFill/>
            <a:miter lim="800000"/>
            <a:headEnd/>
            <a:tailEnd/>
          </a:ln>
          <a:effectLst/>
        </p:spPr>
        <p:txBody>
          <a:bodyPr>
            <a:spAutoFit/>
          </a:bodyPr>
          <a:lstStyle/>
          <a:p>
            <a:r>
              <a:rPr lang="en-US" sz="1600" b="1">
                <a:solidFill>
                  <a:srgbClr val="0000FF"/>
                </a:solidFill>
              </a:rPr>
              <a:t>L</a:t>
            </a:r>
            <a:r>
              <a:rPr lang="en-US" sz="1200" b="1">
                <a:solidFill>
                  <a:srgbClr val="0000FF"/>
                </a:solidFill>
              </a:rPr>
              <a:t>G</a:t>
            </a:r>
            <a:r>
              <a:rPr lang="en-US" sz="1600" b="1">
                <a:solidFill>
                  <a:srgbClr val="0000FF"/>
                </a:solidFill>
              </a:rPr>
              <a:t> = 1000</a:t>
            </a:r>
          </a:p>
        </p:txBody>
      </p:sp>
      <p:sp>
        <p:nvSpPr>
          <p:cNvPr id="104464" name="Text Box 16"/>
          <p:cNvSpPr txBox="1">
            <a:spLocks noChangeArrowheads="1"/>
          </p:cNvSpPr>
          <p:nvPr/>
        </p:nvSpPr>
        <p:spPr bwMode="auto">
          <a:xfrm>
            <a:off x="4498975" y="5003800"/>
            <a:ext cx="1647825" cy="336550"/>
          </a:xfrm>
          <a:prstGeom prst="rect">
            <a:avLst/>
          </a:prstGeom>
          <a:noFill/>
          <a:ln w="9525">
            <a:noFill/>
            <a:miter lim="800000"/>
            <a:headEnd/>
            <a:tailEnd/>
          </a:ln>
          <a:effectLst/>
        </p:spPr>
        <p:txBody>
          <a:bodyPr>
            <a:spAutoFit/>
          </a:bodyPr>
          <a:lstStyle/>
          <a:p>
            <a:r>
              <a:rPr lang="en-US" sz="1600" b="1">
                <a:solidFill>
                  <a:srgbClr val="006600"/>
                </a:solidFill>
              </a:rPr>
              <a:t>Test frequency</a:t>
            </a:r>
          </a:p>
        </p:txBody>
      </p:sp>
      <p:sp>
        <p:nvSpPr>
          <p:cNvPr id="104465" name="Text Box 17"/>
          <p:cNvSpPr txBox="1">
            <a:spLocks noChangeArrowheads="1"/>
          </p:cNvSpPr>
          <p:nvPr/>
        </p:nvSpPr>
        <p:spPr bwMode="auto">
          <a:xfrm>
            <a:off x="3460750" y="1760538"/>
            <a:ext cx="1390650" cy="366712"/>
          </a:xfrm>
          <a:prstGeom prst="rect">
            <a:avLst/>
          </a:prstGeom>
          <a:noFill/>
          <a:ln w="9525">
            <a:noFill/>
            <a:miter lim="800000"/>
            <a:headEnd/>
            <a:tailEnd/>
          </a:ln>
          <a:effectLst/>
        </p:spPr>
        <p:txBody>
          <a:bodyPr wrap="none">
            <a:spAutoFit/>
          </a:bodyPr>
          <a:lstStyle/>
          <a:p>
            <a:r>
              <a:rPr lang="en-US" b="1">
                <a:solidFill>
                  <a:srgbClr val="006600"/>
                </a:solidFill>
              </a:rPr>
              <a:t>Open Loop</a:t>
            </a:r>
          </a:p>
        </p:txBody>
      </p:sp>
      <p:sp>
        <p:nvSpPr>
          <p:cNvPr id="104466" name="Text Box 18"/>
          <p:cNvSpPr txBox="1">
            <a:spLocks noChangeArrowheads="1"/>
          </p:cNvSpPr>
          <p:nvPr/>
        </p:nvSpPr>
        <p:spPr bwMode="auto">
          <a:xfrm>
            <a:off x="1374775" y="2484438"/>
            <a:ext cx="1098550" cy="366712"/>
          </a:xfrm>
          <a:prstGeom prst="rect">
            <a:avLst/>
          </a:prstGeom>
          <a:noFill/>
          <a:ln w="9525">
            <a:noFill/>
            <a:miter lim="800000"/>
            <a:headEnd/>
            <a:tailEnd/>
          </a:ln>
          <a:effectLst/>
        </p:spPr>
        <p:txBody>
          <a:bodyPr wrap="none">
            <a:spAutoFit/>
          </a:bodyPr>
          <a:lstStyle/>
          <a:p>
            <a:r>
              <a:rPr lang="en-US" b="1">
                <a:solidFill>
                  <a:srgbClr val="0000FF"/>
                </a:solidFill>
              </a:rPr>
              <a:t>Loop 1K</a:t>
            </a:r>
          </a:p>
        </p:txBody>
      </p:sp>
      <p:sp>
        <p:nvSpPr>
          <p:cNvPr id="104467" name="Text Box 19"/>
          <p:cNvSpPr txBox="1">
            <a:spLocks noChangeArrowheads="1"/>
          </p:cNvSpPr>
          <p:nvPr/>
        </p:nvSpPr>
        <p:spPr bwMode="auto">
          <a:xfrm>
            <a:off x="1308100" y="3656013"/>
            <a:ext cx="1187450" cy="366712"/>
          </a:xfrm>
          <a:prstGeom prst="rect">
            <a:avLst/>
          </a:prstGeom>
          <a:noFill/>
          <a:ln w="9525">
            <a:noFill/>
            <a:miter lim="800000"/>
            <a:headEnd/>
            <a:tailEnd/>
          </a:ln>
          <a:effectLst/>
        </p:spPr>
        <p:txBody>
          <a:bodyPr wrap="none">
            <a:spAutoFit/>
          </a:bodyPr>
          <a:lstStyle/>
          <a:p>
            <a:r>
              <a:rPr lang="en-US" b="1">
                <a:solidFill>
                  <a:schemeClr val="bg1"/>
                </a:solidFill>
              </a:rPr>
              <a:t>Loop 100</a:t>
            </a:r>
          </a:p>
        </p:txBody>
      </p:sp>
      <p:sp>
        <p:nvSpPr>
          <p:cNvPr id="104468" name="Line 20"/>
          <p:cNvSpPr>
            <a:spLocks noChangeShapeType="1"/>
          </p:cNvSpPr>
          <p:nvPr/>
        </p:nvSpPr>
        <p:spPr bwMode="auto">
          <a:xfrm flipV="1">
            <a:off x="2543175" y="3629025"/>
            <a:ext cx="161925" cy="219075"/>
          </a:xfrm>
          <a:prstGeom prst="line">
            <a:avLst/>
          </a:prstGeom>
          <a:noFill/>
          <a:ln w="9525">
            <a:solidFill>
              <a:schemeClr val="bg1"/>
            </a:solidFill>
            <a:round/>
            <a:headEnd/>
            <a:tailEnd type="triangle" w="med" len="med"/>
          </a:ln>
          <a:effectLst/>
        </p:spPr>
        <p:txBody>
          <a:bodyPr/>
          <a:lstStyle/>
          <a:p>
            <a:endParaRPr lang="en-US"/>
          </a:p>
        </p:txBody>
      </p:sp>
      <p:sp>
        <p:nvSpPr>
          <p:cNvPr id="104469" name="Line 21"/>
          <p:cNvSpPr>
            <a:spLocks noChangeShapeType="1"/>
          </p:cNvSpPr>
          <p:nvPr/>
        </p:nvSpPr>
        <p:spPr bwMode="auto">
          <a:xfrm>
            <a:off x="2476500" y="2686050"/>
            <a:ext cx="209550" cy="171450"/>
          </a:xfrm>
          <a:prstGeom prst="line">
            <a:avLst/>
          </a:prstGeom>
          <a:noFill/>
          <a:ln w="9525">
            <a:solidFill>
              <a:srgbClr val="0000FF"/>
            </a:solidFill>
            <a:round/>
            <a:headEnd/>
            <a:tailEnd type="triangle" w="med" len="med"/>
          </a:ln>
          <a:effectLst/>
        </p:spPr>
        <p:txBody>
          <a:bodyPr/>
          <a:lstStyle/>
          <a:p>
            <a:endParaRPr lang="en-US"/>
          </a:p>
        </p:txBody>
      </p:sp>
      <p:sp>
        <p:nvSpPr>
          <p:cNvPr id="104470" name="Line 22"/>
          <p:cNvSpPr>
            <a:spLocks noChangeShapeType="1"/>
          </p:cNvSpPr>
          <p:nvPr/>
        </p:nvSpPr>
        <p:spPr bwMode="auto">
          <a:xfrm flipH="1">
            <a:off x="4019550" y="2190750"/>
            <a:ext cx="219075" cy="361950"/>
          </a:xfrm>
          <a:prstGeom prst="line">
            <a:avLst/>
          </a:prstGeom>
          <a:noFill/>
          <a:ln w="9525">
            <a:solidFill>
              <a:srgbClr val="006600"/>
            </a:solidFill>
            <a:round/>
            <a:headEnd/>
            <a:tailEnd type="triangle" w="med" len="med"/>
          </a:ln>
          <a:effectLst/>
        </p:spPr>
        <p:txBody>
          <a:bodyPr/>
          <a:lstStyle/>
          <a:p>
            <a:endParaRPr lang="en-US"/>
          </a:p>
        </p:txBody>
      </p:sp>
      <p:sp>
        <p:nvSpPr>
          <p:cNvPr id="2" name="Slide Number Placeholder 1"/>
          <p:cNvSpPr>
            <a:spLocks noGrp="1"/>
          </p:cNvSpPr>
          <p:nvPr>
            <p:ph type="sldNum" sz="quarter" idx="12"/>
          </p:nvPr>
        </p:nvSpPr>
        <p:spPr/>
        <p:txBody>
          <a:bodyPr/>
          <a:lstStyle/>
          <a:p>
            <a:pPr>
              <a:defRPr/>
            </a:pPr>
            <a:fld id="{B44E2D58-0400-4198-A944-BB6AA8A72C5C}" type="slidenum">
              <a:rPr lang="en-US" smtClean="0"/>
              <a:pPr>
                <a:defRPr/>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64"/>
                                        </p:tgtEl>
                                        <p:attrNameLst>
                                          <p:attrName>style.visibility</p:attrName>
                                        </p:attrNameLst>
                                      </p:cBhvr>
                                      <p:to>
                                        <p:strVal val="visible"/>
                                      </p:to>
                                    </p:set>
                                    <p:anim calcmode="lin" valueType="num">
                                      <p:cBhvr additive="base">
                                        <p:cTn id="7" dur="500" fill="hold"/>
                                        <p:tgtEl>
                                          <p:spTgt spid="104464"/>
                                        </p:tgtEl>
                                        <p:attrNameLst>
                                          <p:attrName>ppt_x</p:attrName>
                                        </p:attrNameLst>
                                      </p:cBhvr>
                                      <p:tavLst>
                                        <p:tav tm="0">
                                          <p:val>
                                            <p:strVal val="#ppt_x"/>
                                          </p:val>
                                        </p:tav>
                                        <p:tav tm="100000">
                                          <p:val>
                                            <p:strVal val="#ppt_x"/>
                                          </p:val>
                                        </p:tav>
                                      </p:tavLst>
                                    </p:anim>
                                    <p:anim calcmode="lin" valueType="num">
                                      <p:cBhvr additive="base">
                                        <p:cTn id="8" dur="500" fill="hold"/>
                                        <p:tgtEl>
                                          <p:spTgt spid="1044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460"/>
                                        </p:tgtEl>
                                        <p:attrNameLst>
                                          <p:attrName>style.visibility</p:attrName>
                                        </p:attrNameLst>
                                      </p:cBhvr>
                                      <p:to>
                                        <p:strVal val="visible"/>
                                      </p:to>
                                    </p:set>
                                    <p:anim calcmode="lin" valueType="num">
                                      <p:cBhvr additive="base">
                                        <p:cTn id="11" dur="500" fill="hold"/>
                                        <p:tgtEl>
                                          <p:spTgt spid="104460"/>
                                        </p:tgtEl>
                                        <p:attrNameLst>
                                          <p:attrName>ppt_x</p:attrName>
                                        </p:attrNameLst>
                                      </p:cBhvr>
                                      <p:tavLst>
                                        <p:tav tm="0">
                                          <p:val>
                                            <p:strVal val="#ppt_x"/>
                                          </p:val>
                                        </p:tav>
                                        <p:tav tm="100000">
                                          <p:val>
                                            <p:strVal val="#ppt_x"/>
                                          </p:val>
                                        </p:tav>
                                      </p:tavLst>
                                    </p:anim>
                                    <p:anim calcmode="lin" valueType="num">
                                      <p:cBhvr additive="base">
                                        <p:cTn id="12" dur="500" fill="hold"/>
                                        <p:tgtEl>
                                          <p:spTgt spid="1044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4461"/>
                                        </p:tgtEl>
                                        <p:attrNameLst>
                                          <p:attrName>style.visibility</p:attrName>
                                        </p:attrNameLst>
                                      </p:cBhvr>
                                      <p:to>
                                        <p:strVal val="visible"/>
                                      </p:to>
                                    </p:set>
                                    <p:anim calcmode="lin" valueType="num">
                                      <p:cBhvr additive="base">
                                        <p:cTn id="15" dur="500" fill="hold"/>
                                        <p:tgtEl>
                                          <p:spTgt spid="104461"/>
                                        </p:tgtEl>
                                        <p:attrNameLst>
                                          <p:attrName>ppt_x</p:attrName>
                                        </p:attrNameLst>
                                      </p:cBhvr>
                                      <p:tavLst>
                                        <p:tav tm="0">
                                          <p:val>
                                            <p:strVal val="#ppt_x"/>
                                          </p:val>
                                        </p:tav>
                                        <p:tav tm="100000">
                                          <p:val>
                                            <p:strVal val="#ppt_x"/>
                                          </p:val>
                                        </p:tav>
                                      </p:tavLst>
                                    </p:anim>
                                    <p:anim calcmode="lin" valueType="num">
                                      <p:cBhvr additive="base">
                                        <p:cTn id="16" dur="500" fill="hold"/>
                                        <p:tgtEl>
                                          <p:spTgt spid="10446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4463"/>
                                        </p:tgtEl>
                                        <p:attrNameLst>
                                          <p:attrName>style.visibility</p:attrName>
                                        </p:attrNameLst>
                                      </p:cBhvr>
                                      <p:to>
                                        <p:strVal val="visible"/>
                                      </p:to>
                                    </p:set>
                                    <p:anim calcmode="lin" valueType="num">
                                      <p:cBhvr additive="base">
                                        <p:cTn id="19" dur="500" fill="hold"/>
                                        <p:tgtEl>
                                          <p:spTgt spid="104463"/>
                                        </p:tgtEl>
                                        <p:attrNameLst>
                                          <p:attrName>ppt_x</p:attrName>
                                        </p:attrNameLst>
                                      </p:cBhvr>
                                      <p:tavLst>
                                        <p:tav tm="0">
                                          <p:val>
                                            <p:strVal val="#ppt_x"/>
                                          </p:val>
                                        </p:tav>
                                        <p:tav tm="100000">
                                          <p:val>
                                            <p:strVal val="#ppt_x"/>
                                          </p:val>
                                        </p:tav>
                                      </p:tavLst>
                                    </p:anim>
                                    <p:anim calcmode="lin" valueType="num">
                                      <p:cBhvr additive="base">
                                        <p:cTn id="20" dur="500" fill="hold"/>
                                        <p:tgtEl>
                                          <p:spTgt spid="1044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4462"/>
                                        </p:tgtEl>
                                        <p:attrNameLst>
                                          <p:attrName>style.visibility</p:attrName>
                                        </p:attrNameLst>
                                      </p:cBhvr>
                                      <p:to>
                                        <p:strVal val="visible"/>
                                      </p:to>
                                    </p:set>
                                    <p:anim calcmode="lin" valueType="num">
                                      <p:cBhvr additive="base">
                                        <p:cTn id="23" dur="500" fill="hold"/>
                                        <p:tgtEl>
                                          <p:spTgt spid="104462"/>
                                        </p:tgtEl>
                                        <p:attrNameLst>
                                          <p:attrName>ppt_x</p:attrName>
                                        </p:attrNameLst>
                                      </p:cBhvr>
                                      <p:tavLst>
                                        <p:tav tm="0">
                                          <p:val>
                                            <p:strVal val="#ppt_x"/>
                                          </p:val>
                                        </p:tav>
                                        <p:tav tm="100000">
                                          <p:val>
                                            <p:strVal val="#ppt_x"/>
                                          </p:val>
                                        </p:tav>
                                      </p:tavLst>
                                    </p:anim>
                                    <p:anim calcmode="lin" valueType="num">
                                      <p:cBhvr additive="base">
                                        <p:cTn id="24" dur="500" fill="hold"/>
                                        <p:tgtEl>
                                          <p:spTgt spid="10446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44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44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4459"/>
                                        </p:tgtEl>
                                        <p:attrNameLst>
                                          <p:attrName>style.visibility</p:attrName>
                                        </p:attrNameLst>
                                      </p:cBhvr>
                                      <p:to>
                                        <p:strVal val="visible"/>
                                      </p:to>
                                    </p:set>
                                    <p:anim calcmode="lin" valueType="num">
                                      <p:cBhvr additive="base">
                                        <p:cTn id="35" dur="500" fill="hold"/>
                                        <p:tgtEl>
                                          <p:spTgt spid="104459"/>
                                        </p:tgtEl>
                                        <p:attrNameLst>
                                          <p:attrName>ppt_x</p:attrName>
                                        </p:attrNameLst>
                                      </p:cBhvr>
                                      <p:tavLst>
                                        <p:tav tm="0">
                                          <p:val>
                                            <p:strVal val="#ppt_x"/>
                                          </p:val>
                                        </p:tav>
                                        <p:tav tm="100000">
                                          <p:val>
                                            <p:strVal val="#ppt_x"/>
                                          </p:val>
                                        </p:tav>
                                      </p:tavLst>
                                    </p:anim>
                                    <p:anim calcmode="lin" valueType="num">
                                      <p:cBhvr additive="base">
                                        <p:cTn id="36" dur="500" fill="hold"/>
                                        <p:tgtEl>
                                          <p:spTgt spid="104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8" grpId="0"/>
      <p:bldP spid="104459" grpId="0"/>
      <p:bldP spid="104460" grpId="0" animBg="1"/>
      <p:bldP spid="104461" grpId="0" animBg="1"/>
      <p:bldP spid="104462" grpId="0"/>
      <p:bldP spid="104463" grpId="0"/>
      <p:bldP spid="10446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The dreaded i</a:t>
            </a:r>
            <a:r>
              <a:rPr lang="en-US" sz="1800"/>
              <a:t>B</a:t>
            </a:r>
            <a:r>
              <a:rPr lang="en-US"/>
              <a:t> test…</a:t>
            </a:r>
          </a:p>
        </p:txBody>
      </p:sp>
      <p:graphicFrame>
        <p:nvGraphicFramePr>
          <p:cNvPr id="98310" name="Object 6"/>
          <p:cNvGraphicFramePr>
            <a:graphicFrameLocks noGrp="1" noChangeAspect="1"/>
          </p:cNvGraphicFramePr>
          <p:nvPr>
            <p:ph idx="1"/>
          </p:nvPr>
        </p:nvGraphicFramePr>
        <p:xfrm>
          <a:off x="4191000" y="533400"/>
          <a:ext cx="4270375" cy="1884363"/>
        </p:xfrm>
        <a:graphic>
          <a:graphicData uri="http://schemas.openxmlformats.org/presentationml/2006/ole">
            <mc:AlternateContent xmlns:mc="http://schemas.openxmlformats.org/markup-compatibility/2006">
              <mc:Choice xmlns:v="urn:schemas-microsoft-com:vml" Requires="v">
                <p:oleObj spid="_x0000_s98329" name="Visio" r:id="rId3" imgW="4335304" imgH="1912144" progId="Visio.Drawing.11">
                  <p:embed/>
                </p:oleObj>
              </mc:Choice>
              <mc:Fallback>
                <p:oleObj name="Visio" r:id="rId3" imgW="4335304" imgH="1912144" progId="Visio.Drawing.11">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33400"/>
                        <a:ext cx="427037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8312" name="Picture 8" descr="thumbnailCA4NISSU"/>
          <p:cNvPicPr>
            <a:picLocks noChangeAspect="1" noChangeArrowheads="1"/>
          </p:cNvPicPr>
          <p:nvPr/>
        </p:nvPicPr>
        <p:blipFill>
          <a:blip r:embed="rId5" cstate="print"/>
          <a:srcRect/>
          <a:stretch>
            <a:fillRect/>
          </a:stretch>
        </p:blipFill>
        <p:spPr bwMode="auto">
          <a:xfrm>
            <a:off x="2667000" y="2438400"/>
            <a:ext cx="2743200" cy="2417763"/>
          </a:xfrm>
          <a:prstGeom prst="rect">
            <a:avLst/>
          </a:prstGeom>
          <a:noFill/>
        </p:spPr>
      </p:pic>
      <p:sp>
        <p:nvSpPr>
          <p:cNvPr id="98313" name="Text Box 9"/>
          <p:cNvSpPr txBox="1">
            <a:spLocks noChangeArrowheads="1"/>
          </p:cNvSpPr>
          <p:nvPr/>
        </p:nvSpPr>
        <p:spPr bwMode="auto">
          <a:xfrm>
            <a:off x="1933575" y="5248275"/>
            <a:ext cx="6753225" cy="703263"/>
          </a:xfrm>
          <a:prstGeom prst="rect">
            <a:avLst/>
          </a:prstGeom>
          <a:noFill/>
          <a:ln w="9525">
            <a:noFill/>
            <a:miter lim="800000"/>
            <a:headEnd/>
            <a:tailEnd/>
          </a:ln>
          <a:effectLst/>
        </p:spPr>
        <p:txBody>
          <a:bodyPr>
            <a:spAutoFit/>
          </a:bodyPr>
          <a:lstStyle/>
          <a:p>
            <a:pPr>
              <a:spcBef>
                <a:spcPct val="50000"/>
              </a:spcBef>
            </a:pPr>
            <a:r>
              <a:rPr lang="en-US" sz="1600" b="1"/>
              <a:t>“It’s like trying to poke a cat out from under the porch with a rope”</a:t>
            </a:r>
          </a:p>
          <a:p>
            <a:pPr>
              <a:spcBef>
                <a:spcPct val="50000"/>
              </a:spcBef>
            </a:pPr>
            <a:r>
              <a:rPr lang="en-US" sz="1600"/>
              <a:t>					</a:t>
            </a:r>
            <a:r>
              <a:rPr lang="en-US" sz="1600" b="1"/>
              <a:t>-Unknown-</a:t>
            </a:r>
          </a:p>
        </p:txBody>
      </p:sp>
      <p:sp>
        <p:nvSpPr>
          <p:cNvPr id="98314" name="Rectangle 10"/>
          <p:cNvSpPr>
            <a:spLocks noChangeArrowheads="1"/>
          </p:cNvSpPr>
          <p:nvPr/>
        </p:nvSpPr>
        <p:spPr bwMode="auto">
          <a:xfrm>
            <a:off x="1914525" y="5181600"/>
            <a:ext cx="6848475" cy="838200"/>
          </a:xfrm>
          <a:prstGeom prst="rect">
            <a:avLst/>
          </a:prstGeom>
          <a:noFill/>
          <a:ln w="57150" cmpd="thinThick">
            <a:solidFill>
              <a:schemeClr val="tx1"/>
            </a:solidFill>
            <a:miter lim="800000"/>
            <a:headEnd/>
            <a:tailEnd/>
          </a:ln>
          <a:effec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Some IB issues and challenges</a:t>
            </a:r>
          </a:p>
        </p:txBody>
      </p:sp>
      <p:pic>
        <p:nvPicPr>
          <p:cNvPr id="100356" name="Picture 4" descr="flying-monkeys"/>
          <p:cNvPicPr>
            <a:picLocks noGrp="1" noChangeAspect="1" noChangeArrowheads="1"/>
          </p:cNvPicPr>
          <p:nvPr>
            <p:ph type="body" idx="1"/>
          </p:nvPr>
        </p:nvPicPr>
        <p:blipFill>
          <a:blip r:embed="rId2" cstate="print"/>
          <a:srcRect/>
          <a:stretch>
            <a:fillRect/>
          </a:stretch>
        </p:blipFill>
        <p:spPr>
          <a:xfrm>
            <a:off x="5057775" y="1343025"/>
            <a:ext cx="2371725" cy="2362200"/>
          </a:xfrm>
        </p:spPr>
      </p:pic>
      <p:sp>
        <p:nvSpPr>
          <p:cNvPr id="100358" name="Text Box 6"/>
          <p:cNvSpPr txBox="1">
            <a:spLocks noChangeArrowheads="1"/>
          </p:cNvSpPr>
          <p:nvPr/>
        </p:nvSpPr>
        <p:spPr bwMode="auto">
          <a:xfrm>
            <a:off x="1066800" y="1666875"/>
            <a:ext cx="4495800" cy="2677656"/>
          </a:xfrm>
          <a:prstGeom prst="rect">
            <a:avLst/>
          </a:prstGeom>
          <a:noFill/>
          <a:ln w="9525">
            <a:noFill/>
            <a:miter lim="800000"/>
            <a:headEnd/>
            <a:tailEnd/>
          </a:ln>
          <a:effectLst/>
        </p:spPr>
        <p:txBody>
          <a:bodyPr>
            <a:spAutoFit/>
          </a:bodyPr>
          <a:lstStyle/>
          <a:p>
            <a:pPr>
              <a:buFontTx/>
              <a:buBlip>
                <a:blip r:embed="rId3"/>
              </a:buBlip>
            </a:pPr>
            <a:r>
              <a:rPr lang="en-US" sz="2400" dirty="0">
                <a:cs typeface="Arial" charset="0"/>
              </a:rPr>
              <a:t> µA down to </a:t>
            </a:r>
            <a:r>
              <a:rPr lang="en-US" sz="2400" dirty="0" err="1">
                <a:cs typeface="Arial" charset="0"/>
              </a:rPr>
              <a:t>fA</a:t>
            </a:r>
            <a:endParaRPr lang="en-US" sz="2400" dirty="0">
              <a:cs typeface="Arial" charset="0"/>
            </a:endParaRPr>
          </a:p>
          <a:p>
            <a:pPr>
              <a:buFontTx/>
              <a:buBlip>
                <a:blip r:embed="rId3"/>
              </a:buBlip>
            </a:pPr>
            <a:r>
              <a:rPr lang="en-US" sz="2400" dirty="0"/>
              <a:t> Stability</a:t>
            </a:r>
          </a:p>
          <a:p>
            <a:pPr>
              <a:buFontTx/>
              <a:buBlip>
                <a:blip r:embed="rId3"/>
              </a:buBlip>
            </a:pPr>
            <a:r>
              <a:rPr lang="en-US" sz="2400" dirty="0"/>
              <a:t> </a:t>
            </a:r>
            <a:r>
              <a:rPr lang="en-US" sz="2400" dirty="0" smtClean="0"/>
              <a:t>(Thermal EMFs)</a:t>
            </a:r>
            <a:endParaRPr lang="en-US" sz="2400" dirty="0"/>
          </a:p>
          <a:p>
            <a:pPr>
              <a:buFontTx/>
              <a:buBlip>
                <a:blip r:embed="rId3"/>
              </a:buBlip>
            </a:pPr>
            <a:r>
              <a:rPr lang="en-US" sz="2400" dirty="0"/>
              <a:t> </a:t>
            </a:r>
            <a:r>
              <a:rPr lang="en-US" sz="2400" dirty="0" smtClean="0"/>
              <a:t>Leakages</a:t>
            </a:r>
            <a:endParaRPr lang="en-US" sz="2400" dirty="0"/>
          </a:p>
          <a:p>
            <a:pPr>
              <a:buFontTx/>
              <a:buBlip>
                <a:blip r:embed="rId3"/>
              </a:buBlip>
            </a:pPr>
            <a:r>
              <a:rPr lang="en-US" sz="2400" dirty="0"/>
              <a:t> </a:t>
            </a:r>
            <a:r>
              <a:rPr lang="en-US" sz="2400" dirty="0" smtClean="0"/>
              <a:t>Humidity</a:t>
            </a:r>
            <a:endParaRPr lang="en-US" sz="2400" dirty="0"/>
          </a:p>
          <a:p>
            <a:pPr>
              <a:buFontTx/>
              <a:buBlip>
                <a:blip r:embed="rId3"/>
              </a:buBlip>
            </a:pPr>
            <a:r>
              <a:rPr lang="en-US" sz="2400" dirty="0"/>
              <a:t> </a:t>
            </a:r>
            <a:r>
              <a:rPr lang="en-US" sz="2400" dirty="0" smtClean="0"/>
              <a:t>Environmental noise</a:t>
            </a:r>
          </a:p>
          <a:p>
            <a:pPr>
              <a:buFontTx/>
              <a:buBlip>
                <a:blip r:embed="rId3"/>
              </a:buBlip>
            </a:pPr>
            <a:r>
              <a:rPr lang="en-US" sz="2400" dirty="0" smtClean="0"/>
              <a:t> …</a:t>
            </a:r>
            <a:endParaRPr lang="en-US" sz="2400" dirty="0"/>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noFill/>
          <a:ln/>
        </p:spPr>
        <p:txBody>
          <a:bodyPr/>
          <a:lstStyle/>
          <a:p>
            <a:pPr algn="ctr"/>
            <a:r>
              <a:rPr lang="en-US" sz="2400"/>
              <a:t>nanoAmps</a:t>
            </a:r>
          </a:p>
        </p:txBody>
      </p:sp>
      <p:sp>
        <p:nvSpPr>
          <p:cNvPr id="132100" name="Text Box 4"/>
          <p:cNvSpPr txBox="1">
            <a:spLocks noChangeArrowheads="1"/>
          </p:cNvSpPr>
          <p:nvPr/>
        </p:nvSpPr>
        <p:spPr bwMode="auto">
          <a:xfrm>
            <a:off x="2667000" y="4552950"/>
            <a:ext cx="3798888"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009900"/>
                </a:solidFill>
              </a:rPr>
              <a:t>I</a:t>
            </a:r>
            <a:r>
              <a:rPr lang="en-US" sz="2400" b="1" baseline="-25000" dirty="0">
                <a:solidFill>
                  <a:srgbClr val="009900"/>
                </a:solidFill>
              </a:rPr>
              <a:t>B</a:t>
            </a:r>
            <a:r>
              <a:rPr lang="en-US" sz="2400" b="1" dirty="0">
                <a:solidFill>
                  <a:srgbClr val="009900"/>
                </a:solidFill>
              </a:rPr>
              <a:t> = </a:t>
            </a:r>
            <a:r>
              <a:rPr lang="el-GR" sz="2400" b="1" dirty="0">
                <a:solidFill>
                  <a:srgbClr val="009900"/>
                </a:solidFill>
                <a:cs typeface="Arial" charset="0"/>
              </a:rPr>
              <a:t>Δ</a:t>
            </a:r>
            <a:r>
              <a:rPr lang="en-US" sz="2400" b="1" dirty="0">
                <a:solidFill>
                  <a:srgbClr val="009900"/>
                </a:solidFill>
              </a:rPr>
              <a:t>V </a:t>
            </a:r>
            <a:r>
              <a:rPr lang="en-US" sz="2400" b="1" dirty="0" smtClean="0">
                <a:solidFill>
                  <a:srgbClr val="009900"/>
                </a:solidFill>
              </a:rPr>
              <a:t>/ </a:t>
            </a:r>
            <a:r>
              <a:rPr lang="en-US" sz="2400" b="1" dirty="0" err="1" smtClean="0">
                <a:solidFill>
                  <a:srgbClr val="009900"/>
                </a:solidFill>
              </a:rPr>
              <a:t>Loopgain</a:t>
            </a:r>
            <a:r>
              <a:rPr lang="en-US" sz="2400" b="1" dirty="0" smtClean="0">
                <a:solidFill>
                  <a:srgbClr val="009900"/>
                </a:solidFill>
              </a:rPr>
              <a:t> / Rib</a:t>
            </a:r>
            <a:endParaRPr lang="en-US" sz="2400" b="1" dirty="0">
              <a:solidFill>
                <a:srgbClr val="009900"/>
              </a:solidFill>
            </a:endParaRPr>
          </a:p>
        </p:txBody>
      </p:sp>
      <p:sp>
        <p:nvSpPr>
          <p:cNvPr id="132101" name="Text Box 5"/>
          <p:cNvSpPr txBox="1">
            <a:spLocks noChangeArrowheads="1"/>
          </p:cNvSpPr>
          <p:nvPr/>
        </p:nvSpPr>
        <p:spPr bwMode="auto">
          <a:xfrm>
            <a:off x="4267200" y="1219200"/>
            <a:ext cx="4622800" cy="519113"/>
          </a:xfrm>
          <a:prstGeom prst="rect">
            <a:avLst/>
          </a:prstGeom>
          <a:noFill/>
          <a:ln w="9525">
            <a:noFill/>
            <a:miter lim="800000"/>
            <a:headEnd/>
            <a:tailEnd/>
          </a:ln>
          <a:effectLst/>
        </p:spPr>
        <p:txBody>
          <a:bodyPr>
            <a:spAutoFit/>
          </a:bodyPr>
          <a:lstStyle/>
          <a:p>
            <a:pPr>
              <a:spcBef>
                <a:spcPct val="50000"/>
              </a:spcBef>
            </a:pPr>
            <a:r>
              <a:rPr lang="en-US" sz="2400" b="1">
                <a:solidFill>
                  <a:srgbClr val="2D08C8"/>
                </a:solidFill>
              </a:rPr>
              <a:t>for  </a:t>
            </a:r>
            <a:r>
              <a:rPr lang="en-US" sz="2800" b="1">
                <a:solidFill>
                  <a:srgbClr val="2D08C8"/>
                </a:solidFill>
              </a:rPr>
              <a:t>I</a:t>
            </a:r>
            <a:r>
              <a:rPr lang="en-US" sz="2800" b="1" baseline="-25000">
                <a:solidFill>
                  <a:srgbClr val="2D08C8"/>
                </a:solidFill>
              </a:rPr>
              <a:t>B</a:t>
            </a:r>
            <a:r>
              <a:rPr lang="en-US" sz="2800" b="1">
                <a:solidFill>
                  <a:srgbClr val="2D08C8"/>
                </a:solidFill>
              </a:rPr>
              <a:t> greater than ~200pA</a:t>
            </a:r>
          </a:p>
        </p:txBody>
      </p:sp>
      <p:graphicFrame>
        <p:nvGraphicFramePr>
          <p:cNvPr id="132103" name="Object 7"/>
          <p:cNvGraphicFramePr>
            <a:graphicFrameLocks noGrp="1" noChangeAspect="1"/>
          </p:cNvGraphicFramePr>
          <p:nvPr>
            <p:ph idx="1"/>
          </p:nvPr>
        </p:nvGraphicFramePr>
        <p:xfrm>
          <a:off x="693738" y="1209675"/>
          <a:ext cx="4051300" cy="3462338"/>
        </p:xfrm>
        <a:graphic>
          <a:graphicData uri="http://schemas.openxmlformats.org/presentationml/2006/ole">
            <mc:AlternateContent xmlns:mc="http://schemas.openxmlformats.org/markup-compatibility/2006">
              <mc:Choice xmlns:v="urn:schemas-microsoft-com:vml" Requires="v">
                <p:oleObj spid="_x0000_s132122" name="Visio" r:id="rId4" imgW="4247388" imgH="3630168" progId="Visio.Drawing.11">
                  <p:embed/>
                </p:oleObj>
              </mc:Choice>
              <mc:Fallback>
                <p:oleObj name="Visio" r:id="rId4" imgW="4247388" imgH="3630168" progId="Visio.Drawing.11">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738" y="1209675"/>
                        <a:ext cx="4051300" cy="346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105" name="Text Box 9"/>
          <p:cNvSpPr txBox="1">
            <a:spLocks noChangeArrowheads="1"/>
          </p:cNvSpPr>
          <p:nvPr/>
        </p:nvSpPr>
        <p:spPr bwMode="auto">
          <a:xfrm>
            <a:off x="4876800" y="2143125"/>
            <a:ext cx="4267200" cy="366713"/>
          </a:xfrm>
          <a:prstGeom prst="rect">
            <a:avLst/>
          </a:prstGeom>
          <a:noFill/>
          <a:ln w="9525">
            <a:noFill/>
            <a:miter lim="800000"/>
            <a:headEnd/>
            <a:tailEnd/>
          </a:ln>
          <a:effectLst/>
        </p:spPr>
        <p:txBody>
          <a:bodyPr>
            <a:spAutoFit/>
          </a:bodyPr>
          <a:lstStyle/>
          <a:p>
            <a:pPr>
              <a:spcBef>
                <a:spcPct val="50000"/>
              </a:spcBef>
              <a:buFontTx/>
              <a:buChar char="•"/>
            </a:pPr>
            <a:r>
              <a:rPr lang="en-US" b="1">
                <a:solidFill>
                  <a:schemeClr val="bg1"/>
                </a:solidFill>
              </a:rPr>
              <a:t> Ios = Ib+ - Ib-  (math not measure)</a:t>
            </a:r>
          </a:p>
        </p:txBody>
      </p:sp>
      <p:sp>
        <p:nvSpPr>
          <p:cNvPr id="132106" name="Text Box 10"/>
          <p:cNvSpPr txBox="1">
            <a:spLocks noChangeArrowheads="1"/>
          </p:cNvSpPr>
          <p:nvPr/>
        </p:nvSpPr>
        <p:spPr bwMode="auto">
          <a:xfrm>
            <a:off x="4876800" y="2619375"/>
            <a:ext cx="4114800" cy="641350"/>
          </a:xfrm>
          <a:prstGeom prst="rect">
            <a:avLst/>
          </a:prstGeom>
          <a:noFill/>
          <a:ln w="9525">
            <a:noFill/>
            <a:miter lim="800000"/>
            <a:headEnd/>
            <a:tailEnd/>
          </a:ln>
          <a:effectLst/>
        </p:spPr>
        <p:txBody>
          <a:bodyPr>
            <a:spAutoFit/>
          </a:bodyPr>
          <a:lstStyle/>
          <a:p>
            <a:pPr>
              <a:spcBef>
                <a:spcPct val="50000"/>
              </a:spcBef>
              <a:buFontTx/>
              <a:buChar char="•"/>
            </a:pPr>
            <a:r>
              <a:rPr lang="en-US" b="1">
                <a:solidFill>
                  <a:schemeClr val="bg1"/>
                </a:solidFill>
              </a:rPr>
              <a:t> Current into the input is “positive”</a:t>
            </a:r>
            <a:br>
              <a:rPr lang="en-US" b="1">
                <a:solidFill>
                  <a:schemeClr val="bg1"/>
                </a:solidFill>
              </a:rPr>
            </a:br>
            <a:r>
              <a:rPr lang="en-US" b="1">
                <a:solidFill>
                  <a:schemeClr val="bg1"/>
                </a:solidFill>
              </a:rPr>
              <a:t>   by convention.</a:t>
            </a:r>
          </a:p>
        </p:txBody>
      </p:sp>
      <p:sp>
        <p:nvSpPr>
          <p:cNvPr id="132107" name="Text Box 11"/>
          <p:cNvSpPr txBox="1">
            <a:spLocks noChangeArrowheads="1"/>
          </p:cNvSpPr>
          <p:nvPr/>
        </p:nvSpPr>
        <p:spPr bwMode="auto">
          <a:xfrm>
            <a:off x="4848225" y="3295650"/>
            <a:ext cx="4114800" cy="1190625"/>
          </a:xfrm>
          <a:prstGeom prst="rect">
            <a:avLst/>
          </a:prstGeom>
          <a:noFill/>
          <a:ln w="9525">
            <a:noFill/>
            <a:miter lim="800000"/>
            <a:headEnd/>
            <a:tailEnd/>
          </a:ln>
          <a:effectLst/>
        </p:spPr>
        <p:txBody>
          <a:bodyPr>
            <a:spAutoFit/>
          </a:bodyPr>
          <a:lstStyle/>
          <a:p>
            <a:pPr>
              <a:spcBef>
                <a:spcPct val="50000"/>
              </a:spcBef>
              <a:buFontTx/>
              <a:buChar char="•"/>
            </a:pPr>
            <a:r>
              <a:rPr lang="en-US" b="1">
                <a:solidFill>
                  <a:schemeClr val="bg1"/>
                </a:solidFill>
              </a:rPr>
              <a:t> identical currents will produce </a:t>
            </a:r>
            <a:br>
              <a:rPr lang="en-US" b="1">
                <a:solidFill>
                  <a:schemeClr val="bg1"/>
                </a:solidFill>
              </a:rPr>
            </a:br>
            <a:r>
              <a:rPr lang="en-US" b="1">
                <a:solidFill>
                  <a:schemeClr val="bg1"/>
                </a:solidFill>
              </a:rPr>
              <a:t>  opposite changes in “vos” </a:t>
            </a:r>
            <a:br>
              <a:rPr lang="en-US" b="1">
                <a:solidFill>
                  <a:schemeClr val="bg1"/>
                </a:solidFill>
              </a:rPr>
            </a:br>
            <a:r>
              <a:rPr lang="en-US" b="1">
                <a:solidFill>
                  <a:schemeClr val="bg1"/>
                </a:solidFill>
              </a:rPr>
              <a:t>  measurement… Ib+ gets multiplied</a:t>
            </a:r>
            <a:br>
              <a:rPr lang="en-US" b="1">
                <a:solidFill>
                  <a:schemeClr val="bg1"/>
                </a:solidFill>
              </a:rPr>
            </a:br>
            <a:r>
              <a:rPr lang="en-US" b="1">
                <a:solidFill>
                  <a:schemeClr val="bg1"/>
                </a:solidFill>
              </a:rPr>
              <a:t>  by -1.</a:t>
            </a:r>
          </a:p>
        </p:txBody>
      </p:sp>
      <p:pic>
        <p:nvPicPr>
          <p:cNvPr id="132108" name="Picture 12" descr="463px-Symbol_thumbs_up"/>
          <p:cNvPicPr>
            <a:picLocks noChangeAspect="1" noChangeArrowheads="1"/>
          </p:cNvPicPr>
          <p:nvPr/>
        </p:nvPicPr>
        <p:blipFill>
          <a:blip r:embed="rId6" cstate="print"/>
          <a:srcRect/>
          <a:stretch>
            <a:fillRect/>
          </a:stretch>
        </p:blipFill>
        <p:spPr bwMode="auto">
          <a:xfrm>
            <a:off x="3529013" y="985838"/>
            <a:ext cx="633412" cy="819150"/>
          </a:xfrm>
          <a:prstGeom prst="rect">
            <a:avLst/>
          </a:prstGeom>
          <a:noFill/>
        </p:spPr>
      </p:pic>
      <p:sp>
        <p:nvSpPr>
          <p:cNvPr id="132110" name="Line 14"/>
          <p:cNvSpPr>
            <a:spLocks noChangeShapeType="1"/>
          </p:cNvSpPr>
          <p:nvPr/>
        </p:nvSpPr>
        <p:spPr bwMode="auto">
          <a:xfrm>
            <a:off x="2971800" y="3000375"/>
            <a:ext cx="0" cy="190500"/>
          </a:xfrm>
          <a:prstGeom prst="line">
            <a:avLst/>
          </a:prstGeom>
          <a:noFill/>
          <a:ln w="28575">
            <a:solidFill>
              <a:srgbClr val="006600"/>
            </a:solidFill>
            <a:round/>
            <a:headEnd/>
            <a:tailEnd/>
          </a:ln>
          <a:effectLst/>
        </p:spPr>
        <p:txBody>
          <a:bodyPr/>
          <a:lstStyle/>
          <a:p>
            <a:endParaRPr lang="en-US"/>
          </a:p>
        </p:txBody>
      </p:sp>
      <p:sp>
        <p:nvSpPr>
          <p:cNvPr id="132111" name="Line 15"/>
          <p:cNvSpPr>
            <a:spLocks noChangeShapeType="1"/>
          </p:cNvSpPr>
          <p:nvPr/>
        </p:nvSpPr>
        <p:spPr bwMode="auto">
          <a:xfrm>
            <a:off x="2905125" y="3095625"/>
            <a:ext cx="142875" cy="0"/>
          </a:xfrm>
          <a:prstGeom prst="line">
            <a:avLst/>
          </a:prstGeom>
          <a:noFill/>
          <a:ln w="28575">
            <a:solidFill>
              <a:srgbClr val="006600"/>
            </a:solidFill>
            <a:round/>
            <a:headEnd/>
            <a:tailEnd/>
          </a:ln>
          <a:effectLst/>
        </p:spPr>
        <p:txBody>
          <a:bodyPr/>
          <a:lstStyle/>
          <a:p>
            <a:endParaRPr lang="en-US"/>
          </a:p>
        </p:txBody>
      </p:sp>
      <p:sp>
        <p:nvSpPr>
          <p:cNvPr id="132112" name="Line 16"/>
          <p:cNvSpPr>
            <a:spLocks noChangeShapeType="1"/>
          </p:cNvSpPr>
          <p:nvPr/>
        </p:nvSpPr>
        <p:spPr bwMode="auto">
          <a:xfrm>
            <a:off x="1666875" y="3133725"/>
            <a:ext cx="180975" cy="0"/>
          </a:xfrm>
          <a:prstGeom prst="line">
            <a:avLst/>
          </a:prstGeom>
          <a:noFill/>
          <a:ln w="28575">
            <a:solidFill>
              <a:srgbClr val="006600"/>
            </a:solidFill>
            <a:round/>
            <a:headEnd/>
            <a:tailEnd/>
          </a:ln>
          <a:effectLst/>
        </p:spPr>
        <p:txBody>
          <a:bodyPr/>
          <a:lstStyle/>
          <a:p>
            <a:endParaRPr lang="en-US"/>
          </a:p>
        </p:txBody>
      </p:sp>
      <p:sp>
        <p:nvSpPr>
          <p:cNvPr id="132113" name="Line 17"/>
          <p:cNvSpPr>
            <a:spLocks noChangeShapeType="1"/>
          </p:cNvSpPr>
          <p:nvPr/>
        </p:nvSpPr>
        <p:spPr bwMode="auto">
          <a:xfrm>
            <a:off x="2914650" y="3590925"/>
            <a:ext cx="0" cy="190500"/>
          </a:xfrm>
          <a:prstGeom prst="line">
            <a:avLst/>
          </a:prstGeom>
          <a:noFill/>
          <a:ln w="28575">
            <a:solidFill>
              <a:srgbClr val="006600"/>
            </a:solidFill>
            <a:round/>
            <a:headEnd/>
            <a:tailEnd/>
          </a:ln>
          <a:effectLst/>
        </p:spPr>
        <p:txBody>
          <a:bodyPr/>
          <a:lstStyle/>
          <a:p>
            <a:endParaRPr lang="en-US"/>
          </a:p>
        </p:txBody>
      </p:sp>
      <p:sp>
        <p:nvSpPr>
          <p:cNvPr id="132114" name="Line 18"/>
          <p:cNvSpPr>
            <a:spLocks noChangeShapeType="1"/>
          </p:cNvSpPr>
          <p:nvPr/>
        </p:nvSpPr>
        <p:spPr bwMode="auto">
          <a:xfrm>
            <a:off x="2847975" y="3686175"/>
            <a:ext cx="142875" cy="0"/>
          </a:xfrm>
          <a:prstGeom prst="line">
            <a:avLst/>
          </a:prstGeom>
          <a:noFill/>
          <a:ln w="28575">
            <a:solidFill>
              <a:srgbClr val="006600"/>
            </a:solidFill>
            <a:round/>
            <a:headEnd/>
            <a:tailEnd/>
          </a:ln>
          <a:effectLst/>
        </p:spPr>
        <p:txBody>
          <a:bodyPr/>
          <a:lstStyle/>
          <a:p>
            <a:endParaRPr lang="en-US"/>
          </a:p>
        </p:txBody>
      </p:sp>
      <p:sp>
        <p:nvSpPr>
          <p:cNvPr id="132115" name="Line 19"/>
          <p:cNvSpPr>
            <a:spLocks noChangeShapeType="1"/>
          </p:cNvSpPr>
          <p:nvPr/>
        </p:nvSpPr>
        <p:spPr bwMode="auto">
          <a:xfrm>
            <a:off x="1628775" y="3724275"/>
            <a:ext cx="180975" cy="0"/>
          </a:xfrm>
          <a:prstGeom prst="line">
            <a:avLst/>
          </a:prstGeom>
          <a:noFill/>
          <a:ln w="28575">
            <a:solidFill>
              <a:srgbClr val="006600"/>
            </a:solidFill>
            <a:round/>
            <a:headEnd/>
            <a:tailEnd/>
          </a:ln>
          <a:effectLst/>
        </p:spPr>
        <p:txBody>
          <a:bodyPr/>
          <a:lstStyle/>
          <a:p>
            <a:endParaRPr lang="en-US"/>
          </a:p>
        </p:txBody>
      </p:sp>
      <p:sp>
        <p:nvSpPr>
          <p:cNvPr id="132116" name="Line 20"/>
          <p:cNvSpPr>
            <a:spLocks noChangeShapeType="1"/>
          </p:cNvSpPr>
          <p:nvPr/>
        </p:nvSpPr>
        <p:spPr bwMode="auto">
          <a:xfrm>
            <a:off x="438150" y="3457575"/>
            <a:ext cx="0" cy="790575"/>
          </a:xfrm>
          <a:prstGeom prst="line">
            <a:avLst/>
          </a:prstGeom>
          <a:noFill/>
          <a:ln w="38100">
            <a:solidFill>
              <a:srgbClr val="006600"/>
            </a:solidFill>
            <a:round/>
            <a:headEnd/>
            <a:tailEnd type="triangle" w="med" len="med"/>
          </a:ln>
          <a:effectLst/>
        </p:spPr>
        <p:txBody>
          <a:bodyPr/>
          <a:lstStyle/>
          <a:p>
            <a:endParaRPr lang="en-US"/>
          </a:p>
        </p:txBody>
      </p:sp>
      <p:sp>
        <p:nvSpPr>
          <p:cNvPr id="132117" name="Line 21"/>
          <p:cNvSpPr>
            <a:spLocks noChangeShapeType="1"/>
          </p:cNvSpPr>
          <p:nvPr/>
        </p:nvSpPr>
        <p:spPr bwMode="auto">
          <a:xfrm flipV="1">
            <a:off x="571500" y="3476625"/>
            <a:ext cx="0" cy="771525"/>
          </a:xfrm>
          <a:prstGeom prst="line">
            <a:avLst/>
          </a:prstGeom>
          <a:noFill/>
          <a:ln w="38100">
            <a:solidFill>
              <a:srgbClr val="006600"/>
            </a:solidFill>
            <a:round/>
            <a:headEnd/>
            <a:tailEnd type="triangle" w="med" len="med"/>
          </a:ln>
          <a:effectLst/>
        </p:spPr>
        <p:txBody>
          <a:bodyPr/>
          <a:lstStyle/>
          <a:p>
            <a:endParaRPr lang="en-US"/>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56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2105"/>
                                        </p:tgtEl>
                                        <p:attrNameLst>
                                          <p:attrName>style.visibility</p:attrName>
                                        </p:attrNameLst>
                                      </p:cBhvr>
                                      <p:to>
                                        <p:strVal val="visible"/>
                                      </p:to>
                                    </p:set>
                                    <p:anim calcmode="lin" valueType="num">
                                      <p:cBhvr additive="base">
                                        <p:cTn id="7" dur="500" fill="hold"/>
                                        <p:tgtEl>
                                          <p:spTgt spid="132105"/>
                                        </p:tgtEl>
                                        <p:attrNameLst>
                                          <p:attrName>ppt_x</p:attrName>
                                        </p:attrNameLst>
                                      </p:cBhvr>
                                      <p:tavLst>
                                        <p:tav tm="0">
                                          <p:val>
                                            <p:strVal val="1+#ppt_w/2"/>
                                          </p:val>
                                        </p:tav>
                                        <p:tav tm="100000">
                                          <p:val>
                                            <p:strVal val="#ppt_x"/>
                                          </p:val>
                                        </p:tav>
                                      </p:tavLst>
                                    </p:anim>
                                    <p:anim calcmode="lin" valueType="num">
                                      <p:cBhvr additive="base">
                                        <p:cTn id="8" dur="500" fill="hold"/>
                                        <p:tgtEl>
                                          <p:spTgt spid="1321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2106"/>
                                        </p:tgtEl>
                                        <p:attrNameLst>
                                          <p:attrName>style.visibility</p:attrName>
                                        </p:attrNameLst>
                                      </p:cBhvr>
                                      <p:to>
                                        <p:strVal val="visible"/>
                                      </p:to>
                                    </p:set>
                                    <p:anim calcmode="lin" valueType="num">
                                      <p:cBhvr additive="base">
                                        <p:cTn id="13" dur="500" fill="hold"/>
                                        <p:tgtEl>
                                          <p:spTgt spid="132106"/>
                                        </p:tgtEl>
                                        <p:attrNameLst>
                                          <p:attrName>ppt_x</p:attrName>
                                        </p:attrNameLst>
                                      </p:cBhvr>
                                      <p:tavLst>
                                        <p:tav tm="0">
                                          <p:val>
                                            <p:strVal val="1+#ppt_w/2"/>
                                          </p:val>
                                        </p:tav>
                                        <p:tav tm="100000">
                                          <p:val>
                                            <p:strVal val="#ppt_x"/>
                                          </p:val>
                                        </p:tav>
                                      </p:tavLst>
                                    </p:anim>
                                    <p:anim calcmode="lin" valueType="num">
                                      <p:cBhvr additive="base">
                                        <p:cTn id="14" dur="500" fill="hold"/>
                                        <p:tgtEl>
                                          <p:spTgt spid="13210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2107"/>
                                        </p:tgtEl>
                                        <p:attrNameLst>
                                          <p:attrName>style.visibility</p:attrName>
                                        </p:attrNameLst>
                                      </p:cBhvr>
                                      <p:to>
                                        <p:strVal val="visible"/>
                                      </p:to>
                                    </p:set>
                                    <p:anim calcmode="lin" valueType="num">
                                      <p:cBhvr additive="base">
                                        <p:cTn id="19" dur="500" fill="hold"/>
                                        <p:tgtEl>
                                          <p:spTgt spid="132107"/>
                                        </p:tgtEl>
                                        <p:attrNameLst>
                                          <p:attrName>ppt_x</p:attrName>
                                        </p:attrNameLst>
                                      </p:cBhvr>
                                      <p:tavLst>
                                        <p:tav tm="0">
                                          <p:val>
                                            <p:strVal val="1+#ppt_w/2"/>
                                          </p:val>
                                        </p:tav>
                                        <p:tav tm="100000">
                                          <p:val>
                                            <p:strVal val="#ppt_x"/>
                                          </p:val>
                                        </p:tav>
                                      </p:tavLst>
                                    </p:anim>
                                    <p:anim calcmode="lin" valueType="num">
                                      <p:cBhvr additive="base">
                                        <p:cTn id="20" dur="500" fill="hold"/>
                                        <p:tgtEl>
                                          <p:spTgt spid="1321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21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21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2115"/>
                                        </p:tgtEl>
                                        <p:attrNameLst>
                                          <p:attrName>style.visibility</p:attrName>
                                        </p:attrNameLst>
                                      </p:cBhvr>
                                      <p:to>
                                        <p:strVal val="visible"/>
                                      </p:to>
                                    </p:set>
                                  </p:childTnLst>
                                </p:cTn>
                              </p:par>
                              <p:par>
                                <p:cTn id="29" presetID="22" presetClass="entr" presetSubtype="1" fill="hold" grpId="0" nodeType="withEffect">
                                  <p:stCondLst>
                                    <p:cond delay="0"/>
                                  </p:stCondLst>
                                  <p:childTnLst>
                                    <p:set>
                                      <p:cBhvr>
                                        <p:cTn id="30" dur="1" fill="hold">
                                          <p:stCondLst>
                                            <p:cond delay="0"/>
                                          </p:stCondLst>
                                        </p:cTn>
                                        <p:tgtEl>
                                          <p:spTgt spid="132116"/>
                                        </p:tgtEl>
                                        <p:attrNameLst>
                                          <p:attrName>style.visibility</p:attrName>
                                        </p:attrNameLst>
                                      </p:cBhvr>
                                      <p:to>
                                        <p:strVal val="visible"/>
                                      </p:to>
                                    </p:set>
                                    <p:animEffect transition="in" filter="wipe(up)">
                                      <p:cBhvr>
                                        <p:cTn id="31" dur="500"/>
                                        <p:tgtEl>
                                          <p:spTgt spid="13211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32114"/>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32113"/>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32115"/>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32116"/>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3211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321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2112"/>
                                        </p:tgtEl>
                                        <p:attrNameLst>
                                          <p:attrName>style.visibility</p:attrName>
                                        </p:attrNameLst>
                                      </p:cBhvr>
                                      <p:to>
                                        <p:strVal val="visible"/>
                                      </p:to>
                                    </p:set>
                                  </p:childTnLst>
                                </p:cTn>
                              </p:par>
                              <p:par>
                                <p:cTn id="48" presetID="22" presetClass="entr" presetSubtype="4" fill="hold" grpId="0" nodeType="withEffect">
                                  <p:stCondLst>
                                    <p:cond delay="0"/>
                                  </p:stCondLst>
                                  <p:childTnLst>
                                    <p:set>
                                      <p:cBhvr>
                                        <p:cTn id="49" dur="1" fill="hold">
                                          <p:stCondLst>
                                            <p:cond delay="0"/>
                                          </p:stCondLst>
                                        </p:cTn>
                                        <p:tgtEl>
                                          <p:spTgt spid="132117"/>
                                        </p:tgtEl>
                                        <p:attrNameLst>
                                          <p:attrName>style.visibility</p:attrName>
                                        </p:attrNameLst>
                                      </p:cBhvr>
                                      <p:to>
                                        <p:strVal val="visible"/>
                                      </p:to>
                                    </p:set>
                                    <p:animEffect transition="in" filter="wipe(down)">
                                      <p:cBhvr>
                                        <p:cTn id="50" dur="500"/>
                                        <p:tgtEl>
                                          <p:spTgt spid="132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5" grpId="0"/>
      <p:bldP spid="132106" grpId="0"/>
      <p:bldP spid="132107" grpId="0"/>
      <p:bldP spid="132110" grpId="0" animBg="1"/>
      <p:bldP spid="132111" grpId="0" animBg="1"/>
      <p:bldP spid="132112" grpId="0" animBg="1"/>
      <p:bldP spid="132113" grpId="0" animBg="1"/>
      <p:bldP spid="132113" grpId="1" animBg="1"/>
      <p:bldP spid="132114" grpId="0" animBg="1"/>
      <p:bldP spid="132114" grpId="1" animBg="1"/>
      <p:bldP spid="132115" grpId="0" animBg="1"/>
      <p:bldP spid="132115" grpId="1" animBg="1"/>
      <p:bldP spid="132116" grpId="0" animBg="1"/>
      <p:bldP spid="132116" grpId="1" animBg="1"/>
      <p:bldP spid="1321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noFill/>
          <a:ln/>
        </p:spPr>
        <p:txBody>
          <a:bodyPr/>
          <a:lstStyle/>
          <a:p>
            <a:pPr algn="ctr"/>
            <a:r>
              <a:rPr lang="en-US" sz="2400"/>
              <a:t>picoAmps</a:t>
            </a:r>
          </a:p>
        </p:txBody>
      </p:sp>
      <p:sp>
        <p:nvSpPr>
          <p:cNvPr id="135172" name="Text Box 4"/>
          <p:cNvSpPr txBox="1">
            <a:spLocks noChangeArrowheads="1"/>
          </p:cNvSpPr>
          <p:nvPr/>
        </p:nvSpPr>
        <p:spPr bwMode="auto">
          <a:xfrm>
            <a:off x="2686050" y="5048250"/>
            <a:ext cx="3798888" cy="457200"/>
          </a:xfrm>
          <a:prstGeom prst="rect">
            <a:avLst/>
          </a:prstGeom>
          <a:noFill/>
          <a:ln w="9525">
            <a:noFill/>
            <a:miter lim="800000"/>
            <a:headEnd/>
            <a:tailEnd/>
          </a:ln>
          <a:effectLst/>
        </p:spPr>
        <p:txBody>
          <a:bodyPr>
            <a:spAutoFit/>
          </a:bodyPr>
          <a:lstStyle/>
          <a:p>
            <a:pPr>
              <a:spcBef>
                <a:spcPct val="50000"/>
              </a:spcBef>
            </a:pPr>
            <a:r>
              <a:rPr lang="en-US" sz="2400" b="1">
                <a:solidFill>
                  <a:srgbClr val="009900"/>
                </a:solidFill>
              </a:rPr>
              <a:t>I</a:t>
            </a:r>
            <a:r>
              <a:rPr lang="en-US" sz="2400" b="1" baseline="-25000">
                <a:solidFill>
                  <a:srgbClr val="009900"/>
                </a:solidFill>
              </a:rPr>
              <a:t>B</a:t>
            </a:r>
            <a:r>
              <a:rPr lang="en-US" sz="2400" b="1">
                <a:solidFill>
                  <a:srgbClr val="009900"/>
                </a:solidFill>
              </a:rPr>
              <a:t> = C dV/dt / Loopgain</a:t>
            </a:r>
          </a:p>
        </p:txBody>
      </p:sp>
      <p:sp>
        <p:nvSpPr>
          <p:cNvPr id="135173" name="Text Box 5"/>
          <p:cNvSpPr txBox="1">
            <a:spLocks noChangeArrowheads="1"/>
          </p:cNvSpPr>
          <p:nvPr/>
        </p:nvSpPr>
        <p:spPr bwMode="auto">
          <a:xfrm>
            <a:off x="4648200" y="1524000"/>
            <a:ext cx="4106863" cy="519113"/>
          </a:xfrm>
          <a:prstGeom prst="rect">
            <a:avLst/>
          </a:prstGeom>
          <a:noFill/>
          <a:ln w="9525">
            <a:noFill/>
            <a:miter lim="800000"/>
            <a:headEnd/>
            <a:tailEnd/>
          </a:ln>
          <a:effectLst/>
        </p:spPr>
        <p:txBody>
          <a:bodyPr>
            <a:spAutoFit/>
          </a:bodyPr>
          <a:lstStyle/>
          <a:p>
            <a:pPr>
              <a:spcBef>
                <a:spcPct val="50000"/>
              </a:spcBef>
            </a:pPr>
            <a:r>
              <a:rPr lang="en-US" sz="2400" b="1">
                <a:solidFill>
                  <a:srgbClr val="2D08C8"/>
                </a:solidFill>
              </a:rPr>
              <a:t>for  </a:t>
            </a:r>
            <a:r>
              <a:rPr lang="en-US" sz="2800" b="1">
                <a:solidFill>
                  <a:srgbClr val="2D08C8"/>
                </a:solidFill>
              </a:rPr>
              <a:t>I</a:t>
            </a:r>
            <a:r>
              <a:rPr lang="en-US" sz="2800" b="1" baseline="-25000">
                <a:solidFill>
                  <a:srgbClr val="2D08C8"/>
                </a:solidFill>
              </a:rPr>
              <a:t>B</a:t>
            </a:r>
            <a:r>
              <a:rPr lang="en-US" sz="2800" b="1">
                <a:solidFill>
                  <a:srgbClr val="2D08C8"/>
                </a:solidFill>
              </a:rPr>
              <a:t> 5pA to ~200pA</a:t>
            </a:r>
          </a:p>
        </p:txBody>
      </p:sp>
      <p:graphicFrame>
        <p:nvGraphicFramePr>
          <p:cNvPr id="135175" name="Object 7"/>
          <p:cNvGraphicFramePr>
            <a:graphicFrameLocks noGrp="1" noChangeAspect="1"/>
          </p:cNvGraphicFramePr>
          <p:nvPr>
            <p:ph idx="1"/>
          </p:nvPr>
        </p:nvGraphicFramePr>
        <p:xfrm>
          <a:off x="982663" y="1535113"/>
          <a:ext cx="4502150" cy="3744912"/>
        </p:xfrm>
        <a:graphic>
          <a:graphicData uri="http://schemas.openxmlformats.org/presentationml/2006/ole">
            <mc:AlternateContent xmlns:mc="http://schemas.openxmlformats.org/markup-compatibility/2006">
              <mc:Choice xmlns:v="urn:schemas-microsoft-com:vml" Requires="v">
                <p:oleObj spid="_x0000_s135194" name="Visio" r:id="rId4" imgW="4502468" imgH="3744278" progId="Visio.Drawing.11">
                  <p:embed/>
                </p:oleObj>
              </mc:Choice>
              <mc:Fallback>
                <p:oleObj name="Visio" r:id="rId4" imgW="4502468" imgH="3744278" progId="Visio.Drawing.11">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1535113"/>
                        <a:ext cx="450215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5177" name="Picture 9" descr="463px-Symbol_thumbs_up"/>
          <p:cNvPicPr>
            <a:picLocks noChangeAspect="1" noChangeArrowheads="1"/>
          </p:cNvPicPr>
          <p:nvPr/>
        </p:nvPicPr>
        <p:blipFill>
          <a:blip r:embed="rId6" cstate="print"/>
          <a:srcRect/>
          <a:stretch>
            <a:fillRect/>
          </a:stretch>
        </p:blipFill>
        <p:spPr bwMode="auto">
          <a:xfrm>
            <a:off x="3986213" y="1300163"/>
            <a:ext cx="633412" cy="819150"/>
          </a:xfrm>
          <a:prstGeom prst="rect">
            <a:avLst/>
          </a:prstGeom>
          <a:noFill/>
        </p:spPr>
      </p:pic>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title"/>
          </p:nvPr>
        </p:nvSpPr>
        <p:spPr>
          <a:noFill/>
          <a:ln/>
        </p:spPr>
        <p:txBody>
          <a:bodyPr/>
          <a:lstStyle/>
          <a:p>
            <a:pPr algn="ctr"/>
            <a:r>
              <a:rPr lang="en-US" sz="2400" dirty="0" err="1"/>
              <a:t>femtoAmps</a:t>
            </a:r>
            <a:r>
              <a:rPr lang="en-US" sz="2400" dirty="0"/>
              <a:t>   </a:t>
            </a:r>
            <a:r>
              <a:rPr lang="en-US" sz="2400" dirty="0" smtClean="0"/>
              <a:t/>
            </a:r>
            <a:br>
              <a:rPr lang="en-US" sz="2400" dirty="0" smtClean="0"/>
            </a:br>
            <a:r>
              <a:rPr lang="en-US" sz="1600" dirty="0" smtClean="0"/>
              <a:t>~</a:t>
            </a:r>
            <a:r>
              <a:rPr lang="en-US" sz="1600" dirty="0"/>
              <a:t>6 electrons / </a:t>
            </a:r>
            <a:r>
              <a:rPr lang="en-US" sz="1600" dirty="0" err="1"/>
              <a:t>mSec</a:t>
            </a:r>
            <a:endParaRPr lang="en-US" sz="1600" dirty="0"/>
          </a:p>
        </p:txBody>
      </p:sp>
      <p:graphicFrame>
        <p:nvGraphicFramePr>
          <p:cNvPr id="146437" name="Object 5"/>
          <p:cNvGraphicFramePr>
            <a:graphicFrameLocks noChangeAspect="1"/>
          </p:cNvGraphicFramePr>
          <p:nvPr/>
        </p:nvGraphicFramePr>
        <p:xfrm>
          <a:off x="519113" y="1009650"/>
          <a:ext cx="4175125" cy="4378325"/>
        </p:xfrm>
        <a:graphic>
          <a:graphicData uri="http://schemas.openxmlformats.org/presentationml/2006/ole">
            <mc:AlternateContent xmlns:mc="http://schemas.openxmlformats.org/markup-compatibility/2006">
              <mc:Choice xmlns:v="urn:schemas-microsoft-com:vml" Requires="v">
                <p:oleObj spid="_x0000_s146486" name="Visio" r:id="rId3" imgW="4282250" imgH="4489704" progId="Visio.Drawing.11">
                  <p:embed/>
                </p:oleObj>
              </mc:Choice>
              <mc:Fallback>
                <p:oleObj name="Visio" r:id="rId3" imgW="4282250" imgH="4489704" progId="Visio.Drawing.11">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3" y="1009650"/>
                        <a:ext cx="4175125"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438" name="Text Box 6"/>
          <p:cNvSpPr txBox="1">
            <a:spLocks noChangeArrowheads="1"/>
          </p:cNvSpPr>
          <p:nvPr/>
        </p:nvSpPr>
        <p:spPr bwMode="auto">
          <a:xfrm>
            <a:off x="1665288" y="3214688"/>
            <a:ext cx="444500" cy="396875"/>
          </a:xfrm>
          <a:prstGeom prst="rect">
            <a:avLst/>
          </a:prstGeom>
          <a:noFill/>
          <a:ln w="9525">
            <a:noFill/>
            <a:miter lim="800000"/>
            <a:headEnd/>
            <a:tailEnd/>
          </a:ln>
          <a:effectLst/>
        </p:spPr>
        <p:txBody>
          <a:bodyPr>
            <a:spAutoFit/>
          </a:bodyPr>
          <a:lstStyle/>
          <a:p>
            <a:pPr>
              <a:spcBef>
                <a:spcPct val="50000"/>
              </a:spcBef>
            </a:pPr>
            <a:r>
              <a:rPr lang="en-US" sz="2000" b="1">
                <a:solidFill>
                  <a:srgbClr val="FF3300"/>
                </a:solidFill>
              </a:rPr>
              <a:t>-V</a:t>
            </a:r>
          </a:p>
        </p:txBody>
      </p:sp>
      <p:sp>
        <p:nvSpPr>
          <p:cNvPr id="146439" name="Text Box 7"/>
          <p:cNvSpPr txBox="1">
            <a:spLocks noChangeArrowheads="1"/>
          </p:cNvSpPr>
          <p:nvPr/>
        </p:nvSpPr>
        <p:spPr bwMode="auto">
          <a:xfrm>
            <a:off x="3565525" y="1763713"/>
            <a:ext cx="514350" cy="396875"/>
          </a:xfrm>
          <a:prstGeom prst="rect">
            <a:avLst/>
          </a:prstGeom>
          <a:noFill/>
          <a:ln w="9525">
            <a:noFill/>
            <a:miter lim="800000"/>
            <a:headEnd/>
            <a:tailEnd/>
          </a:ln>
          <a:effectLst/>
        </p:spPr>
        <p:txBody>
          <a:bodyPr>
            <a:spAutoFit/>
          </a:bodyPr>
          <a:lstStyle/>
          <a:p>
            <a:pPr>
              <a:spcBef>
                <a:spcPct val="50000"/>
              </a:spcBef>
            </a:pPr>
            <a:r>
              <a:rPr lang="en-US" sz="2000" b="1">
                <a:solidFill>
                  <a:srgbClr val="FF3300"/>
                </a:solidFill>
              </a:rPr>
              <a:t>+V</a:t>
            </a:r>
          </a:p>
        </p:txBody>
      </p:sp>
      <p:sp>
        <p:nvSpPr>
          <p:cNvPr id="146440" name="Text Box 8"/>
          <p:cNvSpPr txBox="1">
            <a:spLocks noChangeArrowheads="1"/>
          </p:cNvSpPr>
          <p:nvPr/>
        </p:nvSpPr>
        <p:spPr bwMode="auto">
          <a:xfrm>
            <a:off x="6513513" y="571500"/>
            <a:ext cx="2744787" cy="519113"/>
          </a:xfrm>
          <a:prstGeom prst="rect">
            <a:avLst/>
          </a:prstGeom>
          <a:noFill/>
          <a:ln w="9525">
            <a:noFill/>
            <a:miter lim="800000"/>
            <a:headEnd/>
            <a:tailEnd/>
          </a:ln>
          <a:effectLst/>
        </p:spPr>
        <p:txBody>
          <a:bodyPr>
            <a:spAutoFit/>
          </a:bodyPr>
          <a:lstStyle/>
          <a:p>
            <a:pPr>
              <a:spcBef>
                <a:spcPct val="50000"/>
              </a:spcBef>
            </a:pPr>
            <a:r>
              <a:rPr lang="en-US" sz="2400" b="1" dirty="0">
                <a:solidFill>
                  <a:srgbClr val="2D08C8"/>
                </a:solidFill>
              </a:rPr>
              <a:t>for  </a:t>
            </a:r>
            <a:r>
              <a:rPr lang="en-US" sz="2800" b="1" dirty="0">
                <a:solidFill>
                  <a:srgbClr val="2D08C8"/>
                </a:solidFill>
              </a:rPr>
              <a:t>I</a:t>
            </a:r>
            <a:r>
              <a:rPr lang="en-US" sz="2800" b="1" baseline="-25000" dirty="0">
                <a:solidFill>
                  <a:srgbClr val="2D08C8"/>
                </a:solidFill>
              </a:rPr>
              <a:t>B</a:t>
            </a:r>
            <a:r>
              <a:rPr lang="en-US" sz="2800" b="1" dirty="0">
                <a:solidFill>
                  <a:srgbClr val="2D08C8"/>
                </a:solidFill>
              </a:rPr>
              <a:t> &lt; 5pA</a:t>
            </a:r>
          </a:p>
        </p:txBody>
      </p:sp>
      <p:sp>
        <p:nvSpPr>
          <p:cNvPr id="146441" name="Text Box 9"/>
          <p:cNvSpPr txBox="1">
            <a:spLocks noChangeArrowheads="1"/>
          </p:cNvSpPr>
          <p:nvPr/>
        </p:nvSpPr>
        <p:spPr bwMode="auto">
          <a:xfrm>
            <a:off x="203200" y="5592763"/>
            <a:ext cx="8940800" cy="701675"/>
          </a:xfrm>
          <a:prstGeom prst="rect">
            <a:avLst/>
          </a:prstGeom>
          <a:noFill/>
          <a:ln w="9525">
            <a:noFill/>
            <a:miter lim="800000"/>
            <a:headEnd/>
            <a:tailEnd/>
          </a:ln>
          <a:effectLst/>
        </p:spPr>
        <p:txBody>
          <a:bodyPr>
            <a:spAutoFit/>
          </a:bodyPr>
          <a:lstStyle/>
          <a:p>
            <a:r>
              <a:rPr lang="en-US" sz="2000" b="1">
                <a:solidFill>
                  <a:schemeClr val="bg1"/>
                </a:solidFill>
              </a:rPr>
              <a:t>***Facilitates nulling of leakage currents on empty socket calibration***</a:t>
            </a:r>
          </a:p>
          <a:p>
            <a:endParaRPr lang="en-US" sz="2000">
              <a:solidFill>
                <a:schemeClr val="bg1"/>
              </a:solidFill>
            </a:endParaRPr>
          </a:p>
        </p:txBody>
      </p:sp>
      <p:sp>
        <p:nvSpPr>
          <p:cNvPr id="146442" name="Text Box 10"/>
          <p:cNvSpPr txBox="1">
            <a:spLocks noChangeArrowheads="1"/>
          </p:cNvSpPr>
          <p:nvPr/>
        </p:nvSpPr>
        <p:spPr bwMode="auto">
          <a:xfrm>
            <a:off x="4143375" y="4695825"/>
            <a:ext cx="2979738" cy="457200"/>
          </a:xfrm>
          <a:prstGeom prst="rect">
            <a:avLst/>
          </a:prstGeom>
          <a:noFill/>
          <a:ln w="9525">
            <a:noFill/>
            <a:miter lim="800000"/>
            <a:headEnd/>
            <a:tailEnd/>
          </a:ln>
          <a:effectLst/>
        </p:spPr>
        <p:txBody>
          <a:bodyPr>
            <a:spAutoFit/>
          </a:bodyPr>
          <a:lstStyle/>
          <a:p>
            <a:pPr>
              <a:spcBef>
                <a:spcPct val="50000"/>
              </a:spcBef>
            </a:pPr>
            <a:r>
              <a:rPr lang="en-US" sz="2400" b="1">
                <a:solidFill>
                  <a:srgbClr val="009900"/>
                </a:solidFill>
              </a:rPr>
              <a:t>I</a:t>
            </a:r>
            <a:r>
              <a:rPr lang="en-US" sz="2400" b="1" baseline="-25000">
                <a:solidFill>
                  <a:srgbClr val="009900"/>
                </a:solidFill>
              </a:rPr>
              <a:t>B</a:t>
            </a:r>
            <a:r>
              <a:rPr lang="en-US" sz="2400" b="1">
                <a:solidFill>
                  <a:srgbClr val="009900"/>
                </a:solidFill>
              </a:rPr>
              <a:t> = C dV/dt - null</a:t>
            </a:r>
          </a:p>
        </p:txBody>
      </p:sp>
      <p:pic>
        <p:nvPicPr>
          <p:cNvPr id="146444" name="Picture 12" descr="463px-Symbol_thumbs_up"/>
          <p:cNvPicPr>
            <a:picLocks noChangeAspect="1" noChangeArrowheads="1"/>
          </p:cNvPicPr>
          <p:nvPr/>
        </p:nvPicPr>
        <p:blipFill>
          <a:blip r:embed="rId5" cstate="print"/>
          <a:srcRect/>
          <a:stretch>
            <a:fillRect/>
          </a:stretch>
        </p:blipFill>
        <p:spPr bwMode="auto">
          <a:xfrm>
            <a:off x="5795963" y="442913"/>
            <a:ext cx="633412" cy="819150"/>
          </a:xfrm>
          <a:prstGeom prst="rect">
            <a:avLst/>
          </a:prstGeom>
          <a:noFill/>
        </p:spPr>
      </p:pic>
      <p:sp>
        <p:nvSpPr>
          <p:cNvPr id="146447" name="Oval 15"/>
          <p:cNvSpPr>
            <a:spLocks noChangeArrowheads="1"/>
          </p:cNvSpPr>
          <p:nvPr/>
        </p:nvSpPr>
        <p:spPr bwMode="auto">
          <a:xfrm>
            <a:off x="2219325" y="2457450"/>
            <a:ext cx="542925" cy="504825"/>
          </a:xfrm>
          <a:prstGeom prst="ellipse">
            <a:avLst/>
          </a:prstGeom>
          <a:noFill/>
          <a:ln w="38100">
            <a:solidFill>
              <a:schemeClr val="bg1"/>
            </a:solidFill>
            <a:round/>
            <a:headEnd/>
            <a:tailEnd/>
          </a:ln>
          <a:effectLst/>
        </p:spPr>
        <p:txBody>
          <a:bodyPr wrap="none" anchor="ctr"/>
          <a:lstStyle/>
          <a:p>
            <a:endParaRPr lang="en-US"/>
          </a:p>
        </p:txBody>
      </p:sp>
      <p:graphicFrame>
        <p:nvGraphicFramePr>
          <p:cNvPr id="146449" name="Object 17"/>
          <p:cNvGraphicFramePr>
            <a:graphicFrameLocks noGrp="1" noChangeAspect="1"/>
          </p:cNvGraphicFramePr>
          <p:nvPr>
            <p:ph idx="1"/>
          </p:nvPr>
        </p:nvGraphicFramePr>
        <p:xfrm>
          <a:off x="5768975" y="2362200"/>
          <a:ext cx="2957513" cy="1354138"/>
        </p:xfrm>
        <a:graphic>
          <a:graphicData uri="http://schemas.openxmlformats.org/presentationml/2006/ole">
            <mc:AlternateContent xmlns:mc="http://schemas.openxmlformats.org/markup-compatibility/2006">
              <mc:Choice xmlns:v="urn:schemas-microsoft-com:vml" Requires="v">
                <p:oleObj spid="_x0000_s146487" name="Visio" r:id="rId6" imgW="3862768" imgH="1768792" progId="Visio.Drawing.11">
                  <p:embed/>
                </p:oleObj>
              </mc:Choice>
              <mc:Fallback>
                <p:oleObj name="Visio" r:id="rId6" imgW="3862768" imgH="1768792" progId="Visio.Drawing.11">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8975" y="2362200"/>
                        <a:ext cx="2957513"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451" name="Oval 19"/>
          <p:cNvSpPr>
            <a:spLocks noChangeArrowheads="1"/>
          </p:cNvSpPr>
          <p:nvPr/>
        </p:nvSpPr>
        <p:spPr bwMode="auto">
          <a:xfrm>
            <a:off x="5486400" y="1323975"/>
            <a:ext cx="3476625" cy="3476625"/>
          </a:xfrm>
          <a:prstGeom prst="ellipse">
            <a:avLst/>
          </a:prstGeom>
          <a:noFill/>
          <a:ln w="38100">
            <a:solidFill>
              <a:schemeClr val="bg1"/>
            </a:solidFill>
            <a:round/>
            <a:headEnd/>
            <a:tailEnd/>
          </a:ln>
          <a:effectLst/>
        </p:spPr>
        <p:txBody>
          <a:bodyPr wrap="none" anchor="ctr"/>
          <a:lstStyle/>
          <a:p>
            <a:endParaRPr lang="en-US"/>
          </a:p>
        </p:txBody>
      </p:sp>
      <p:sp>
        <p:nvSpPr>
          <p:cNvPr id="146452" name="Line 20"/>
          <p:cNvSpPr>
            <a:spLocks noChangeShapeType="1"/>
          </p:cNvSpPr>
          <p:nvPr/>
        </p:nvSpPr>
        <p:spPr bwMode="auto">
          <a:xfrm flipH="1">
            <a:off x="2447925" y="1495425"/>
            <a:ext cx="4010025" cy="962025"/>
          </a:xfrm>
          <a:prstGeom prst="line">
            <a:avLst/>
          </a:prstGeom>
          <a:noFill/>
          <a:ln w="28575">
            <a:solidFill>
              <a:schemeClr val="bg1"/>
            </a:solidFill>
            <a:round/>
            <a:headEnd/>
            <a:tailEnd/>
          </a:ln>
          <a:effectLst/>
        </p:spPr>
        <p:txBody>
          <a:bodyPr/>
          <a:lstStyle/>
          <a:p>
            <a:endParaRPr lang="en-US"/>
          </a:p>
        </p:txBody>
      </p:sp>
      <p:sp>
        <p:nvSpPr>
          <p:cNvPr id="146453" name="Line 21"/>
          <p:cNvSpPr>
            <a:spLocks noChangeShapeType="1"/>
          </p:cNvSpPr>
          <p:nvPr/>
        </p:nvSpPr>
        <p:spPr bwMode="auto">
          <a:xfrm>
            <a:off x="2466975" y="2952750"/>
            <a:ext cx="4210050" cy="1762125"/>
          </a:xfrm>
          <a:prstGeom prst="line">
            <a:avLst/>
          </a:prstGeom>
          <a:noFill/>
          <a:ln w="28575">
            <a:solidFill>
              <a:schemeClr val="bg1"/>
            </a:solidFill>
            <a:round/>
            <a:headEnd/>
            <a:tailEnd/>
          </a:ln>
          <a:effectLst/>
        </p:spPr>
        <p:txBody>
          <a:bodyPr/>
          <a:lstStyle/>
          <a:p>
            <a:endParaRPr lang="en-US"/>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447"/>
                                        </p:tgtEl>
                                        <p:attrNameLst>
                                          <p:attrName>style.visibility</p:attrName>
                                        </p:attrNameLst>
                                      </p:cBhvr>
                                      <p:to>
                                        <p:strVal val="visible"/>
                                      </p:to>
                                    </p:set>
                                    <p:animEffect transition="in" filter="wipe(left)">
                                      <p:cBhvr>
                                        <p:cTn id="7" dur="500"/>
                                        <p:tgtEl>
                                          <p:spTgt spid="1464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6451"/>
                                        </p:tgtEl>
                                        <p:attrNameLst>
                                          <p:attrName>style.visibility</p:attrName>
                                        </p:attrNameLst>
                                      </p:cBhvr>
                                      <p:to>
                                        <p:strVal val="visible"/>
                                      </p:to>
                                    </p:set>
                                    <p:animEffect transition="in" filter="wipe(left)">
                                      <p:cBhvr>
                                        <p:cTn id="10" dur="500"/>
                                        <p:tgtEl>
                                          <p:spTgt spid="146451"/>
                                        </p:tgtEl>
                                      </p:cBhvr>
                                    </p:animEffect>
                                  </p:childTnLst>
                                </p:cTn>
                              </p:par>
                              <p:par>
                                <p:cTn id="11" presetID="22" presetClass="entr" presetSubtype="8" fill="hold" grpId="1" nodeType="withEffect">
                                  <p:stCondLst>
                                    <p:cond delay="0"/>
                                  </p:stCondLst>
                                  <p:childTnLst>
                                    <p:set>
                                      <p:cBhvr>
                                        <p:cTn id="12" dur="1" fill="hold">
                                          <p:stCondLst>
                                            <p:cond delay="0"/>
                                          </p:stCondLst>
                                        </p:cTn>
                                        <p:tgtEl>
                                          <p:spTgt spid="146451"/>
                                        </p:tgtEl>
                                        <p:attrNameLst>
                                          <p:attrName>style.visibility</p:attrName>
                                        </p:attrNameLst>
                                      </p:cBhvr>
                                      <p:to>
                                        <p:strVal val="visible"/>
                                      </p:to>
                                    </p:set>
                                    <p:animEffect transition="in" filter="wipe(left)">
                                      <p:cBhvr>
                                        <p:cTn id="13" dur="500"/>
                                        <p:tgtEl>
                                          <p:spTgt spid="14645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6452"/>
                                        </p:tgtEl>
                                        <p:attrNameLst>
                                          <p:attrName>style.visibility</p:attrName>
                                        </p:attrNameLst>
                                      </p:cBhvr>
                                      <p:to>
                                        <p:strVal val="visible"/>
                                      </p:to>
                                    </p:set>
                                    <p:animEffect transition="in" filter="wipe(left)">
                                      <p:cBhvr>
                                        <p:cTn id="16" dur="500"/>
                                        <p:tgtEl>
                                          <p:spTgt spid="14645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6453"/>
                                        </p:tgtEl>
                                        <p:attrNameLst>
                                          <p:attrName>style.visibility</p:attrName>
                                        </p:attrNameLst>
                                      </p:cBhvr>
                                      <p:to>
                                        <p:strVal val="visible"/>
                                      </p:to>
                                    </p:set>
                                    <p:animEffect transition="in" filter="wipe(left)">
                                      <p:cBhvr>
                                        <p:cTn id="19" dur="500"/>
                                        <p:tgtEl>
                                          <p:spTgt spid="146453"/>
                                        </p:tgtEl>
                                      </p:cBhvr>
                                    </p:animEffect>
                                  </p:childTnLst>
                                </p:cTn>
                              </p:par>
                              <p:par>
                                <p:cTn id="20" presetID="22" presetClass="entr" presetSubtype="8" fill="hold" nodeType="withEffect">
                                  <p:stCondLst>
                                    <p:cond delay="0"/>
                                  </p:stCondLst>
                                  <p:childTnLst>
                                    <p:set>
                                      <p:cBhvr>
                                        <p:cTn id="21" dur="1" fill="hold">
                                          <p:stCondLst>
                                            <p:cond delay="0"/>
                                          </p:stCondLst>
                                        </p:cTn>
                                        <p:tgtEl>
                                          <p:spTgt spid="146449"/>
                                        </p:tgtEl>
                                        <p:attrNameLst>
                                          <p:attrName>style.visibility</p:attrName>
                                        </p:attrNameLst>
                                      </p:cBhvr>
                                      <p:to>
                                        <p:strVal val="visible"/>
                                      </p:to>
                                    </p:set>
                                    <p:animEffect transition="in" filter="wipe(left)">
                                      <p:cBhvr>
                                        <p:cTn id="22" dur="500"/>
                                        <p:tgtEl>
                                          <p:spTgt spid="146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7" grpId="0" animBg="1"/>
      <p:bldP spid="146451" grpId="0" animBg="1"/>
      <p:bldP spid="146451" grpId="1" animBg="1"/>
      <p:bldP spid="146452" grpId="0" animBg="1"/>
      <p:bldP spid="14645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Line 2"/>
          <p:cNvSpPr>
            <a:spLocks noChangeShapeType="1"/>
          </p:cNvSpPr>
          <p:nvPr/>
        </p:nvSpPr>
        <p:spPr bwMode="auto">
          <a:xfrm>
            <a:off x="5997575" y="1817688"/>
            <a:ext cx="0" cy="2087562"/>
          </a:xfrm>
          <a:prstGeom prst="line">
            <a:avLst/>
          </a:prstGeom>
          <a:noFill/>
          <a:ln w="57150">
            <a:solidFill>
              <a:schemeClr val="tx1"/>
            </a:solidFill>
            <a:round/>
            <a:headEnd/>
            <a:tailEnd/>
          </a:ln>
          <a:effectLst/>
        </p:spPr>
        <p:txBody>
          <a:bodyPr/>
          <a:lstStyle/>
          <a:p>
            <a:endParaRPr lang="en-US"/>
          </a:p>
        </p:txBody>
      </p:sp>
      <p:sp>
        <p:nvSpPr>
          <p:cNvPr id="211971" name="Line 3"/>
          <p:cNvSpPr>
            <a:spLocks noChangeShapeType="1"/>
          </p:cNvSpPr>
          <p:nvPr/>
        </p:nvSpPr>
        <p:spPr bwMode="auto">
          <a:xfrm>
            <a:off x="5995988" y="2438400"/>
            <a:ext cx="1889125" cy="0"/>
          </a:xfrm>
          <a:prstGeom prst="line">
            <a:avLst/>
          </a:prstGeom>
          <a:noFill/>
          <a:ln w="57150">
            <a:solidFill>
              <a:schemeClr val="tx1"/>
            </a:solidFill>
            <a:round/>
            <a:headEnd/>
            <a:tailEnd/>
          </a:ln>
          <a:effectLst/>
        </p:spPr>
        <p:txBody>
          <a:bodyPr/>
          <a:lstStyle/>
          <a:p>
            <a:endParaRPr lang="en-US"/>
          </a:p>
        </p:txBody>
      </p:sp>
      <p:sp>
        <p:nvSpPr>
          <p:cNvPr id="211972" name="Line 4"/>
          <p:cNvSpPr>
            <a:spLocks noChangeShapeType="1"/>
          </p:cNvSpPr>
          <p:nvPr/>
        </p:nvSpPr>
        <p:spPr bwMode="auto">
          <a:xfrm>
            <a:off x="6016625" y="2471738"/>
            <a:ext cx="1824038" cy="696912"/>
          </a:xfrm>
          <a:prstGeom prst="line">
            <a:avLst/>
          </a:prstGeom>
          <a:noFill/>
          <a:ln w="57150">
            <a:solidFill>
              <a:srgbClr val="00FF00"/>
            </a:solidFill>
            <a:round/>
            <a:headEnd/>
            <a:tailEnd type="triangle" w="med" len="med"/>
          </a:ln>
          <a:effectLst/>
        </p:spPr>
        <p:txBody>
          <a:bodyPr/>
          <a:lstStyle/>
          <a:p>
            <a:endParaRPr lang="en-US"/>
          </a:p>
        </p:txBody>
      </p:sp>
      <p:sp>
        <p:nvSpPr>
          <p:cNvPr id="211973" name="Text Box 5"/>
          <p:cNvSpPr txBox="1">
            <a:spLocks noChangeArrowheads="1"/>
          </p:cNvSpPr>
          <p:nvPr/>
        </p:nvSpPr>
        <p:spPr bwMode="auto">
          <a:xfrm>
            <a:off x="6248400" y="1828800"/>
            <a:ext cx="1473200" cy="779463"/>
          </a:xfrm>
          <a:prstGeom prst="rect">
            <a:avLst/>
          </a:prstGeom>
          <a:noFill/>
          <a:ln w="9525">
            <a:noFill/>
            <a:miter lim="800000"/>
            <a:headEnd/>
            <a:tailEnd/>
          </a:ln>
          <a:effectLst/>
        </p:spPr>
        <p:txBody>
          <a:bodyPr>
            <a:spAutoFit/>
          </a:bodyPr>
          <a:lstStyle/>
          <a:p>
            <a:pPr eaLnBrk="1" hangingPunct="1">
              <a:spcBef>
                <a:spcPct val="50000"/>
              </a:spcBef>
            </a:pPr>
            <a:r>
              <a:rPr lang="en-US" b="1"/>
              <a:t>I = C(dV/dt)</a:t>
            </a:r>
          </a:p>
          <a:p>
            <a:pPr eaLnBrk="1" hangingPunct="1">
              <a:spcBef>
                <a:spcPct val="50000"/>
              </a:spcBef>
            </a:pPr>
            <a:endParaRPr lang="en-US" b="1"/>
          </a:p>
        </p:txBody>
      </p:sp>
      <p:sp>
        <p:nvSpPr>
          <p:cNvPr id="211974" name="AutoShape 6"/>
          <p:cNvSpPr>
            <a:spLocks noChangeArrowheads="1"/>
          </p:cNvSpPr>
          <p:nvPr/>
        </p:nvSpPr>
        <p:spPr bwMode="auto">
          <a:xfrm>
            <a:off x="5562600" y="2514600"/>
            <a:ext cx="160338" cy="1447800"/>
          </a:xfrm>
          <a:prstGeom prst="upDownArrow">
            <a:avLst>
              <a:gd name="adj1" fmla="val 50000"/>
              <a:gd name="adj2" fmla="val 180593"/>
            </a:avLst>
          </a:prstGeom>
          <a:solidFill>
            <a:schemeClr val="hlink"/>
          </a:solidFill>
          <a:ln w="9525">
            <a:solidFill>
              <a:schemeClr val="tx1"/>
            </a:solidFill>
            <a:miter lim="800000"/>
            <a:headEnd/>
            <a:tailEnd/>
          </a:ln>
          <a:effectLst/>
        </p:spPr>
        <p:txBody>
          <a:bodyPr wrap="none" anchor="ctr"/>
          <a:lstStyle/>
          <a:p>
            <a:endParaRPr lang="en-US"/>
          </a:p>
        </p:txBody>
      </p:sp>
      <p:sp>
        <p:nvSpPr>
          <p:cNvPr id="211975" name="AutoShape 7"/>
          <p:cNvSpPr>
            <a:spLocks noChangeArrowheads="1"/>
          </p:cNvSpPr>
          <p:nvPr/>
        </p:nvSpPr>
        <p:spPr bwMode="auto">
          <a:xfrm>
            <a:off x="6076950" y="3975100"/>
            <a:ext cx="1820863" cy="160338"/>
          </a:xfrm>
          <a:prstGeom prst="leftRightArrow">
            <a:avLst>
              <a:gd name="adj1" fmla="val 50000"/>
              <a:gd name="adj2" fmla="val 227128"/>
            </a:avLst>
          </a:prstGeom>
          <a:solidFill>
            <a:schemeClr val="hlink"/>
          </a:solidFill>
          <a:ln w="9525">
            <a:solidFill>
              <a:schemeClr val="tx1"/>
            </a:solidFill>
            <a:miter lim="800000"/>
            <a:headEnd/>
            <a:tailEnd/>
          </a:ln>
          <a:effectLst/>
        </p:spPr>
        <p:txBody>
          <a:bodyPr wrap="none" anchor="ctr"/>
          <a:lstStyle/>
          <a:p>
            <a:endParaRPr lang="en-US"/>
          </a:p>
        </p:txBody>
      </p:sp>
      <p:sp>
        <p:nvSpPr>
          <p:cNvPr id="211976" name="Text Box 8"/>
          <p:cNvSpPr txBox="1">
            <a:spLocks noChangeArrowheads="1"/>
          </p:cNvSpPr>
          <p:nvPr/>
        </p:nvSpPr>
        <p:spPr bwMode="auto">
          <a:xfrm>
            <a:off x="5029200" y="3048000"/>
            <a:ext cx="447675" cy="336550"/>
          </a:xfrm>
          <a:prstGeom prst="rect">
            <a:avLst/>
          </a:prstGeom>
          <a:noFill/>
          <a:ln w="9525">
            <a:noFill/>
            <a:miter lim="800000"/>
            <a:headEnd/>
            <a:tailEnd/>
          </a:ln>
          <a:effectLst/>
        </p:spPr>
        <p:txBody>
          <a:bodyPr>
            <a:spAutoFit/>
          </a:bodyPr>
          <a:lstStyle/>
          <a:p>
            <a:pPr eaLnBrk="1" hangingPunct="1">
              <a:spcBef>
                <a:spcPct val="50000"/>
              </a:spcBef>
            </a:pPr>
            <a:r>
              <a:rPr lang="en-US" sz="1600" b="1">
                <a:cs typeface="Arial" charset="0"/>
              </a:rPr>
              <a:t>∆V</a:t>
            </a:r>
          </a:p>
        </p:txBody>
      </p:sp>
      <p:sp>
        <p:nvSpPr>
          <p:cNvPr id="211977" name="Text Box 9"/>
          <p:cNvSpPr txBox="1">
            <a:spLocks noChangeArrowheads="1"/>
          </p:cNvSpPr>
          <p:nvPr/>
        </p:nvSpPr>
        <p:spPr bwMode="auto">
          <a:xfrm>
            <a:off x="6886575" y="4156075"/>
            <a:ext cx="447675" cy="336550"/>
          </a:xfrm>
          <a:prstGeom prst="rect">
            <a:avLst/>
          </a:prstGeom>
          <a:noFill/>
          <a:ln w="9525">
            <a:noFill/>
            <a:miter lim="800000"/>
            <a:headEnd/>
            <a:tailEnd/>
          </a:ln>
          <a:effectLst/>
        </p:spPr>
        <p:txBody>
          <a:bodyPr>
            <a:spAutoFit/>
          </a:bodyPr>
          <a:lstStyle/>
          <a:p>
            <a:pPr eaLnBrk="1" hangingPunct="1">
              <a:spcBef>
                <a:spcPct val="50000"/>
              </a:spcBef>
            </a:pPr>
            <a:r>
              <a:rPr lang="en-US" sz="1600" b="1">
                <a:cs typeface="Arial" charset="0"/>
              </a:rPr>
              <a:t>∆T</a:t>
            </a:r>
          </a:p>
        </p:txBody>
      </p:sp>
      <p:sp>
        <p:nvSpPr>
          <p:cNvPr id="211978" name="Text Box 10"/>
          <p:cNvSpPr txBox="1">
            <a:spLocks noChangeArrowheads="1"/>
          </p:cNvSpPr>
          <p:nvPr/>
        </p:nvSpPr>
        <p:spPr bwMode="auto">
          <a:xfrm>
            <a:off x="304800" y="1524000"/>
            <a:ext cx="4648200" cy="2987675"/>
          </a:xfrm>
          <a:prstGeom prst="rect">
            <a:avLst/>
          </a:prstGeom>
          <a:noFill/>
          <a:ln w="9525">
            <a:noFill/>
            <a:miter lim="800000"/>
            <a:headEnd/>
            <a:tailEnd/>
          </a:ln>
          <a:effectLst/>
        </p:spPr>
        <p:txBody>
          <a:bodyPr>
            <a:spAutoFit/>
          </a:bodyPr>
          <a:lstStyle/>
          <a:p>
            <a:pPr eaLnBrk="1" hangingPunct="1">
              <a:spcBef>
                <a:spcPct val="50000"/>
              </a:spcBef>
            </a:pPr>
            <a:r>
              <a:rPr lang="en-US" sz="2000" u="sng"/>
              <a:t>Step 1</a:t>
            </a:r>
            <a:r>
              <a:rPr lang="en-US" sz="2000"/>
              <a:t>:</a:t>
            </a:r>
          </a:p>
          <a:p>
            <a:pPr eaLnBrk="1" hangingPunct="1">
              <a:spcBef>
                <a:spcPct val="50000"/>
              </a:spcBef>
            </a:pPr>
            <a:r>
              <a:rPr lang="en-US" sz="2000"/>
              <a:t>Run an open socket leakage test for each amplifier input and store values</a:t>
            </a:r>
          </a:p>
          <a:p>
            <a:pPr eaLnBrk="1" hangingPunct="1">
              <a:spcBef>
                <a:spcPct val="50000"/>
              </a:spcBef>
            </a:pPr>
            <a:r>
              <a:rPr lang="en-US" sz="2000" u="sng"/>
              <a:t>Step 2</a:t>
            </a:r>
            <a:r>
              <a:rPr lang="en-US" sz="2000"/>
              <a:t>:</a:t>
            </a:r>
          </a:p>
          <a:p>
            <a:pPr eaLnBrk="1" hangingPunct="1">
              <a:spcBef>
                <a:spcPct val="50000"/>
              </a:spcBef>
            </a:pPr>
            <a:r>
              <a:rPr lang="en-US" sz="2000"/>
              <a:t>Measure bias current of each input</a:t>
            </a:r>
          </a:p>
          <a:p>
            <a:pPr eaLnBrk="1" hangingPunct="1">
              <a:spcBef>
                <a:spcPct val="50000"/>
              </a:spcBef>
            </a:pPr>
            <a:r>
              <a:rPr lang="en-US" sz="2000" u="sng"/>
              <a:t>Step 3</a:t>
            </a:r>
            <a:r>
              <a:rPr lang="en-US" sz="2000"/>
              <a:t>:</a:t>
            </a:r>
          </a:p>
          <a:p>
            <a:pPr eaLnBrk="1" hangingPunct="1">
              <a:spcBef>
                <a:spcPct val="50000"/>
              </a:spcBef>
            </a:pPr>
            <a:r>
              <a:rPr lang="en-US" sz="2000"/>
              <a:t>Bias Current = I</a:t>
            </a:r>
            <a:r>
              <a:rPr lang="en-US" sz="2000" b="1" baseline="-10000"/>
              <a:t>MEASURED</a:t>
            </a:r>
            <a:r>
              <a:rPr lang="en-US" sz="2000"/>
              <a:t> – I</a:t>
            </a:r>
            <a:r>
              <a:rPr lang="en-US" sz="2000" b="1" baseline="-10000"/>
              <a:t>LEAKAGE</a:t>
            </a:r>
          </a:p>
        </p:txBody>
      </p:sp>
      <p:sp>
        <p:nvSpPr>
          <p:cNvPr id="211981" name="Line 13"/>
          <p:cNvSpPr>
            <a:spLocks noChangeShapeType="1"/>
          </p:cNvSpPr>
          <p:nvPr/>
        </p:nvSpPr>
        <p:spPr bwMode="auto">
          <a:xfrm>
            <a:off x="6016625" y="2462213"/>
            <a:ext cx="1824038" cy="1401762"/>
          </a:xfrm>
          <a:prstGeom prst="line">
            <a:avLst/>
          </a:prstGeom>
          <a:noFill/>
          <a:ln w="57150">
            <a:solidFill>
              <a:srgbClr val="0000FF"/>
            </a:solidFill>
            <a:round/>
            <a:headEnd/>
            <a:tailEnd type="triangle" w="med" len="med"/>
          </a:ln>
          <a:effectLst/>
        </p:spPr>
        <p:txBody>
          <a:bodyPr/>
          <a:lstStyle/>
          <a:p>
            <a:endParaRPr lang="en-US"/>
          </a:p>
        </p:txBody>
      </p:sp>
      <p:sp>
        <p:nvSpPr>
          <p:cNvPr id="211982" name="Text Box 14"/>
          <p:cNvSpPr txBox="1">
            <a:spLocks noChangeArrowheads="1"/>
          </p:cNvSpPr>
          <p:nvPr/>
        </p:nvSpPr>
        <p:spPr bwMode="auto">
          <a:xfrm>
            <a:off x="7391400" y="2667000"/>
            <a:ext cx="895350" cy="304800"/>
          </a:xfrm>
          <a:prstGeom prst="rect">
            <a:avLst/>
          </a:prstGeom>
          <a:noFill/>
          <a:ln w="9525">
            <a:noFill/>
            <a:miter lim="800000"/>
            <a:headEnd/>
            <a:tailEnd/>
          </a:ln>
          <a:effectLst/>
        </p:spPr>
        <p:txBody>
          <a:bodyPr>
            <a:spAutoFit/>
          </a:bodyPr>
          <a:lstStyle/>
          <a:p>
            <a:pPr eaLnBrk="1" hangingPunct="1">
              <a:spcBef>
                <a:spcPct val="50000"/>
              </a:spcBef>
            </a:pPr>
            <a:r>
              <a:rPr lang="en-US" sz="1400" b="1"/>
              <a:t>Leakage</a:t>
            </a:r>
            <a:r>
              <a:rPr lang="en-US" sz="1000" b="1"/>
              <a:t> </a:t>
            </a:r>
          </a:p>
        </p:txBody>
      </p:sp>
      <p:sp>
        <p:nvSpPr>
          <p:cNvPr id="211983" name="Text Box 15"/>
          <p:cNvSpPr txBox="1">
            <a:spLocks noChangeArrowheads="1"/>
          </p:cNvSpPr>
          <p:nvPr/>
        </p:nvSpPr>
        <p:spPr bwMode="auto">
          <a:xfrm>
            <a:off x="6324600" y="3581400"/>
            <a:ext cx="1524000" cy="304800"/>
          </a:xfrm>
          <a:prstGeom prst="rect">
            <a:avLst/>
          </a:prstGeom>
          <a:noFill/>
          <a:ln w="9525">
            <a:noFill/>
            <a:miter lim="800000"/>
            <a:headEnd/>
            <a:tailEnd/>
          </a:ln>
          <a:effectLst/>
        </p:spPr>
        <p:txBody>
          <a:bodyPr>
            <a:spAutoFit/>
          </a:bodyPr>
          <a:lstStyle/>
          <a:p>
            <a:pPr eaLnBrk="1" hangingPunct="1">
              <a:spcBef>
                <a:spcPct val="50000"/>
              </a:spcBef>
            </a:pPr>
            <a:r>
              <a:rPr lang="en-US" sz="1400" b="1"/>
              <a:t>Leakage</a:t>
            </a:r>
            <a:r>
              <a:rPr lang="en-US" sz="1000" b="1"/>
              <a:t> </a:t>
            </a:r>
            <a:r>
              <a:rPr lang="en-US" sz="1400" b="1"/>
              <a:t>+ I</a:t>
            </a:r>
            <a:r>
              <a:rPr lang="en-US" sz="1400" b="1" baseline="-10000"/>
              <a:t>B</a:t>
            </a:r>
            <a:r>
              <a:rPr lang="en-US" sz="1000" b="1"/>
              <a:t> </a:t>
            </a:r>
          </a:p>
        </p:txBody>
      </p:sp>
      <p:sp>
        <p:nvSpPr>
          <p:cNvPr id="2" name="Slide Number Placeholder 1"/>
          <p:cNvSpPr>
            <a:spLocks noGrp="1"/>
          </p:cNvSpPr>
          <p:nvPr>
            <p:ph type="sldNum" sz="quarter" idx="12"/>
          </p:nvPr>
        </p:nvSpPr>
        <p:spPr/>
        <p:txBody>
          <a:bodyPr/>
          <a:lstStyle/>
          <a:p>
            <a:pPr>
              <a:defRPr/>
            </a:pPr>
            <a:fld id="{19A2A0E3-8AD7-4140-8B9E-48ADA102EC7D}"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8031_F_06-04-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16403"/>
            <a:ext cx="4495799" cy="673942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6E298A4-60D9-4BE4-A68B-5EFD464C8EFE}" type="slidenum">
              <a:rPr lang="en-US" smtClean="0"/>
              <a:t>6</a:t>
            </a:fld>
            <a:endParaRPr lang="en-US"/>
          </a:p>
        </p:txBody>
      </p:sp>
    </p:spTree>
    <p:extLst>
      <p:ext uri="{BB962C8B-B14F-4D97-AF65-F5344CB8AC3E}">
        <p14:creationId xmlns:p14="http://schemas.microsoft.com/office/powerpoint/2010/main" val="37662711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noFill/>
          <a:ln/>
        </p:spPr>
        <p:txBody>
          <a:bodyPr/>
          <a:lstStyle/>
          <a:p>
            <a:pPr algn="ctr"/>
            <a:r>
              <a:rPr lang="en-US" sz="2400"/>
              <a:t>Important considerations for low I</a:t>
            </a:r>
            <a:r>
              <a:rPr lang="en-US" sz="1600"/>
              <a:t>B</a:t>
            </a:r>
            <a:r>
              <a:rPr lang="en-US" sz="2400"/>
              <a:t> measurements</a:t>
            </a:r>
          </a:p>
        </p:txBody>
      </p:sp>
      <p:sp>
        <p:nvSpPr>
          <p:cNvPr id="137219" name="Rectangle 3"/>
          <p:cNvSpPr>
            <a:spLocks noGrp="1" noChangeArrowheads="1"/>
          </p:cNvSpPr>
          <p:nvPr>
            <p:ph type="body" sz="half" idx="1"/>
          </p:nvPr>
        </p:nvSpPr>
        <p:spPr>
          <a:xfrm>
            <a:off x="342900" y="1185863"/>
            <a:ext cx="4013200" cy="4692650"/>
          </a:xfrm>
          <a:noFill/>
          <a:ln/>
        </p:spPr>
        <p:txBody>
          <a:bodyPr lIns="45720" tIns="46038" rIns="45720" bIns="46038"/>
          <a:lstStyle/>
          <a:p>
            <a:r>
              <a:rPr lang="en-US" sz="2400">
                <a:solidFill>
                  <a:srgbClr val="0000FF"/>
                </a:solidFill>
              </a:rPr>
              <a:t>Low leakage Capacitor </a:t>
            </a:r>
            <a:br>
              <a:rPr lang="en-US" sz="2400">
                <a:solidFill>
                  <a:srgbClr val="0000FF"/>
                </a:solidFill>
              </a:rPr>
            </a:br>
            <a:r>
              <a:rPr lang="en-US" sz="2400">
                <a:solidFill>
                  <a:srgbClr val="0000FF"/>
                </a:solidFill>
              </a:rPr>
              <a:t>( Teflon, glass, polypropylene</a:t>
            </a:r>
            <a:br>
              <a:rPr lang="en-US" sz="2400">
                <a:solidFill>
                  <a:srgbClr val="0000FF"/>
                </a:solidFill>
              </a:rPr>
            </a:br>
            <a:r>
              <a:rPr lang="en-US" sz="2400">
                <a:solidFill>
                  <a:srgbClr val="0000FF"/>
                </a:solidFill>
              </a:rPr>
              <a:t>polystyrene).</a:t>
            </a:r>
          </a:p>
          <a:p>
            <a:r>
              <a:rPr lang="en-US" sz="2400">
                <a:solidFill>
                  <a:srgbClr val="009900"/>
                </a:solidFill>
              </a:rPr>
              <a:t>Low thermal EMF cancelled, mechanical latching relays w/ active high drivers.</a:t>
            </a:r>
          </a:p>
          <a:p>
            <a:pPr lvl="1">
              <a:lnSpc>
                <a:spcPct val="150000"/>
              </a:lnSpc>
              <a:buFontTx/>
              <a:buNone/>
            </a:pPr>
            <a:endParaRPr lang="en-US"/>
          </a:p>
        </p:txBody>
      </p:sp>
      <p:graphicFrame>
        <p:nvGraphicFramePr>
          <p:cNvPr id="137220" name="Object 4"/>
          <p:cNvGraphicFramePr>
            <a:graphicFrameLocks noGrp="1" noChangeAspect="1"/>
          </p:cNvGraphicFramePr>
          <p:nvPr>
            <p:ph sz="quarter" idx="2"/>
          </p:nvPr>
        </p:nvGraphicFramePr>
        <p:xfrm>
          <a:off x="4492625" y="1752600"/>
          <a:ext cx="4651375" cy="2616200"/>
        </p:xfrm>
        <a:graphic>
          <a:graphicData uri="http://schemas.openxmlformats.org/presentationml/2006/ole">
            <mc:AlternateContent xmlns:mc="http://schemas.openxmlformats.org/markup-compatibility/2006">
              <mc:Choice xmlns:v="urn:schemas-microsoft-com:vml" Requires="v">
                <p:oleObj spid="_x0000_s137337" name="Visio" r:id="rId4" imgW="2952274" imgH="1660684" progId="Visio.Drawing.11">
                  <p:embed/>
                </p:oleObj>
              </mc:Choice>
              <mc:Fallback>
                <p:oleObj name="Visio" r:id="rId4" imgW="2952274" imgH="1660684"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25" y="1752600"/>
                        <a:ext cx="4651375" cy="261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7221" name="Object 5"/>
          <p:cNvGraphicFramePr>
            <a:graphicFrameLocks noGrp="1" noChangeAspect="1"/>
          </p:cNvGraphicFramePr>
          <p:nvPr>
            <p:ph sz="quarter" idx="3"/>
          </p:nvPr>
        </p:nvGraphicFramePr>
        <p:xfrm>
          <a:off x="5257800" y="2012950"/>
          <a:ext cx="736600" cy="652463"/>
        </p:xfrm>
        <a:graphic>
          <a:graphicData uri="http://schemas.openxmlformats.org/presentationml/2006/ole">
            <mc:AlternateContent xmlns:mc="http://schemas.openxmlformats.org/markup-compatibility/2006">
              <mc:Choice xmlns:v="urn:schemas-microsoft-com:vml" Requires="v">
                <p:oleObj spid="_x0000_s137338" name="Visio" r:id="rId6" imgW="474878" imgH="449885" progId="Visio.Drawing.11">
                  <p:embed/>
                </p:oleObj>
              </mc:Choice>
              <mc:Fallback>
                <p:oleObj name="Visio" r:id="rId6" imgW="474878" imgH="449885" progId="Visio.Drawing.11">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2012950"/>
                        <a:ext cx="7366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34" name="Object 18"/>
          <p:cNvGraphicFramePr>
            <a:graphicFrameLocks noChangeAspect="1"/>
          </p:cNvGraphicFramePr>
          <p:nvPr/>
        </p:nvGraphicFramePr>
        <p:xfrm>
          <a:off x="4513263" y="5054600"/>
          <a:ext cx="2881312" cy="884238"/>
        </p:xfrm>
        <a:graphic>
          <a:graphicData uri="http://schemas.openxmlformats.org/presentationml/2006/ole">
            <mc:AlternateContent xmlns:mc="http://schemas.openxmlformats.org/markup-compatibility/2006">
              <mc:Choice xmlns:v="urn:schemas-microsoft-com:vml" Requires="v">
                <p:oleObj spid="_x0000_s137339" name="Visio" r:id="rId8" imgW="2882074" imgH="883539" progId="Visio.Drawing.11">
                  <p:embed/>
                </p:oleObj>
              </mc:Choice>
              <mc:Fallback>
                <p:oleObj name="Visio" r:id="rId8" imgW="2882074" imgH="883539" progId="Visio.Drawing.11">
                  <p:embed/>
                  <p:pic>
                    <p:nvPicPr>
                      <p:cNvPr id="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3263" y="5054600"/>
                        <a:ext cx="2881312"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35" name="Object 19"/>
          <p:cNvGraphicFramePr>
            <a:graphicFrameLocks noChangeAspect="1"/>
          </p:cNvGraphicFramePr>
          <p:nvPr/>
        </p:nvGraphicFramePr>
        <p:xfrm>
          <a:off x="4418013" y="4016375"/>
          <a:ext cx="2881312" cy="1244600"/>
        </p:xfrm>
        <a:graphic>
          <a:graphicData uri="http://schemas.openxmlformats.org/presentationml/2006/ole">
            <mc:AlternateContent xmlns:mc="http://schemas.openxmlformats.org/markup-compatibility/2006">
              <mc:Choice xmlns:v="urn:schemas-microsoft-com:vml" Requires="v">
                <p:oleObj spid="_x0000_s137340" name="Visio" r:id="rId10" imgW="2882074" imgH="1245298" progId="Visio.Drawing.11">
                  <p:embed/>
                </p:oleObj>
              </mc:Choice>
              <mc:Fallback>
                <p:oleObj name="Visio" r:id="rId10" imgW="2882074" imgH="1245298" progId="Visio.Drawing.11">
                  <p:embed/>
                  <p:pic>
                    <p:nvPicPr>
                      <p:cNvPr id="0"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8013" y="4016375"/>
                        <a:ext cx="2881312"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7236" name="Line 20"/>
          <p:cNvSpPr>
            <a:spLocks noChangeShapeType="1"/>
          </p:cNvSpPr>
          <p:nvPr/>
        </p:nvSpPr>
        <p:spPr bwMode="auto">
          <a:xfrm flipH="1">
            <a:off x="4133850" y="5581650"/>
            <a:ext cx="409575" cy="0"/>
          </a:xfrm>
          <a:prstGeom prst="line">
            <a:avLst/>
          </a:prstGeom>
          <a:noFill/>
          <a:ln w="38100">
            <a:solidFill>
              <a:srgbClr val="006600"/>
            </a:solidFill>
            <a:round/>
            <a:headEnd/>
            <a:tailEnd/>
          </a:ln>
          <a:effectLst/>
        </p:spPr>
        <p:txBody>
          <a:bodyPr/>
          <a:lstStyle/>
          <a:p>
            <a:endParaRPr lang="en-US"/>
          </a:p>
        </p:txBody>
      </p:sp>
      <p:sp>
        <p:nvSpPr>
          <p:cNvPr id="137237" name="Line 21"/>
          <p:cNvSpPr>
            <a:spLocks noChangeShapeType="1"/>
          </p:cNvSpPr>
          <p:nvPr/>
        </p:nvSpPr>
        <p:spPr bwMode="auto">
          <a:xfrm flipH="1" flipV="1">
            <a:off x="4133850" y="4781550"/>
            <a:ext cx="9525" cy="771525"/>
          </a:xfrm>
          <a:prstGeom prst="line">
            <a:avLst/>
          </a:prstGeom>
          <a:noFill/>
          <a:ln w="38100">
            <a:solidFill>
              <a:srgbClr val="006600"/>
            </a:solidFill>
            <a:round/>
            <a:headEnd/>
            <a:tailEnd/>
          </a:ln>
          <a:effectLst/>
        </p:spPr>
        <p:txBody>
          <a:bodyPr/>
          <a:lstStyle/>
          <a:p>
            <a:endParaRPr lang="en-US"/>
          </a:p>
        </p:txBody>
      </p:sp>
      <p:sp>
        <p:nvSpPr>
          <p:cNvPr id="137238" name="Line 22"/>
          <p:cNvSpPr>
            <a:spLocks noChangeShapeType="1"/>
          </p:cNvSpPr>
          <p:nvPr/>
        </p:nvSpPr>
        <p:spPr bwMode="auto">
          <a:xfrm flipH="1">
            <a:off x="4143375" y="4791075"/>
            <a:ext cx="295275" cy="0"/>
          </a:xfrm>
          <a:prstGeom prst="line">
            <a:avLst/>
          </a:prstGeom>
          <a:noFill/>
          <a:ln w="38100">
            <a:solidFill>
              <a:srgbClr val="006600"/>
            </a:solidFill>
            <a:round/>
            <a:headEnd/>
            <a:tailEnd/>
          </a:ln>
          <a:effectLst/>
        </p:spPr>
        <p:txBody>
          <a:bodyPr/>
          <a:lstStyle/>
          <a:p>
            <a:endParaRPr lang="en-US"/>
          </a:p>
        </p:txBody>
      </p:sp>
      <p:sp>
        <p:nvSpPr>
          <p:cNvPr id="137239" name="Line 23"/>
          <p:cNvSpPr>
            <a:spLocks noChangeShapeType="1"/>
          </p:cNvSpPr>
          <p:nvPr/>
        </p:nvSpPr>
        <p:spPr bwMode="auto">
          <a:xfrm flipH="1">
            <a:off x="3724275" y="5172075"/>
            <a:ext cx="400050" cy="0"/>
          </a:xfrm>
          <a:prstGeom prst="line">
            <a:avLst/>
          </a:prstGeom>
          <a:noFill/>
          <a:ln w="38100">
            <a:solidFill>
              <a:srgbClr val="006600"/>
            </a:solidFill>
            <a:round/>
            <a:headEnd/>
            <a:tailEnd/>
          </a:ln>
          <a:effectLst/>
        </p:spPr>
        <p:txBody>
          <a:bodyPr/>
          <a:lstStyle/>
          <a:p>
            <a:endParaRPr lang="en-US"/>
          </a:p>
        </p:txBody>
      </p:sp>
      <p:sp>
        <p:nvSpPr>
          <p:cNvPr id="137240" name="Line 24"/>
          <p:cNvSpPr>
            <a:spLocks noChangeShapeType="1"/>
          </p:cNvSpPr>
          <p:nvPr/>
        </p:nvSpPr>
        <p:spPr bwMode="auto">
          <a:xfrm>
            <a:off x="7362825" y="5524500"/>
            <a:ext cx="219075" cy="0"/>
          </a:xfrm>
          <a:prstGeom prst="line">
            <a:avLst/>
          </a:prstGeom>
          <a:noFill/>
          <a:ln w="38100">
            <a:solidFill>
              <a:srgbClr val="006600"/>
            </a:solidFill>
            <a:round/>
            <a:headEnd/>
            <a:tailEnd/>
          </a:ln>
          <a:effectLst/>
        </p:spPr>
        <p:txBody>
          <a:bodyPr/>
          <a:lstStyle/>
          <a:p>
            <a:endParaRPr lang="en-US"/>
          </a:p>
        </p:txBody>
      </p:sp>
      <p:sp>
        <p:nvSpPr>
          <p:cNvPr id="137241" name="Line 25"/>
          <p:cNvSpPr>
            <a:spLocks noChangeShapeType="1"/>
          </p:cNvSpPr>
          <p:nvPr/>
        </p:nvSpPr>
        <p:spPr bwMode="auto">
          <a:xfrm flipV="1">
            <a:off x="7572375" y="4743450"/>
            <a:ext cx="0" cy="771525"/>
          </a:xfrm>
          <a:prstGeom prst="line">
            <a:avLst/>
          </a:prstGeom>
          <a:noFill/>
          <a:ln w="38100">
            <a:solidFill>
              <a:srgbClr val="006600"/>
            </a:solidFill>
            <a:round/>
            <a:headEnd/>
            <a:tailEnd/>
          </a:ln>
          <a:effectLst/>
        </p:spPr>
        <p:txBody>
          <a:bodyPr/>
          <a:lstStyle/>
          <a:p>
            <a:endParaRPr lang="en-US"/>
          </a:p>
        </p:txBody>
      </p:sp>
      <p:sp>
        <p:nvSpPr>
          <p:cNvPr id="137242" name="Line 26"/>
          <p:cNvSpPr>
            <a:spLocks noChangeShapeType="1"/>
          </p:cNvSpPr>
          <p:nvPr/>
        </p:nvSpPr>
        <p:spPr bwMode="auto">
          <a:xfrm>
            <a:off x="7258050" y="4743450"/>
            <a:ext cx="323850" cy="0"/>
          </a:xfrm>
          <a:prstGeom prst="line">
            <a:avLst/>
          </a:prstGeom>
          <a:noFill/>
          <a:ln w="38100">
            <a:solidFill>
              <a:srgbClr val="006600"/>
            </a:solidFill>
            <a:round/>
            <a:headEnd/>
            <a:tailEnd/>
          </a:ln>
          <a:effectLst/>
        </p:spPr>
        <p:txBody>
          <a:bodyPr/>
          <a:lstStyle/>
          <a:p>
            <a:endParaRPr lang="en-US"/>
          </a:p>
        </p:txBody>
      </p:sp>
      <p:sp>
        <p:nvSpPr>
          <p:cNvPr id="137243" name="Line 27"/>
          <p:cNvSpPr>
            <a:spLocks noChangeShapeType="1"/>
          </p:cNvSpPr>
          <p:nvPr/>
        </p:nvSpPr>
        <p:spPr bwMode="auto">
          <a:xfrm>
            <a:off x="7562850" y="5162550"/>
            <a:ext cx="266700" cy="0"/>
          </a:xfrm>
          <a:prstGeom prst="line">
            <a:avLst/>
          </a:prstGeom>
          <a:noFill/>
          <a:ln w="38100">
            <a:solidFill>
              <a:srgbClr val="006600"/>
            </a:solidFill>
            <a:round/>
            <a:headEnd/>
            <a:tailEnd/>
          </a:ln>
          <a:effectLst/>
        </p:spPr>
        <p:txBody>
          <a:bodyPr/>
          <a:lstStyle/>
          <a:p>
            <a:endParaRPr lang="en-US"/>
          </a:p>
        </p:txBody>
      </p:sp>
      <p:sp>
        <p:nvSpPr>
          <p:cNvPr id="137244" name="Oval 28"/>
          <p:cNvSpPr>
            <a:spLocks noChangeArrowheads="1"/>
          </p:cNvSpPr>
          <p:nvPr/>
        </p:nvSpPr>
        <p:spPr bwMode="auto">
          <a:xfrm>
            <a:off x="7524750" y="5114925"/>
            <a:ext cx="95250" cy="88900"/>
          </a:xfrm>
          <a:prstGeom prst="ellipse">
            <a:avLst/>
          </a:prstGeom>
          <a:solidFill>
            <a:schemeClr val="tx1"/>
          </a:solidFill>
          <a:ln w="9525">
            <a:solidFill>
              <a:srgbClr val="006600"/>
            </a:solidFill>
            <a:round/>
            <a:headEnd/>
            <a:tailEnd/>
          </a:ln>
          <a:effectLst/>
        </p:spPr>
        <p:txBody>
          <a:bodyPr wrap="none" anchor="ctr"/>
          <a:lstStyle/>
          <a:p>
            <a:endParaRPr lang="en-US"/>
          </a:p>
        </p:txBody>
      </p:sp>
      <p:sp>
        <p:nvSpPr>
          <p:cNvPr id="137245" name="Oval 29"/>
          <p:cNvSpPr>
            <a:spLocks noChangeArrowheads="1"/>
          </p:cNvSpPr>
          <p:nvPr/>
        </p:nvSpPr>
        <p:spPr bwMode="auto">
          <a:xfrm>
            <a:off x="4067175" y="5133975"/>
            <a:ext cx="95250" cy="88900"/>
          </a:xfrm>
          <a:prstGeom prst="ellipse">
            <a:avLst/>
          </a:prstGeom>
          <a:solidFill>
            <a:schemeClr val="tx1"/>
          </a:solidFill>
          <a:ln w="9525">
            <a:solidFill>
              <a:srgbClr val="006600"/>
            </a:solidFill>
            <a:round/>
            <a:headEnd/>
            <a:tailEnd/>
          </a:ln>
          <a:effectLst/>
        </p:spPr>
        <p:txBody>
          <a:bodyPr wrap="none" anchor="ctr"/>
          <a:lstStyle/>
          <a:p>
            <a:endParaRPr lang="en-US"/>
          </a:p>
        </p:txBody>
      </p:sp>
      <p:graphicFrame>
        <p:nvGraphicFramePr>
          <p:cNvPr id="137246" name="Object 30"/>
          <p:cNvGraphicFramePr>
            <a:graphicFrameLocks noChangeAspect="1"/>
          </p:cNvGraphicFramePr>
          <p:nvPr/>
        </p:nvGraphicFramePr>
        <p:xfrm>
          <a:off x="4427538" y="4006850"/>
          <a:ext cx="2881312" cy="1244600"/>
        </p:xfrm>
        <a:graphic>
          <a:graphicData uri="http://schemas.openxmlformats.org/presentationml/2006/ole">
            <mc:AlternateContent xmlns:mc="http://schemas.openxmlformats.org/markup-compatibility/2006">
              <mc:Choice xmlns:v="urn:schemas-microsoft-com:vml" Requires="v">
                <p:oleObj spid="_x0000_s137341" name="Visio" r:id="rId12" imgW="2882074" imgH="1245298" progId="Visio.Drawing.11">
                  <p:embed/>
                </p:oleObj>
              </mc:Choice>
              <mc:Fallback>
                <p:oleObj name="Visio" r:id="rId12" imgW="2882074" imgH="1245298" progId="Visio.Drawing.11">
                  <p:embed/>
                  <p:pic>
                    <p:nvPicPr>
                      <p:cNvPr id="0"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7538" y="4006850"/>
                        <a:ext cx="2881312"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7247" name="Line 31"/>
          <p:cNvSpPr>
            <a:spLocks noChangeShapeType="1"/>
          </p:cNvSpPr>
          <p:nvPr/>
        </p:nvSpPr>
        <p:spPr bwMode="auto">
          <a:xfrm flipH="1">
            <a:off x="4143375" y="5572125"/>
            <a:ext cx="409575" cy="0"/>
          </a:xfrm>
          <a:prstGeom prst="line">
            <a:avLst/>
          </a:prstGeom>
          <a:noFill/>
          <a:ln w="38100">
            <a:solidFill>
              <a:srgbClr val="006600"/>
            </a:solidFill>
            <a:round/>
            <a:headEnd/>
            <a:tailEnd/>
          </a:ln>
          <a:effectLst/>
        </p:spPr>
        <p:txBody>
          <a:bodyPr/>
          <a:lstStyle/>
          <a:p>
            <a:endParaRPr lang="en-US"/>
          </a:p>
        </p:txBody>
      </p:sp>
      <p:sp>
        <p:nvSpPr>
          <p:cNvPr id="137248" name="Line 32"/>
          <p:cNvSpPr>
            <a:spLocks noChangeShapeType="1"/>
          </p:cNvSpPr>
          <p:nvPr/>
        </p:nvSpPr>
        <p:spPr bwMode="auto">
          <a:xfrm flipH="1" flipV="1">
            <a:off x="4143375" y="4772025"/>
            <a:ext cx="9525" cy="771525"/>
          </a:xfrm>
          <a:prstGeom prst="line">
            <a:avLst/>
          </a:prstGeom>
          <a:noFill/>
          <a:ln w="38100">
            <a:solidFill>
              <a:srgbClr val="006600"/>
            </a:solidFill>
            <a:round/>
            <a:headEnd/>
            <a:tailEnd/>
          </a:ln>
          <a:effectLst/>
        </p:spPr>
        <p:txBody>
          <a:bodyPr/>
          <a:lstStyle/>
          <a:p>
            <a:endParaRPr lang="en-US"/>
          </a:p>
        </p:txBody>
      </p:sp>
      <p:sp>
        <p:nvSpPr>
          <p:cNvPr id="137249" name="Line 33"/>
          <p:cNvSpPr>
            <a:spLocks noChangeShapeType="1"/>
          </p:cNvSpPr>
          <p:nvPr/>
        </p:nvSpPr>
        <p:spPr bwMode="auto">
          <a:xfrm flipH="1">
            <a:off x="4152900" y="4781550"/>
            <a:ext cx="295275" cy="0"/>
          </a:xfrm>
          <a:prstGeom prst="line">
            <a:avLst/>
          </a:prstGeom>
          <a:noFill/>
          <a:ln w="38100">
            <a:solidFill>
              <a:srgbClr val="006600"/>
            </a:solidFill>
            <a:round/>
            <a:headEnd/>
            <a:tailEnd/>
          </a:ln>
          <a:effectLst/>
        </p:spPr>
        <p:txBody>
          <a:bodyPr/>
          <a:lstStyle/>
          <a:p>
            <a:endParaRPr lang="en-US"/>
          </a:p>
        </p:txBody>
      </p:sp>
      <p:sp>
        <p:nvSpPr>
          <p:cNvPr id="137250" name="Line 34"/>
          <p:cNvSpPr>
            <a:spLocks noChangeShapeType="1"/>
          </p:cNvSpPr>
          <p:nvPr/>
        </p:nvSpPr>
        <p:spPr bwMode="auto">
          <a:xfrm flipH="1">
            <a:off x="3733800" y="5162550"/>
            <a:ext cx="400050" cy="0"/>
          </a:xfrm>
          <a:prstGeom prst="line">
            <a:avLst/>
          </a:prstGeom>
          <a:noFill/>
          <a:ln w="38100">
            <a:solidFill>
              <a:srgbClr val="006600"/>
            </a:solidFill>
            <a:round/>
            <a:headEnd/>
            <a:tailEnd/>
          </a:ln>
          <a:effectLst/>
        </p:spPr>
        <p:txBody>
          <a:bodyPr/>
          <a:lstStyle/>
          <a:p>
            <a:endParaRPr lang="en-US"/>
          </a:p>
        </p:txBody>
      </p:sp>
      <p:sp>
        <p:nvSpPr>
          <p:cNvPr id="137251" name="Oval 35"/>
          <p:cNvSpPr>
            <a:spLocks noChangeArrowheads="1"/>
          </p:cNvSpPr>
          <p:nvPr/>
        </p:nvSpPr>
        <p:spPr bwMode="auto">
          <a:xfrm>
            <a:off x="4076700" y="5124450"/>
            <a:ext cx="95250" cy="88900"/>
          </a:xfrm>
          <a:prstGeom prst="ellipse">
            <a:avLst/>
          </a:prstGeom>
          <a:solidFill>
            <a:schemeClr val="tx1"/>
          </a:solidFill>
          <a:ln w="9525">
            <a:solidFill>
              <a:srgbClr val="006600"/>
            </a:solidFill>
            <a:round/>
            <a:headEnd/>
            <a:tailEnd/>
          </a:ln>
          <a:effec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E6F60018-4C7B-474A-A36C-9E9F9EFA7F7E}" type="slidenum">
              <a:rPr lang="en-US" smtClean="0"/>
              <a:pPr>
                <a:defRPr/>
              </a:pPr>
              <a:t>60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72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7234"/>
                                        </p:tgtEl>
                                        <p:attrNameLst>
                                          <p:attrName>style.visibility</p:attrName>
                                        </p:attrNameLst>
                                      </p:cBhvr>
                                      <p:to>
                                        <p:strVal val="visible"/>
                                      </p:to>
                                    </p:set>
                                    <p:anim calcmode="lin" valueType="num">
                                      <p:cBhvr additive="base">
                                        <p:cTn id="17" dur="500" fill="hold"/>
                                        <p:tgtEl>
                                          <p:spTgt spid="137234"/>
                                        </p:tgtEl>
                                        <p:attrNameLst>
                                          <p:attrName>ppt_x</p:attrName>
                                        </p:attrNameLst>
                                      </p:cBhvr>
                                      <p:tavLst>
                                        <p:tav tm="0">
                                          <p:val>
                                            <p:strVal val="#ppt_x"/>
                                          </p:val>
                                        </p:tav>
                                        <p:tav tm="100000">
                                          <p:val>
                                            <p:strVal val="#ppt_x"/>
                                          </p:val>
                                        </p:tav>
                                      </p:tavLst>
                                    </p:anim>
                                    <p:anim calcmode="lin" valueType="num">
                                      <p:cBhvr additive="base">
                                        <p:cTn id="18" dur="500" fill="hold"/>
                                        <p:tgtEl>
                                          <p:spTgt spid="137234"/>
                                        </p:tgtEl>
                                        <p:attrNameLst>
                                          <p:attrName>ppt_y</p:attrName>
                                        </p:attrNameLst>
                                      </p:cBhvr>
                                      <p:tavLst>
                                        <p:tav tm="0">
                                          <p:val>
                                            <p:strVal val="1+#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372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2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2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72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72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72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72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72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72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72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72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72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72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72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72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7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6" grpId="0" animBg="1"/>
      <p:bldP spid="137237" grpId="0" animBg="1"/>
      <p:bldP spid="137238" grpId="0" animBg="1"/>
      <p:bldP spid="137239" grpId="0" animBg="1"/>
      <p:bldP spid="137240" grpId="0" animBg="1"/>
      <p:bldP spid="137241" grpId="0" animBg="1"/>
      <p:bldP spid="137242" grpId="0" animBg="1"/>
      <p:bldP spid="137243" grpId="0" animBg="1"/>
      <p:bldP spid="137244" grpId="0" animBg="1"/>
      <p:bldP spid="137245" grpId="0" animBg="1"/>
      <p:bldP spid="137247" grpId="0" animBg="1"/>
      <p:bldP spid="137248" grpId="0" animBg="1"/>
      <p:bldP spid="137249" grpId="0" animBg="1"/>
      <p:bldP spid="137250" grpId="0" animBg="1"/>
      <p:bldP spid="13725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543" name="Object 7"/>
          <p:cNvGraphicFramePr>
            <a:graphicFrameLocks noGrp="1" noChangeAspect="1"/>
          </p:cNvGraphicFramePr>
          <p:nvPr>
            <p:ph/>
          </p:nvPr>
        </p:nvGraphicFramePr>
        <p:xfrm>
          <a:off x="1028700" y="544513"/>
          <a:ext cx="8334375" cy="5788025"/>
        </p:xfrm>
        <a:graphic>
          <a:graphicData uri="http://schemas.openxmlformats.org/presentationml/2006/ole">
            <mc:AlternateContent xmlns:mc="http://schemas.openxmlformats.org/markup-compatibility/2006">
              <mc:Choice xmlns:v="urn:schemas-microsoft-com:vml" Requires="v">
                <p:oleObj spid="_x0000_s193562" name="Visio" r:id="rId3" imgW="8338185" imgH="5789771" progId="Visio.Drawing.11">
                  <p:embed/>
                </p:oleObj>
              </mc:Choice>
              <mc:Fallback>
                <p:oleObj name="Visio" r:id="rId3" imgW="8338185" imgH="5789771" progId="Visio.Drawing.11">
                  <p:embed/>
                  <p:pic>
                    <p:nvPicPr>
                      <p:cNvPr id="0" name="Picture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544513"/>
                        <a:ext cx="8334375" cy="578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44" name="Text Box 8"/>
          <p:cNvSpPr txBox="1">
            <a:spLocks noChangeArrowheads="1"/>
          </p:cNvSpPr>
          <p:nvPr/>
        </p:nvSpPr>
        <p:spPr bwMode="auto">
          <a:xfrm>
            <a:off x="2124075" y="1095375"/>
            <a:ext cx="5886450" cy="396875"/>
          </a:xfrm>
          <a:prstGeom prst="rect">
            <a:avLst/>
          </a:prstGeom>
          <a:noFill/>
          <a:ln w="9525">
            <a:noFill/>
            <a:miter lim="800000"/>
            <a:headEnd/>
            <a:tailEnd/>
          </a:ln>
          <a:effectLst/>
        </p:spPr>
        <p:txBody>
          <a:bodyPr>
            <a:spAutoFit/>
          </a:bodyPr>
          <a:lstStyle/>
          <a:p>
            <a:pPr>
              <a:spcBef>
                <a:spcPct val="50000"/>
              </a:spcBef>
            </a:pPr>
            <a:r>
              <a:rPr lang="en-US" sz="2000" b="1">
                <a:solidFill>
                  <a:srgbClr val="9933FF"/>
                </a:solidFill>
              </a:rPr>
              <a:t>Thermal emfs are indistinguishable from Vos</a:t>
            </a:r>
          </a:p>
        </p:txBody>
      </p:sp>
      <p:sp>
        <p:nvSpPr>
          <p:cNvPr id="193545" name="Text Box 9"/>
          <p:cNvSpPr txBox="1">
            <a:spLocks noChangeArrowheads="1"/>
          </p:cNvSpPr>
          <p:nvPr/>
        </p:nvSpPr>
        <p:spPr bwMode="auto">
          <a:xfrm>
            <a:off x="4946650" y="4878388"/>
            <a:ext cx="1608138" cy="396875"/>
          </a:xfrm>
          <a:prstGeom prst="rect">
            <a:avLst/>
          </a:prstGeom>
          <a:noFill/>
          <a:ln w="9525">
            <a:noFill/>
            <a:miter lim="800000"/>
            <a:headEnd/>
            <a:tailEnd/>
          </a:ln>
          <a:effectLst/>
        </p:spPr>
        <p:txBody>
          <a:bodyPr wrap="none">
            <a:spAutoFit/>
          </a:bodyPr>
          <a:lstStyle/>
          <a:p>
            <a:r>
              <a:rPr lang="en-US" sz="2000">
                <a:solidFill>
                  <a:srgbClr val="9933FF"/>
                </a:solidFill>
              </a:rPr>
              <a:t>Thermal emf</a:t>
            </a:r>
          </a:p>
        </p:txBody>
      </p:sp>
      <p:sp>
        <p:nvSpPr>
          <p:cNvPr id="193546" name="Text Box 10"/>
          <p:cNvSpPr txBox="1">
            <a:spLocks noChangeArrowheads="1"/>
          </p:cNvSpPr>
          <p:nvPr/>
        </p:nvSpPr>
        <p:spPr bwMode="auto">
          <a:xfrm>
            <a:off x="4479925" y="3808413"/>
            <a:ext cx="603250" cy="366712"/>
          </a:xfrm>
          <a:prstGeom prst="rect">
            <a:avLst/>
          </a:prstGeom>
          <a:noFill/>
          <a:ln w="9525">
            <a:noFill/>
            <a:miter lim="800000"/>
            <a:headEnd/>
            <a:tailEnd/>
          </a:ln>
          <a:effectLst/>
        </p:spPr>
        <p:txBody>
          <a:bodyPr wrap="none">
            <a:spAutoFit/>
          </a:bodyPr>
          <a:lstStyle/>
          <a:p>
            <a:r>
              <a:rPr lang="en-US" b="1">
                <a:solidFill>
                  <a:schemeClr val="bg1"/>
                </a:solidFill>
              </a:rPr>
              <a:t>Vos</a:t>
            </a:r>
          </a:p>
        </p:txBody>
      </p:sp>
      <p:sp>
        <p:nvSpPr>
          <p:cNvPr id="193547" name="Text Box 11"/>
          <p:cNvSpPr txBox="1">
            <a:spLocks noChangeArrowheads="1"/>
          </p:cNvSpPr>
          <p:nvPr/>
        </p:nvSpPr>
        <p:spPr bwMode="auto">
          <a:xfrm>
            <a:off x="2232025" y="3598863"/>
            <a:ext cx="1270000" cy="366712"/>
          </a:xfrm>
          <a:prstGeom prst="rect">
            <a:avLst/>
          </a:prstGeom>
          <a:noFill/>
          <a:ln w="9525">
            <a:noFill/>
            <a:miter lim="800000"/>
            <a:headEnd/>
            <a:tailEnd/>
          </a:ln>
          <a:effectLst/>
        </p:spPr>
        <p:txBody>
          <a:bodyPr wrap="none">
            <a:spAutoFit/>
          </a:bodyPr>
          <a:lstStyle/>
          <a:p>
            <a:r>
              <a:rPr lang="en-US" b="1">
                <a:solidFill>
                  <a:schemeClr val="bg1"/>
                </a:solidFill>
              </a:rPr>
              <a:t>Vos</a:t>
            </a:r>
            <a:r>
              <a:rPr lang="en-US" b="1"/>
              <a:t> + </a:t>
            </a:r>
            <a:r>
              <a:rPr lang="en-US" b="1">
                <a:solidFill>
                  <a:srgbClr val="9933FF"/>
                </a:solidFill>
              </a:rPr>
              <a:t>emf</a:t>
            </a:r>
          </a:p>
        </p:txBody>
      </p:sp>
      <p:sp>
        <p:nvSpPr>
          <p:cNvPr id="193548" name="Line 12"/>
          <p:cNvSpPr>
            <a:spLocks noChangeShapeType="1"/>
          </p:cNvSpPr>
          <p:nvPr/>
        </p:nvSpPr>
        <p:spPr bwMode="auto">
          <a:xfrm>
            <a:off x="2990850" y="4114800"/>
            <a:ext cx="0" cy="542925"/>
          </a:xfrm>
          <a:prstGeom prst="line">
            <a:avLst/>
          </a:prstGeom>
          <a:noFill/>
          <a:ln w="28575">
            <a:solidFill>
              <a:srgbClr val="9933FF"/>
            </a:solidFill>
            <a:round/>
            <a:headEnd/>
            <a:tailEnd type="triangle" w="med" len="med"/>
          </a:ln>
          <a:effectLst/>
        </p:spPr>
        <p:txBody>
          <a:bodyPr/>
          <a:lstStyle/>
          <a:p>
            <a:endParaRPr lang="en-US"/>
          </a:p>
        </p:txBody>
      </p:sp>
      <p:sp>
        <p:nvSpPr>
          <p:cNvPr id="193549" name="Text Box 13"/>
          <p:cNvSpPr txBox="1">
            <a:spLocks noChangeArrowheads="1"/>
          </p:cNvSpPr>
          <p:nvPr/>
        </p:nvSpPr>
        <p:spPr bwMode="auto">
          <a:xfrm>
            <a:off x="936625" y="4151313"/>
            <a:ext cx="1974850" cy="366712"/>
          </a:xfrm>
          <a:prstGeom prst="rect">
            <a:avLst/>
          </a:prstGeom>
          <a:noFill/>
          <a:ln w="9525">
            <a:noFill/>
            <a:miter lim="800000"/>
            <a:headEnd/>
            <a:tailEnd/>
          </a:ln>
          <a:effectLst/>
        </p:spPr>
        <p:txBody>
          <a:bodyPr wrap="none">
            <a:spAutoFit/>
          </a:bodyPr>
          <a:lstStyle/>
          <a:p>
            <a:r>
              <a:rPr lang="en-US" b="1">
                <a:solidFill>
                  <a:srgbClr val="9933FF"/>
                </a:solidFill>
              </a:rPr>
              <a:t>i = (</a:t>
            </a:r>
            <a:r>
              <a:rPr lang="en-US" b="1">
                <a:solidFill>
                  <a:schemeClr val="bg1"/>
                </a:solidFill>
              </a:rPr>
              <a:t>Vos</a:t>
            </a:r>
            <a:r>
              <a:rPr lang="en-US" b="1">
                <a:solidFill>
                  <a:srgbClr val="9933FF"/>
                </a:solidFill>
              </a:rPr>
              <a:t> +emf)1K</a:t>
            </a:r>
          </a:p>
        </p:txBody>
      </p:sp>
      <p:pic>
        <p:nvPicPr>
          <p:cNvPr id="193550" name="Picture 14" descr="1423872-imcu7fbjz7xuwah9rj6jxq7a___super"/>
          <p:cNvPicPr>
            <a:picLocks noChangeAspect="1" noChangeArrowheads="1"/>
          </p:cNvPicPr>
          <p:nvPr/>
        </p:nvPicPr>
        <p:blipFill>
          <a:blip r:embed="rId5" cstate="print"/>
          <a:srcRect/>
          <a:stretch>
            <a:fillRect/>
          </a:stretch>
        </p:blipFill>
        <p:spPr bwMode="auto">
          <a:xfrm>
            <a:off x="841276" y="781050"/>
            <a:ext cx="1292323" cy="1079500"/>
          </a:xfrm>
          <a:prstGeom prst="rect">
            <a:avLst/>
          </a:prstGeom>
          <a:noFill/>
        </p:spPr>
      </p:pic>
      <p:sp>
        <p:nvSpPr>
          <p:cNvPr id="2" name="Slide Number Placeholder 1"/>
          <p:cNvSpPr>
            <a:spLocks noGrp="1"/>
          </p:cNvSpPr>
          <p:nvPr>
            <p:ph type="sldNum" sz="quarter" idx="12"/>
          </p:nvPr>
        </p:nvSpPr>
        <p:spPr/>
        <p:txBody>
          <a:bodyPr/>
          <a:lstStyle/>
          <a:p>
            <a:pPr>
              <a:defRPr/>
            </a:pPr>
            <a:fld id="{7AA3C5F0-9CC9-48DA-966D-BB55AB71A6C3}"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52" name="Rectangle 24"/>
          <p:cNvSpPr>
            <a:spLocks noGrp="1" noChangeArrowheads="1"/>
          </p:cNvSpPr>
          <p:nvPr>
            <p:ph type="title" sz="quarter"/>
          </p:nvPr>
        </p:nvSpPr>
        <p:spPr/>
        <p:txBody>
          <a:bodyPr/>
          <a:lstStyle/>
          <a:p>
            <a:r>
              <a:rPr lang="en-US"/>
              <a:t>Thermal emfs</a:t>
            </a:r>
          </a:p>
        </p:txBody>
      </p:sp>
      <p:graphicFrame>
        <p:nvGraphicFramePr>
          <p:cNvPr id="252955" name="Object 27"/>
          <p:cNvGraphicFramePr>
            <a:graphicFrameLocks noGrp="1" noChangeAspect="1"/>
          </p:cNvGraphicFramePr>
          <p:nvPr>
            <p:ph sz="quarter" idx="1"/>
          </p:nvPr>
        </p:nvGraphicFramePr>
        <p:xfrm>
          <a:off x="2095500" y="1543050"/>
          <a:ext cx="5494338" cy="3779838"/>
        </p:xfrm>
        <a:graphic>
          <a:graphicData uri="http://schemas.openxmlformats.org/presentationml/2006/ole">
            <mc:AlternateContent xmlns:mc="http://schemas.openxmlformats.org/markup-compatibility/2006">
              <mc:Choice xmlns:v="urn:schemas-microsoft-com:vml" Requires="v">
                <p:oleObj spid="_x0000_s253043" name="Visio" r:id="rId3" imgW="5500688" imgH="3785044" progId="Visio.Drawing.11">
                  <p:embed/>
                </p:oleObj>
              </mc:Choice>
              <mc:Fallback>
                <p:oleObj name="Visio" r:id="rId3" imgW="5500688" imgH="3785044" progId="Visio.Drawing.11">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1543050"/>
                        <a:ext cx="5494338" cy="37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2964" name="Object 36"/>
          <p:cNvGraphicFramePr>
            <a:graphicFrameLocks noGrp="1" noChangeAspect="1"/>
          </p:cNvGraphicFramePr>
          <p:nvPr>
            <p:ph sz="quarter" idx="2"/>
          </p:nvPr>
        </p:nvGraphicFramePr>
        <p:xfrm>
          <a:off x="4343400" y="3816350"/>
          <a:ext cx="833438" cy="512763"/>
        </p:xfrm>
        <a:graphic>
          <a:graphicData uri="http://schemas.openxmlformats.org/presentationml/2006/ole">
            <mc:AlternateContent xmlns:mc="http://schemas.openxmlformats.org/markup-compatibility/2006">
              <mc:Choice xmlns:v="urn:schemas-microsoft-com:vml" Requires="v">
                <p:oleObj spid="_x0000_s253044" name="Visio" r:id="rId5" imgW="833247" imgH="513207" progId="Visio.Drawing.11">
                  <p:embed/>
                </p:oleObj>
              </mc:Choice>
              <mc:Fallback>
                <p:oleObj name="Visio" r:id="rId5" imgW="833247" imgH="513207" progId="Visio.Drawing.11">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816350"/>
                        <a:ext cx="83343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2932" name="Text Box 4"/>
          <p:cNvSpPr txBox="1">
            <a:spLocks noChangeArrowheads="1"/>
          </p:cNvSpPr>
          <p:nvPr/>
        </p:nvSpPr>
        <p:spPr bwMode="auto">
          <a:xfrm>
            <a:off x="5489575" y="4754563"/>
            <a:ext cx="3240088" cy="701675"/>
          </a:xfrm>
          <a:prstGeom prst="rect">
            <a:avLst/>
          </a:prstGeom>
          <a:noFill/>
          <a:ln w="9525">
            <a:noFill/>
            <a:miter lim="800000"/>
            <a:headEnd/>
            <a:tailEnd/>
          </a:ln>
          <a:effectLst/>
        </p:spPr>
        <p:txBody>
          <a:bodyPr>
            <a:spAutoFit/>
          </a:bodyPr>
          <a:lstStyle/>
          <a:p>
            <a:r>
              <a:rPr lang="en-US" sz="2000" b="1">
                <a:solidFill>
                  <a:schemeClr val="bg1"/>
                </a:solidFill>
              </a:rPr>
              <a:t>Thermal emfs inside</a:t>
            </a:r>
            <a:br>
              <a:rPr lang="en-US" sz="2000" b="1">
                <a:solidFill>
                  <a:schemeClr val="bg1"/>
                </a:solidFill>
              </a:rPr>
            </a:br>
            <a:r>
              <a:rPr lang="en-US" sz="2000" b="1">
                <a:solidFill>
                  <a:schemeClr val="bg1"/>
                </a:solidFill>
              </a:rPr>
              <a:t>this ring cause 1:1 errors</a:t>
            </a:r>
          </a:p>
        </p:txBody>
      </p:sp>
      <p:sp>
        <p:nvSpPr>
          <p:cNvPr id="252936" name="Text Box 8"/>
          <p:cNvSpPr txBox="1">
            <a:spLocks noChangeArrowheads="1"/>
          </p:cNvSpPr>
          <p:nvPr/>
        </p:nvSpPr>
        <p:spPr bwMode="auto">
          <a:xfrm>
            <a:off x="355600" y="3656013"/>
            <a:ext cx="184150" cy="366712"/>
          </a:xfrm>
          <a:prstGeom prst="rect">
            <a:avLst/>
          </a:prstGeom>
          <a:noFill/>
          <a:ln w="9525">
            <a:noFill/>
            <a:miter lim="800000"/>
            <a:headEnd/>
            <a:tailEnd/>
          </a:ln>
          <a:effectLst/>
        </p:spPr>
        <p:txBody>
          <a:bodyPr wrap="none">
            <a:spAutoFit/>
          </a:bodyPr>
          <a:lstStyle/>
          <a:p>
            <a:endParaRPr lang="en-US" b="1">
              <a:solidFill>
                <a:srgbClr val="9933FF"/>
              </a:solidFill>
            </a:endParaRPr>
          </a:p>
        </p:txBody>
      </p:sp>
      <p:pic>
        <p:nvPicPr>
          <p:cNvPr id="252937" name="Picture 9" descr="1423872-imcu7fbjz7xuwah9rj6jxq7a___super"/>
          <p:cNvPicPr>
            <a:picLocks noChangeAspect="1" noChangeArrowheads="1"/>
          </p:cNvPicPr>
          <p:nvPr/>
        </p:nvPicPr>
        <p:blipFill>
          <a:blip r:embed="rId7" cstate="print"/>
          <a:srcRect/>
          <a:stretch>
            <a:fillRect/>
          </a:stretch>
        </p:blipFill>
        <p:spPr bwMode="auto">
          <a:xfrm>
            <a:off x="7648575" y="3781425"/>
            <a:ext cx="1223963" cy="1022350"/>
          </a:xfrm>
          <a:prstGeom prst="rect">
            <a:avLst/>
          </a:prstGeom>
          <a:noFill/>
        </p:spPr>
      </p:pic>
      <p:sp>
        <p:nvSpPr>
          <p:cNvPr id="252938" name="Oval 10"/>
          <p:cNvSpPr>
            <a:spLocks noChangeArrowheads="1"/>
          </p:cNvSpPr>
          <p:nvPr/>
        </p:nvSpPr>
        <p:spPr bwMode="auto">
          <a:xfrm>
            <a:off x="3886200" y="3057525"/>
            <a:ext cx="1704975" cy="1323975"/>
          </a:xfrm>
          <a:prstGeom prst="ellipse">
            <a:avLst/>
          </a:prstGeom>
          <a:noFill/>
          <a:ln w="28575">
            <a:solidFill>
              <a:schemeClr val="bg1"/>
            </a:solidFill>
            <a:round/>
            <a:headEnd/>
            <a:tailEnd/>
          </a:ln>
          <a:effectLst/>
        </p:spPr>
        <p:txBody>
          <a:bodyPr wrap="none" anchor="ctr"/>
          <a:lstStyle/>
          <a:p>
            <a:endParaRPr lang="en-US"/>
          </a:p>
        </p:txBody>
      </p:sp>
      <p:sp>
        <p:nvSpPr>
          <p:cNvPr id="252939" name="Line 11"/>
          <p:cNvSpPr>
            <a:spLocks noChangeShapeType="1"/>
          </p:cNvSpPr>
          <p:nvPr/>
        </p:nvSpPr>
        <p:spPr bwMode="auto">
          <a:xfrm>
            <a:off x="4991100" y="4381500"/>
            <a:ext cx="495300" cy="762000"/>
          </a:xfrm>
          <a:prstGeom prst="line">
            <a:avLst/>
          </a:prstGeom>
          <a:noFill/>
          <a:ln w="28575">
            <a:solidFill>
              <a:schemeClr val="bg1"/>
            </a:solidFill>
            <a:round/>
            <a:headEnd/>
            <a:tailEnd/>
          </a:ln>
          <a:effectLst/>
        </p:spPr>
        <p:txBody>
          <a:bodyPr/>
          <a:lstStyle/>
          <a:p>
            <a:endParaRPr lang="en-US"/>
          </a:p>
        </p:txBody>
      </p:sp>
      <p:sp>
        <p:nvSpPr>
          <p:cNvPr id="252940" name="Text Box 12"/>
          <p:cNvSpPr txBox="1">
            <a:spLocks noChangeArrowheads="1"/>
          </p:cNvSpPr>
          <p:nvPr/>
        </p:nvSpPr>
        <p:spPr bwMode="auto">
          <a:xfrm>
            <a:off x="184150" y="3125788"/>
            <a:ext cx="3011488" cy="1006475"/>
          </a:xfrm>
          <a:prstGeom prst="rect">
            <a:avLst/>
          </a:prstGeom>
          <a:noFill/>
          <a:ln w="9525">
            <a:noFill/>
            <a:miter lim="800000"/>
            <a:headEnd/>
            <a:tailEnd/>
          </a:ln>
          <a:effectLst/>
        </p:spPr>
        <p:txBody>
          <a:bodyPr>
            <a:spAutoFit/>
          </a:bodyPr>
          <a:lstStyle/>
          <a:p>
            <a:r>
              <a:rPr lang="en-US" sz="2000" b="1">
                <a:solidFill>
                  <a:srgbClr val="0000FF"/>
                </a:solidFill>
              </a:rPr>
              <a:t>Thermal emfs outside</a:t>
            </a:r>
            <a:br>
              <a:rPr lang="en-US" sz="2000" b="1">
                <a:solidFill>
                  <a:srgbClr val="0000FF"/>
                </a:solidFill>
              </a:rPr>
            </a:br>
            <a:r>
              <a:rPr lang="en-US" sz="2000" b="1">
                <a:solidFill>
                  <a:srgbClr val="0000FF"/>
                </a:solidFill>
              </a:rPr>
              <a:t>this ring are divided by the loop gain!!!</a:t>
            </a:r>
          </a:p>
        </p:txBody>
      </p:sp>
      <p:sp>
        <p:nvSpPr>
          <p:cNvPr id="252941" name="Line 13"/>
          <p:cNvSpPr>
            <a:spLocks noChangeShapeType="1"/>
          </p:cNvSpPr>
          <p:nvPr/>
        </p:nvSpPr>
        <p:spPr bwMode="auto">
          <a:xfrm flipV="1">
            <a:off x="3152775" y="3019425"/>
            <a:ext cx="676275" cy="295275"/>
          </a:xfrm>
          <a:prstGeom prst="line">
            <a:avLst/>
          </a:prstGeom>
          <a:noFill/>
          <a:ln w="28575">
            <a:solidFill>
              <a:srgbClr val="0000FF"/>
            </a:solidFill>
            <a:round/>
            <a:headEnd/>
            <a:tailEnd type="triangle" w="med" len="med"/>
          </a:ln>
          <a:effectLst/>
        </p:spPr>
        <p:txBody>
          <a:bodyPr/>
          <a:lstStyle/>
          <a:p>
            <a:endParaRPr lang="en-US"/>
          </a:p>
        </p:txBody>
      </p:sp>
      <p:sp>
        <p:nvSpPr>
          <p:cNvPr id="252942" name="Line 14"/>
          <p:cNvSpPr>
            <a:spLocks noChangeShapeType="1"/>
          </p:cNvSpPr>
          <p:nvPr/>
        </p:nvSpPr>
        <p:spPr bwMode="auto">
          <a:xfrm>
            <a:off x="3152775" y="3562350"/>
            <a:ext cx="857250" cy="876300"/>
          </a:xfrm>
          <a:prstGeom prst="line">
            <a:avLst/>
          </a:prstGeom>
          <a:noFill/>
          <a:ln w="28575">
            <a:solidFill>
              <a:srgbClr val="0000FF"/>
            </a:solidFill>
            <a:round/>
            <a:headEnd/>
            <a:tailEnd type="triangle" w="med" len="med"/>
          </a:ln>
          <a:effectLst/>
        </p:spPr>
        <p:txBody>
          <a:bodyPr/>
          <a:lstStyle/>
          <a:p>
            <a:endParaRPr lang="en-US"/>
          </a:p>
        </p:txBody>
      </p:sp>
      <p:graphicFrame>
        <p:nvGraphicFramePr>
          <p:cNvPr id="252968" name="Object 40"/>
          <p:cNvGraphicFramePr>
            <a:graphicFrameLocks noGrp="1" noChangeAspect="1"/>
          </p:cNvGraphicFramePr>
          <p:nvPr>
            <p:ph sz="quarter" idx="4"/>
          </p:nvPr>
        </p:nvGraphicFramePr>
        <p:xfrm>
          <a:off x="3898900" y="4370388"/>
          <a:ext cx="481013" cy="765175"/>
        </p:xfrm>
        <a:graphic>
          <a:graphicData uri="http://schemas.openxmlformats.org/presentationml/2006/ole">
            <mc:AlternateContent xmlns:mc="http://schemas.openxmlformats.org/markup-compatibility/2006">
              <mc:Choice xmlns:v="urn:schemas-microsoft-com:vml" Requires="v">
                <p:oleObj spid="_x0000_s253045" name="Visio" r:id="rId8" imgW="540639" imgH="860679" progId="Visio.Drawing.11">
                  <p:embed/>
                </p:oleObj>
              </mc:Choice>
              <mc:Fallback>
                <p:oleObj name="Visio" r:id="rId8" imgW="540639" imgH="860679" progId="Visio.Drawing.11">
                  <p:embed/>
                  <p:pic>
                    <p:nvPicPr>
                      <p:cNvPr id="0"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8900" y="4370388"/>
                        <a:ext cx="481013"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2970" name="Object 42"/>
          <p:cNvGraphicFramePr>
            <a:graphicFrameLocks noChangeAspect="1"/>
          </p:cNvGraphicFramePr>
          <p:nvPr/>
        </p:nvGraphicFramePr>
        <p:xfrm>
          <a:off x="3922713" y="2725738"/>
          <a:ext cx="465137" cy="738187"/>
        </p:xfrm>
        <a:graphic>
          <a:graphicData uri="http://schemas.openxmlformats.org/presentationml/2006/ole">
            <mc:AlternateContent xmlns:mc="http://schemas.openxmlformats.org/markup-compatibility/2006">
              <mc:Choice xmlns:v="urn:schemas-microsoft-com:vml" Requires="v">
                <p:oleObj spid="_x0000_s253046" name="Visio" r:id="rId10" imgW="540639" imgH="860679" progId="Visio.Drawing.11">
                  <p:embed/>
                </p:oleObj>
              </mc:Choice>
              <mc:Fallback>
                <p:oleObj name="Visio" r:id="rId10" imgW="540639" imgH="860679" progId="Visio.Drawing.11">
                  <p:embed/>
                  <p:pic>
                    <p:nvPicPr>
                      <p:cNvPr id="0" name="Picture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2713" y="2725738"/>
                        <a:ext cx="4651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2F90091-3DED-4FD4-8F48-265FDCC634D4}" type="slidenum">
              <a:rPr lang="en-US" smtClean="0"/>
              <a:pPr>
                <a:defRPr/>
              </a:pPr>
              <a:t>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2932"/>
                                        </p:tgtEl>
                                        <p:attrNameLst>
                                          <p:attrName>style.visibility</p:attrName>
                                        </p:attrNameLst>
                                      </p:cBhvr>
                                      <p:to>
                                        <p:strVal val="visible"/>
                                      </p:to>
                                    </p:set>
                                    <p:animEffect transition="in" filter="diamond(in)">
                                      <p:cBhvr>
                                        <p:cTn id="7" dur="2000"/>
                                        <p:tgtEl>
                                          <p:spTgt spid="25293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52938"/>
                                        </p:tgtEl>
                                        <p:attrNameLst>
                                          <p:attrName>style.visibility</p:attrName>
                                        </p:attrNameLst>
                                      </p:cBhvr>
                                      <p:to>
                                        <p:strVal val="visible"/>
                                      </p:to>
                                    </p:set>
                                    <p:animEffect transition="in" filter="diamond(in)">
                                      <p:cBhvr>
                                        <p:cTn id="10" dur="2000"/>
                                        <p:tgtEl>
                                          <p:spTgt spid="25293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52939"/>
                                        </p:tgtEl>
                                        <p:attrNameLst>
                                          <p:attrName>style.visibility</p:attrName>
                                        </p:attrNameLst>
                                      </p:cBhvr>
                                      <p:to>
                                        <p:strVal val="visible"/>
                                      </p:to>
                                    </p:set>
                                    <p:animEffect transition="in" filter="diamond(in)">
                                      <p:cBhvr>
                                        <p:cTn id="13" dur="2000"/>
                                        <p:tgtEl>
                                          <p:spTgt spid="25293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2964"/>
                                        </p:tgtEl>
                                        <p:attrNameLst>
                                          <p:attrName>style.visibility</p:attrName>
                                        </p:attrNameLst>
                                      </p:cBhvr>
                                      <p:to>
                                        <p:strVal val="visible"/>
                                      </p:to>
                                    </p:set>
                                    <p:anim calcmode="lin" valueType="num">
                                      <p:cBhvr additive="base">
                                        <p:cTn id="18" dur="500" fill="hold"/>
                                        <p:tgtEl>
                                          <p:spTgt spid="252964"/>
                                        </p:tgtEl>
                                        <p:attrNameLst>
                                          <p:attrName>ppt_x</p:attrName>
                                        </p:attrNameLst>
                                      </p:cBhvr>
                                      <p:tavLst>
                                        <p:tav tm="0">
                                          <p:val>
                                            <p:strVal val="#ppt_x"/>
                                          </p:val>
                                        </p:tav>
                                        <p:tav tm="100000">
                                          <p:val>
                                            <p:strVal val="#ppt_x"/>
                                          </p:val>
                                        </p:tav>
                                      </p:tavLst>
                                    </p:anim>
                                    <p:anim calcmode="lin" valueType="num">
                                      <p:cBhvr additive="base">
                                        <p:cTn id="19" dur="500" fill="hold"/>
                                        <p:tgtEl>
                                          <p:spTgt spid="25296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252940"/>
                                        </p:tgtEl>
                                        <p:attrNameLst>
                                          <p:attrName>style.visibility</p:attrName>
                                        </p:attrNameLst>
                                      </p:cBhvr>
                                      <p:to>
                                        <p:strVal val="visible"/>
                                      </p:to>
                                    </p:set>
                                    <p:animEffect transition="in" filter="diamond(in)">
                                      <p:cBhvr>
                                        <p:cTn id="24" dur="2000"/>
                                        <p:tgtEl>
                                          <p:spTgt spid="25294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52942"/>
                                        </p:tgtEl>
                                        <p:attrNameLst>
                                          <p:attrName>style.visibility</p:attrName>
                                        </p:attrNameLst>
                                      </p:cBhvr>
                                      <p:to>
                                        <p:strVal val="visible"/>
                                      </p:to>
                                    </p:set>
                                    <p:animEffect transition="in" filter="wipe(left)">
                                      <p:cBhvr>
                                        <p:cTn id="27" dur="500"/>
                                        <p:tgtEl>
                                          <p:spTgt spid="25294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52941"/>
                                        </p:tgtEl>
                                        <p:attrNameLst>
                                          <p:attrName>style.visibility</p:attrName>
                                        </p:attrNameLst>
                                      </p:cBhvr>
                                      <p:to>
                                        <p:strVal val="visible"/>
                                      </p:to>
                                    </p:set>
                                    <p:animEffect transition="in" filter="wipe(left)">
                                      <p:cBhvr>
                                        <p:cTn id="30" dur="500"/>
                                        <p:tgtEl>
                                          <p:spTgt spid="252941"/>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25293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5296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52968"/>
                                        </p:tgtEl>
                                        <p:attrNameLst>
                                          <p:attrName>style.visibility</p:attrName>
                                        </p:attrNameLst>
                                      </p:cBhvr>
                                      <p:to>
                                        <p:strVal val="visible"/>
                                      </p:to>
                                    </p:set>
                                    <p:anim calcmode="lin" valueType="num">
                                      <p:cBhvr additive="base">
                                        <p:cTn id="39" dur="500" fill="hold"/>
                                        <p:tgtEl>
                                          <p:spTgt spid="252968"/>
                                        </p:tgtEl>
                                        <p:attrNameLst>
                                          <p:attrName>ppt_x</p:attrName>
                                        </p:attrNameLst>
                                      </p:cBhvr>
                                      <p:tavLst>
                                        <p:tav tm="0">
                                          <p:val>
                                            <p:strVal val="#ppt_x"/>
                                          </p:val>
                                        </p:tav>
                                        <p:tav tm="100000">
                                          <p:val>
                                            <p:strVal val="#ppt_x"/>
                                          </p:val>
                                        </p:tav>
                                      </p:tavLst>
                                    </p:anim>
                                    <p:anim calcmode="lin" valueType="num">
                                      <p:cBhvr additive="base">
                                        <p:cTn id="40" dur="500" fill="hold"/>
                                        <p:tgtEl>
                                          <p:spTgt spid="25296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52970"/>
                                        </p:tgtEl>
                                        <p:attrNameLst>
                                          <p:attrName>style.visibility</p:attrName>
                                        </p:attrNameLst>
                                      </p:cBhvr>
                                      <p:to>
                                        <p:strVal val="visible"/>
                                      </p:to>
                                    </p:set>
                                    <p:anim calcmode="lin" valueType="num">
                                      <p:cBhvr additive="base">
                                        <p:cTn id="43" dur="500" fill="hold"/>
                                        <p:tgtEl>
                                          <p:spTgt spid="252970"/>
                                        </p:tgtEl>
                                        <p:attrNameLst>
                                          <p:attrName>ppt_x</p:attrName>
                                        </p:attrNameLst>
                                      </p:cBhvr>
                                      <p:tavLst>
                                        <p:tav tm="0">
                                          <p:val>
                                            <p:strVal val="#ppt_x"/>
                                          </p:val>
                                        </p:tav>
                                        <p:tav tm="100000">
                                          <p:val>
                                            <p:strVal val="#ppt_x"/>
                                          </p:val>
                                        </p:tav>
                                      </p:tavLst>
                                    </p:anim>
                                    <p:anim calcmode="lin" valueType="num">
                                      <p:cBhvr additive="base">
                                        <p:cTn id="44" dur="500" fill="hold"/>
                                        <p:tgtEl>
                                          <p:spTgt spid="2529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p:bldP spid="252938" grpId="0" animBg="1"/>
      <p:bldP spid="252939" grpId="0" animBg="1"/>
      <p:bldP spid="252939" grpId="1" animBg="1"/>
      <p:bldP spid="252940" grpId="0"/>
      <p:bldP spid="252941" grpId="0" animBg="1"/>
      <p:bldP spid="25294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5"/>
          <p:cNvSpPr>
            <a:spLocks noGrp="1" noChangeArrowheads="1"/>
          </p:cNvSpPr>
          <p:nvPr>
            <p:ph type="title"/>
          </p:nvPr>
        </p:nvSpPr>
        <p:spPr>
          <a:xfrm>
            <a:off x="609600" y="695325"/>
            <a:ext cx="5334000" cy="542925"/>
          </a:xfrm>
        </p:spPr>
        <p:txBody>
          <a:bodyPr/>
          <a:lstStyle/>
          <a:p>
            <a:r>
              <a:rPr lang="en-US" sz="2000"/>
              <a:t>Back to Low I</a:t>
            </a:r>
            <a:r>
              <a:rPr lang="en-US" sz="1600"/>
              <a:t>B</a:t>
            </a:r>
            <a:r>
              <a:rPr lang="en-US" sz="2000"/>
              <a:t/>
            </a:r>
            <a:br>
              <a:rPr lang="en-US" sz="2000"/>
            </a:br>
            <a:r>
              <a:rPr lang="en-US" sz="2000"/>
              <a:t>Active High vs Active Low drivers</a:t>
            </a:r>
          </a:p>
        </p:txBody>
      </p:sp>
      <p:graphicFrame>
        <p:nvGraphicFramePr>
          <p:cNvPr id="101385" name="Object 9"/>
          <p:cNvGraphicFramePr>
            <a:graphicFrameLocks noGrp="1" noChangeAspect="1"/>
          </p:cNvGraphicFramePr>
          <p:nvPr>
            <p:ph idx="1"/>
          </p:nvPr>
        </p:nvGraphicFramePr>
        <p:xfrm>
          <a:off x="904875" y="1719263"/>
          <a:ext cx="7705725" cy="4446587"/>
        </p:xfrm>
        <a:graphic>
          <a:graphicData uri="http://schemas.openxmlformats.org/presentationml/2006/ole">
            <mc:AlternateContent xmlns:mc="http://schemas.openxmlformats.org/markup-compatibility/2006">
              <mc:Choice xmlns:v="urn:schemas-microsoft-com:vml" Requires="v">
                <p:oleObj spid="_x0000_s101404" name="Visio" r:id="rId3" imgW="7847838" imgH="4529709" progId="Visio.Drawing.11">
                  <p:embed/>
                </p:oleObj>
              </mc:Choice>
              <mc:Fallback>
                <p:oleObj name="Visio" r:id="rId3" imgW="7847838" imgH="4529709" progId="Visio.Drawing.11">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75" y="1719263"/>
                        <a:ext cx="7705725" cy="4446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387" name="Text Box 11"/>
          <p:cNvSpPr txBox="1">
            <a:spLocks noChangeArrowheads="1"/>
          </p:cNvSpPr>
          <p:nvPr/>
        </p:nvSpPr>
        <p:spPr bwMode="auto">
          <a:xfrm>
            <a:off x="1552575" y="5762625"/>
            <a:ext cx="2390775" cy="366713"/>
          </a:xfrm>
          <a:prstGeom prst="rect">
            <a:avLst/>
          </a:prstGeom>
          <a:noFill/>
          <a:ln w="9525">
            <a:noFill/>
            <a:miter lim="800000"/>
            <a:headEnd/>
            <a:tailEnd/>
          </a:ln>
          <a:effectLst/>
        </p:spPr>
        <p:txBody>
          <a:bodyPr>
            <a:spAutoFit/>
          </a:bodyPr>
          <a:lstStyle/>
          <a:p>
            <a:pPr>
              <a:spcBef>
                <a:spcPct val="50000"/>
              </a:spcBef>
            </a:pPr>
            <a:r>
              <a:rPr lang="en-US" b="1"/>
              <a:t>Active High Driver</a:t>
            </a:r>
          </a:p>
        </p:txBody>
      </p:sp>
      <p:sp>
        <p:nvSpPr>
          <p:cNvPr id="101388" name="Text Box 12"/>
          <p:cNvSpPr txBox="1">
            <a:spLocks noChangeArrowheads="1"/>
          </p:cNvSpPr>
          <p:nvPr/>
        </p:nvSpPr>
        <p:spPr bwMode="auto">
          <a:xfrm>
            <a:off x="5181600" y="5734050"/>
            <a:ext cx="2200275" cy="366713"/>
          </a:xfrm>
          <a:prstGeom prst="rect">
            <a:avLst/>
          </a:prstGeom>
          <a:noFill/>
          <a:ln w="9525">
            <a:noFill/>
            <a:miter lim="800000"/>
            <a:headEnd/>
            <a:tailEnd/>
          </a:ln>
          <a:effectLst/>
        </p:spPr>
        <p:txBody>
          <a:bodyPr>
            <a:spAutoFit/>
          </a:bodyPr>
          <a:lstStyle/>
          <a:p>
            <a:pPr>
              <a:spcBef>
                <a:spcPct val="50000"/>
              </a:spcBef>
            </a:pPr>
            <a:r>
              <a:rPr lang="en-US" b="1"/>
              <a:t>Active Low Driver</a:t>
            </a:r>
          </a:p>
        </p:txBody>
      </p:sp>
      <p:sp>
        <p:nvSpPr>
          <p:cNvPr id="101389" name="Rectangle 13"/>
          <p:cNvSpPr>
            <a:spLocks noChangeArrowheads="1"/>
          </p:cNvSpPr>
          <p:nvPr/>
        </p:nvSpPr>
        <p:spPr bwMode="auto">
          <a:xfrm>
            <a:off x="1095375" y="1981200"/>
            <a:ext cx="3200400" cy="4200525"/>
          </a:xfrm>
          <a:prstGeom prst="rect">
            <a:avLst/>
          </a:prstGeom>
          <a:noFill/>
          <a:ln w="28575">
            <a:solidFill>
              <a:schemeClr val="tx1"/>
            </a:solidFill>
            <a:miter lim="800000"/>
            <a:headEnd/>
            <a:tailEnd/>
          </a:ln>
          <a:effectLst/>
        </p:spPr>
        <p:txBody>
          <a:bodyPr wrap="none" anchor="ctr"/>
          <a:lstStyle/>
          <a:p>
            <a:endParaRPr lang="en-US"/>
          </a:p>
        </p:txBody>
      </p:sp>
      <p:sp>
        <p:nvSpPr>
          <p:cNvPr id="101390" name="Rectangle 14"/>
          <p:cNvSpPr>
            <a:spLocks noChangeArrowheads="1"/>
          </p:cNvSpPr>
          <p:nvPr/>
        </p:nvSpPr>
        <p:spPr bwMode="auto">
          <a:xfrm>
            <a:off x="4552950" y="1971675"/>
            <a:ext cx="3200400" cy="4200525"/>
          </a:xfrm>
          <a:prstGeom prst="rect">
            <a:avLst/>
          </a:prstGeom>
          <a:noFill/>
          <a:ln w="28575">
            <a:solidFill>
              <a:schemeClr val="tx1"/>
            </a:solidFill>
            <a:miter lim="800000"/>
            <a:headEnd/>
            <a:tailEnd/>
          </a:ln>
          <a:effectLst/>
        </p:spPr>
        <p:txBody>
          <a:bodyPr wrap="none" anchor="ctr"/>
          <a:lstStyle/>
          <a:p>
            <a:endParaRPr lang="en-US"/>
          </a:p>
        </p:txBody>
      </p:sp>
      <p:sp>
        <p:nvSpPr>
          <p:cNvPr id="101391" name="Text Box 15"/>
          <p:cNvSpPr txBox="1">
            <a:spLocks noChangeArrowheads="1"/>
          </p:cNvSpPr>
          <p:nvPr/>
        </p:nvSpPr>
        <p:spPr bwMode="auto">
          <a:xfrm>
            <a:off x="438150" y="123825"/>
            <a:ext cx="8420100" cy="366713"/>
          </a:xfrm>
          <a:prstGeom prst="rect">
            <a:avLst/>
          </a:prstGeom>
          <a:noFill/>
          <a:ln w="9525">
            <a:noFill/>
            <a:miter lim="800000"/>
            <a:headEnd/>
            <a:tailEnd/>
          </a:ln>
          <a:effectLst/>
        </p:spPr>
        <p:txBody>
          <a:bodyPr>
            <a:spAutoFit/>
          </a:bodyPr>
          <a:lstStyle/>
          <a:p>
            <a:pPr>
              <a:spcBef>
                <a:spcPct val="50000"/>
              </a:spcBef>
            </a:pPr>
            <a:r>
              <a:rPr lang="en-US">
                <a:solidFill>
                  <a:srgbClr val="009900"/>
                </a:solidFill>
              </a:rPr>
              <a:t>Low thermal EMF cancelled, mechanical latching relays w/ active high drivers.</a:t>
            </a:r>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Oval 2"/>
          <p:cNvSpPr>
            <a:spLocks noChangeArrowheads="1"/>
          </p:cNvSpPr>
          <p:nvPr/>
        </p:nvSpPr>
        <p:spPr bwMode="auto">
          <a:xfrm>
            <a:off x="5419725" y="2703513"/>
            <a:ext cx="473075" cy="558800"/>
          </a:xfrm>
          <a:prstGeom prst="ellipse">
            <a:avLst/>
          </a:prstGeom>
          <a:noFill/>
          <a:ln w="38100">
            <a:solidFill>
              <a:schemeClr val="tx1"/>
            </a:solidFill>
            <a:round/>
            <a:headEnd/>
            <a:tailEnd/>
          </a:ln>
          <a:effectLst/>
        </p:spPr>
        <p:txBody>
          <a:bodyPr wrap="none" anchor="ctr"/>
          <a:lstStyle/>
          <a:p>
            <a:endParaRPr lang="en-US"/>
          </a:p>
        </p:txBody>
      </p:sp>
      <p:sp>
        <p:nvSpPr>
          <p:cNvPr id="139267" name="Rectangle 3"/>
          <p:cNvSpPr>
            <a:spLocks noChangeArrowheads="1"/>
          </p:cNvSpPr>
          <p:nvPr/>
        </p:nvSpPr>
        <p:spPr bwMode="auto">
          <a:xfrm>
            <a:off x="3856038" y="3646488"/>
            <a:ext cx="439737" cy="873125"/>
          </a:xfrm>
          <a:prstGeom prst="rect">
            <a:avLst/>
          </a:prstGeom>
          <a:noFill/>
          <a:ln w="38100">
            <a:solidFill>
              <a:schemeClr val="folHlink"/>
            </a:solidFill>
            <a:miter lim="800000"/>
            <a:headEnd/>
            <a:tailEnd/>
          </a:ln>
          <a:effectLst/>
        </p:spPr>
        <p:txBody>
          <a:bodyPr wrap="none" anchor="ctr"/>
          <a:lstStyle/>
          <a:p>
            <a:endParaRPr lang="en-US"/>
          </a:p>
        </p:txBody>
      </p:sp>
      <p:sp>
        <p:nvSpPr>
          <p:cNvPr id="139268" name="Text Box 4"/>
          <p:cNvSpPr txBox="1">
            <a:spLocks noChangeArrowheads="1"/>
          </p:cNvSpPr>
          <p:nvPr/>
        </p:nvSpPr>
        <p:spPr bwMode="auto">
          <a:xfrm rot="16200000">
            <a:off x="3748088" y="3937000"/>
            <a:ext cx="711200" cy="304800"/>
          </a:xfrm>
          <a:prstGeom prst="rect">
            <a:avLst/>
          </a:prstGeom>
          <a:noFill/>
          <a:ln w="3175">
            <a:noFill/>
            <a:miter lim="800000"/>
            <a:headEnd/>
            <a:tailEnd/>
          </a:ln>
          <a:effectLst/>
        </p:spPr>
        <p:txBody>
          <a:bodyPr>
            <a:spAutoFit/>
          </a:bodyPr>
          <a:lstStyle/>
          <a:p>
            <a:pPr algn="ctr">
              <a:spcBef>
                <a:spcPct val="50000"/>
              </a:spcBef>
            </a:pPr>
            <a:r>
              <a:rPr lang="en-US" sz="1400" b="1">
                <a:solidFill>
                  <a:schemeClr val="folHlink"/>
                </a:solidFill>
              </a:rPr>
              <a:t>COIL</a:t>
            </a:r>
          </a:p>
        </p:txBody>
      </p:sp>
      <p:sp>
        <p:nvSpPr>
          <p:cNvPr id="139271" name="Rectangle 7"/>
          <p:cNvSpPr>
            <a:spLocks noChangeArrowheads="1"/>
          </p:cNvSpPr>
          <p:nvPr/>
        </p:nvSpPr>
        <p:spPr bwMode="auto">
          <a:xfrm>
            <a:off x="2717800" y="2767013"/>
            <a:ext cx="1701800" cy="2774950"/>
          </a:xfrm>
          <a:prstGeom prst="rect">
            <a:avLst/>
          </a:prstGeom>
          <a:noFill/>
          <a:ln w="38100">
            <a:solidFill>
              <a:schemeClr val="folHlink"/>
            </a:solidFill>
            <a:prstDash val="dash"/>
            <a:miter lim="800000"/>
            <a:headEnd/>
            <a:tailEnd/>
          </a:ln>
          <a:effectLst/>
        </p:spPr>
        <p:txBody>
          <a:bodyPr wrap="none" anchor="ctr"/>
          <a:lstStyle/>
          <a:p>
            <a:endParaRPr lang="en-US"/>
          </a:p>
        </p:txBody>
      </p:sp>
      <p:sp>
        <p:nvSpPr>
          <p:cNvPr id="139272" name="Oval 8"/>
          <p:cNvSpPr>
            <a:spLocks noChangeArrowheads="1"/>
          </p:cNvSpPr>
          <p:nvPr/>
        </p:nvSpPr>
        <p:spPr bwMode="auto">
          <a:xfrm>
            <a:off x="3027363" y="2982913"/>
            <a:ext cx="174625" cy="173037"/>
          </a:xfrm>
          <a:prstGeom prst="ellipse">
            <a:avLst/>
          </a:prstGeom>
          <a:solidFill>
            <a:schemeClr val="folHlink"/>
          </a:solidFill>
          <a:ln w="38100">
            <a:solidFill>
              <a:schemeClr val="tx1"/>
            </a:solidFill>
            <a:round/>
            <a:headEnd/>
            <a:tailEnd/>
          </a:ln>
          <a:effectLst/>
        </p:spPr>
        <p:txBody>
          <a:bodyPr wrap="none" anchor="ctr"/>
          <a:lstStyle/>
          <a:p>
            <a:endParaRPr lang="en-US"/>
          </a:p>
        </p:txBody>
      </p:sp>
      <p:sp>
        <p:nvSpPr>
          <p:cNvPr id="139273" name="Oval 9"/>
          <p:cNvSpPr>
            <a:spLocks noChangeArrowheads="1"/>
          </p:cNvSpPr>
          <p:nvPr/>
        </p:nvSpPr>
        <p:spPr bwMode="auto">
          <a:xfrm>
            <a:off x="3027363" y="3498850"/>
            <a:ext cx="174625" cy="173038"/>
          </a:xfrm>
          <a:prstGeom prst="ellipse">
            <a:avLst/>
          </a:prstGeom>
          <a:solidFill>
            <a:schemeClr val="folHlink"/>
          </a:solidFill>
          <a:ln w="38100">
            <a:solidFill>
              <a:schemeClr val="tx1"/>
            </a:solidFill>
            <a:round/>
            <a:headEnd/>
            <a:tailEnd/>
          </a:ln>
          <a:effectLst/>
        </p:spPr>
        <p:txBody>
          <a:bodyPr wrap="none" anchor="ctr"/>
          <a:lstStyle/>
          <a:p>
            <a:endParaRPr lang="en-US"/>
          </a:p>
        </p:txBody>
      </p:sp>
      <p:sp>
        <p:nvSpPr>
          <p:cNvPr id="139274" name="Oval 10"/>
          <p:cNvSpPr>
            <a:spLocks noChangeArrowheads="1"/>
          </p:cNvSpPr>
          <p:nvPr/>
        </p:nvSpPr>
        <p:spPr bwMode="auto">
          <a:xfrm>
            <a:off x="3027363" y="3975100"/>
            <a:ext cx="174625" cy="173038"/>
          </a:xfrm>
          <a:prstGeom prst="ellipse">
            <a:avLst/>
          </a:prstGeom>
          <a:solidFill>
            <a:schemeClr val="folHlink"/>
          </a:solidFill>
          <a:ln w="38100">
            <a:solidFill>
              <a:schemeClr val="folHlink"/>
            </a:solidFill>
            <a:round/>
            <a:headEnd/>
            <a:tailEnd/>
          </a:ln>
          <a:effectLst/>
        </p:spPr>
        <p:txBody>
          <a:bodyPr wrap="none" anchor="ctr"/>
          <a:lstStyle/>
          <a:p>
            <a:endParaRPr lang="en-US"/>
          </a:p>
        </p:txBody>
      </p:sp>
      <p:sp>
        <p:nvSpPr>
          <p:cNvPr id="139275" name="Oval 11"/>
          <p:cNvSpPr>
            <a:spLocks noChangeArrowheads="1"/>
          </p:cNvSpPr>
          <p:nvPr/>
        </p:nvSpPr>
        <p:spPr bwMode="auto">
          <a:xfrm>
            <a:off x="3027363" y="4448175"/>
            <a:ext cx="174625" cy="173038"/>
          </a:xfrm>
          <a:prstGeom prst="ellipse">
            <a:avLst/>
          </a:prstGeom>
          <a:solidFill>
            <a:schemeClr val="folHlink"/>
          </a:solidFill>
          <a:ln w="38100">
            <a:solidFill>
              <a:schemeClr val="folHlink"/>
            </a:solidFill>
            <a:round/>
            <a:headEnd/>
            <a:tailEnd/>
          </a:ln>
          <a:effectLst/>
        </p:spPr>
        <p:txBody>
          <a:bodyPr wrap="none" anchor="ctr"/>
          <a:lstStyle/>
          <a:p>
            <a:endParaRPr lang="en-US"/>
          </a:p>
        </p:txBody>
      </p:sp>
      <p:sp>
        <p:nvSpPr>
          <p:cNvPr id="139276" name="Oval 12"/>
          <p:cNvSpPr>
            <a:spLocks noChangeArrowheads="1"/>
          </p:cNvSpPr>
          <p:nvPr/>
        </p:nvSpPr>
        <p:spPr bwMode="auto">
          <a:xfrm>
            <a:off x="3027363" y="4976813"/>
            <a:ext cx="174625" cy="173037"/>
          </a:xfrm>
          <a:prstGeom prst="ellipse">
            <a:avLst/>
          </a:prstGeom>
          <a:solidFill>
            <a:schemeClr val="folHlink"/>
          </a:solidFill>
          <a:ln w="38100">
            <a:solidFill>
              <a:schemeClr val="tx1"/>
            </a:solidFill>
            <a:round/>
            <a:headEnd/>
            <a:tailEnd/>
          </a:ln>
          <a:effectLst/>
        </p:spPr>
        <p:txBody>
          <a:bodyPr wrap="none" anchor="ctr"/>
          <a:lstStyle/>
          <a:p>
            <a:endParaRPr lang="en-US"/>
          </a:p>
        </p:txBody>
      </p:sp>
      <p:sp>
        <p:nvSpPr>
          <p:cNvPr id="139277" name="Line 13"/>
          <p:cNvSpPr>
            <a:spLocks noChangeShapeType="1"/>
          </p:cNvSpPr>
          <p:nvPr/>
        </p:nvSpPr>
        <p:spPr bwMode="auto">
          <a:xfrm>
            <a:off x="3201988" y="4059238"/>
            <a:ext cx="204787" cy="0"/>
          </a:xfrm>
          <a:prstGeom prst="line">
            <a:avLst/>
          </a:prstGeom>
          <a:noFill/>
          <a:ln w="38100">
            <a:solidFill>
              <a:schemeClr val="folHlink"/>
            </a:solidFill>
            <a:round/>
            <a:headEnd/>
            <a:tailEnd/>
          </a:ln>
          <a:effectLst/>
        </p:spPr>
        <p:txBody>
          <a:bodyPr/>
          <a:lstStyle/>
          <a:p>
            <a:endParaRPr lang="en-US"/>
          </a:p>
        </p:txBody>
      </p:sp>
      <p:sp>
        <p:nvSpPr>
          <p:cNvPr id="139278" name="Line 14"/>
          <p:cNvSpPr>
            <a:spLocks noChangeShapeType="1"/>
          </p:cNvSpPr>
          <p:nvPr/>
        </p:nvSpPr>
        <p:spPr bwMode="auto">
          <a:xfrm>
            <a:off x="3201988" y="3592513"/>
            <a:ext cx="204787" cy="0"/>
          </a:xfrm>
          <a:prstGeom prst="line">
            <a:avLst/>
          </a:prstGeom>
          <a:noFill/>
          <a:ln w="38100">
            <a:solidFill>
              <a:schemeClr val="tx1"/>
            </a:solidFill>
            <a:round/>
            <a:headEnd/>
            <a:tailEnd type="triangle" w="med" len="med"/>
          </a:ln>
          <a:effectLst/>
        </p:spPr>
        <p:txBody>
          <a:bodyPr/>
          <a:lstStyle/>
          <a:p>
            <a:endParaRPr lang="en-US"/>
          </a:p>
        </p:txBody>
      </p:sp>
      <p:sp>
        <p:nvSpPr>
          <p:cNvPr id="139279" name="Line 15"/>
          <p:cNvSpPr>
            <a:spLocks noChangeShapeType="1"/>
          </p:cNvSpPr>
          <p:nvPr/>
        </p:nvSpPr>
        <p:spPr bwMode="auto">
          <a:xfrm>
            <a:off x="3201988" y="4549775"/>
            <a:ext cx="204787" cy="0"/>
          </a:xfrm>
          <a:prstGeom prst="line">
            <a:avLst/>
          </a:prstGeom>
          <a:noFill/>
          <a:ln w="38100">
            <a:solidFill>
              <a:schemeClr val="tx1"/>
            </a:solidFill>
            <a:round/>
            <a:headEnd/>
            <a:tailEnd type="triangle" w="med" len="med"/>
          </a:ln>
          <a:effectLst/>
        </p:spPr>
        <p:txBody>
          <a:bodyPr/>
          <a:lstStyle/>
          <a:p>
            <a:endParaRPr lang="en-US"/>
          </a:p>
        </p:txBody>
      </p:sp>
      <p:sp>
        <p:nvSpPr>
          <p:cNvPr id="139280" name="Line 16"/>
          <p:cNvSpPr>
            <a:spLocks noChangeShapeType="1"/>
          </p:cNvSpPr>
          <p:nvPr/>
        </p:nvSpPr>
        <p:spPr bwMode="auto">
          <a:xfrm flipV="1">
            <a:off x="3406775" y="3600450"/>
            <a:ext cx="0" cy="458788"/>
          </a:xfrm>
          <a:prstGeom prst="line">
            <a:avLst/>
          </a:prstGeom>
          <a:noFill/>
          <a:ln w="38100">
            <a:solidFill>
              <a:srgbClr val="C0C0C0"/>
            </a:solidFill>
            <a:round/>
            <a:headEnd/>
            <a:tailEnd/>
          </a:ln>
          <a:effectLst/>
        </p:spPr>
        <p:txBody>
          <a:bodyPr/>
          <a:lstStyle/>
          <a:p>
            <a:endParaRPr lang="en-US"/>
          </a:p>
        </p:txBody>
      </p:sp>
      <p:sp>
        <p:nvSpPr>
          <p:cNvPr id="139281" name="Line 17"/>
          <p:cNvSpPr>
            <a:spLocks noChangeShapeType="1"/>
          </p:cNvSpPr>
          <p:nvPr/>
        </p:nvSpPr>
        <p:spPr bwMode="auto">
          <a:xfrm>
            <a:off x="3406775" y="4067175"/>
            <a:ext cx="161925" cy="482600"/>
          </a:xfrm>
          <a:prstGeom prst="line">
            <a:avLst/>
          </a:prstGeom>
          <a:noFill/>
          <a:ln w="38100">
            <a:solidFill>
              <a:srgbClr val="C0C0C0"/>
            </a:solidFill>
            <a:round/>
            <a:headEnd/>
            <a:tailEnd/>
          </a:ln>
          <a:effectLst/>
        </p:spPr>
        <p:txBody>
          <a:bodyPr/>
          <a:lstStyle/>
          <a:p>
            <a:endParaRPr lang="en-US"/>
          </a:p>
        </p:txBody>
      </p:sp>
      <p:sp>
        <p:nvSpPr>
          <p:cNvPr id="139282" name="Line 18"/>
          <p:cNvSpPr>
            <a:spLocks noChangeShapeType="1"/>
          </p:cNvSpPr>
          <p:nvPr/>
        </p:nvSpPr>
        <p:spPr bwMode="auto">
          <a:xfrm flipV="1">
            <a:off x="4113213" y="3073400"/>
            <a:ext cx="0" cy="573088"/>
          </a:xfrm>
          <a:prstGeom prst="line">
            <a:avLst/>
          </a:prstGeom>
          <a:noFill/>
          <a:ln w="38100">
            <a:solidFill>
              <a:schemeClr val="tx1"/>
            </a:solidFill>
            <a:round/>
            <a:headEnd/>
            <a:tailEnd/>
          </a:ln>
          <a:effectLst/>
        </p:spPr>
        <p:txBody>
          <a:bodyPr/>
          <a:lstStyle/>
          <a:p>
            <a:endParaRPr lang="en-US"/>
          </a:p>
        </p:txBody>
      </p:sp>
      <p:sp>
        <p:nvSpPr>
          <p:cNvPr id="139283" name="Line 19"/>
          <p:cNvSpPr>
            <a:spLocks noChangeShapeType="1"/>
          </p:cNvSpPr>
          <p:nvPr/>
        </p:nvSpPr>
        <p:spPr bwMode="auto">
          <a:xfrm>
            <a:off x="3201988" y="3073400"/>
            <a:ext cx="911225" cy="0"/>
          </a:xfrm>
          <a:prstGeom prst="line">
            <a:avLst/>
          </a:prstGeom>
          <a:noFill/>
          <a:ln w="38100">
            <a:solidFill>
              <a:schemeClr val="tx1"/>
            </a:solidFill>
            <a:round/>
            <a:headEnd/>
            <a:tailEnd/>
          </a:ln>
          <a:effectLst/>
        </p:spPr>
        <p:txBody>
          <a:bodyPr/>
          <a:lstStyle/>
          <a:p>
            <a:endParaRPr lang="en-US"/>
          </a:p>
        </p:txBody>
      </p:sp>
      <p:sp>
        <p:nvSpPr>
          <p:cNvPr id="139284" name="Line 20"/>
          <p:cNvSpPr>
            <a:spLocks noChangeShapeType="1"/>
          </p:cNvSpPr>
          <p:nvPr/>
        </p:nvSpPr>
        <p:spPr bwMode="auto">
          <a:xfrm>
            <a:off x="4113213" y="4519613"/>
            <a:ext cx="0" cy="558800"/>
          </a:xfrm>
          <a:prstGeom prst="line">
            <a:avLst/>
          </a:prstGeom>
          <a:noFill/>
          <a:ln w="38100">
            <a:solidFill>
              <a:schemeClr val="tx1"/>
            </a:solidFill>
            <a:round/>
            <a:headEnd/>
            <a:tailEnd/>
          </a:ln>
          <a:effectLst/>
        </p:spPr>
        <p:txBody>
          <a:bodyPr/>
          <a:lstStyle/>
          <a:p>
            <a:endParaRPr lang="en-US"/>
          </a:p>
        </p:txBody>
      </p:sp>
      <p:sp>
        <p:nvSpPr>
          <p:cNvPr id="139285" name="Line 21"/>
          <p:cNvSpPr>
            <a:spLocks noChangeShapeType="1"/>
          </p:cNvSpPr>
          <p:nvPr/>
        </p:nvSpPr>
        <p:spPr bwMode="auto">
          <a:xfrm>
            <a:off x="3201988" y="5073650"/>
            <a:ext cx="922337" cy="0"/>
          </a:xfrm>
          <a:prstGeom prst="line">
            <a:avLst/>
          </a:prstGeom>
          <a:noFill/>
          <a:ln w="38100">
            <a:solidFill>
              <a:schemeClr val="tx1"/>
            </a:solidFill>
            <a:round/>
            <a:headEnd/>
            <a:tailEnd/>
          </a:ln>
          <a:effectLst/>
        </p:spPr>
        <p:txBody>
          <a:bodyPr/>
          <a:lstStyle/>
          <a:p>
            <a:endParaRPr lang="en-US"/>
          </a:p>
        </p:txBody>
      </p:sp>
      <p:sp>
        <p:nvSpPr>
          <p:cNvPr id="139286" name="Line 22"/>
          <p:cNvSpPr>
            <a:spLocks noChangeShapeType="1"/>
          </p:cNvSpPr>
          <p:nvPr/>
        </p:nvSpPr>
        <p:spPr bwMode="auto">
          <a:xfrm>
            <a:off x="3951288" y="3424238"/>
            <a:ext cx="0" cy="176212"/>
          </a:xfrm>
          <a:prstGeom prst="line">
            <a:avLst/>
          </a:prstGeom>
          <a:noFill/>
          <a:ln w="38100">
            <a:solidFill>
              <a:schemeClr val="folHlink"/>
            </a:solidFill>
            <a:round/>
            <a:headEnd/>
            <a:tailEnd/>
          </a:ln>
          <a:effectLst/>
        </p:spPr>
        <p:txBody>
          <a:bodyPr/>
          <a:lstStyle/>
          <a:p>
            <a:endParaRPr lang="en-US"/>
          </a:p>
        </p:txBody>
      </p:sp>
      <p:sp>
        <p:nvSpPr>
          <p:cNvPr id="139287" name="Line 23"/>
          <p:cNvSpPr>
            <a:spLocks noChangeShapeType="1"/>
          </p:cNvSpPr>
          <p:nvPr/>
        </p:nvSpPr>
        <p:spPr bwMode="auto">
          <a:xfrm>
            <a:off x="3856038" y="3506788"/>
            <a:ext cx="182562" cy="0"/>
          </a:xfrm>
          <a:prstGeom prst="line">
            <a:avLst/>
          </a:prstGeom>
          <a:noFill/>
          <a:ln w="38100">
            <a:solidFill>
              <a:schemeClr val="folHlink"/>
            </a:solidFill>
            <a:round/>
            <a:headEnd/>
            <a:tailEnd/>
          </a:ln>
          <a:effectLst/>
        </p:spPr>
        <p:txBody>
          <a:bodyPr/>
          <a:lstStyle/>
          <a:p>
            <a:endParaRPr lang="en-US"/>
          </a:p>
        </p:txBody>
      </p:sp>
      <p:sp>
        <p:nvSpPr>
          <p:cNvPr id="139288" name="Line 24"/>
          <p:cNvSpPr>
            <a:spLocks noChangeShapeType="1"/>
          </p:cNvSpPr>
          <p:nvPr/>
        </p:nvSpPr>
        <p:spPr bwMode="auto">
          <a:xfrm>
            <a:off x="3849688" y="4621213"/>
            <a:ext cx="182562" cy="0"/>
          </a:xfrm>
          <a:prstGeom prst="line">
            <a:avLst/>
          </a:prstGeom>
          <a:noFill/>
          <a:ln w="38100">
            <a:solidFill>
              <a:schemeClr val="folHlink"/>
            </a:solidFill>
            <a:round/>
            <a:headEnd/>
            <a:tailEnd/>
          </a:ln>
          <a:effectLst/>
        </p:spPr>
        <p:txBody>
          <a:bodyPr/>
          <a:lstStyle/>
          <a:p>
            <a:endParaRPr lang="en-US"/>
          </a:p>
        </p:txBody>
      </p:sp>
      <p:sp>
        <p:nvSpPr>
          <p:cNvPr id="139289" name="Line 25"/>
          <p:cNvSpPr>
            <a:spLocks noChangeShapeType="1"/>
          </p:cNvSpPr>
          <p:nvPr/>
        </p:nvSpPr>
        <p:spPr bwMode="auto">
          <a:xfrm>
            <a:off x="1787525" y="5584825"/>
            <a:ext cx="0" cy="381000"/>
          </a:xfrm>
          <a:prstGeom prst="line">
            <a:avLst/>
          </a:prstGeom>
          <a:noFill/>
          <a:ln w="38100">
            <a:solidFill>
              <a:schemeClr val="tx1"/>
            </a:solidFill>
            <a:round/>
            <a:headEnd/>
            <a:tailEnd/>
          </a:ln>
          <a:effectLst/>
        </p:spPr>
        <p:txBody>
          <a:bodyPr/>
          <a:lstStyle/>
          <a:p>
            <a:endParaRPr lang="en-US"/>
          </a:p>
        </p:txBody>
      </p:sp>
      <p:sp>
        <p:nvSpPr>
          <p:cNvPr id="139290" name="Line 26"/>
          <p:cNvSpPr>
            <a:spLocks noChangeShapeType="1"/>
          </p:cNvSpPr>
          <p:nvPr/>
        </p:nvSpPr>
        <p:spPr bwMode="auto">
          <a:xfrm>
            <a:off x="1454150" y="5975350"/>
            <a:ext cx="666750" cy="0"/>
          </a:xfrm>
          <a:prstGeom prst="line">
            <a:avLst/>
          </a:prstGeom>
          <a:noFill/>
          <a:ln w="38100">
            <a:solidFill>
              <a:schemeClr val="tx1"/>
            </a:solidFill>
            <a:round/>
            <a:headEnd/>
            <a:tailEnd/>
          </a:ln>
          <a:effectLst/>
        </p:spPr>
        <p:txBody>
          <a:bodyPr/>
          <a:lstStyle/>
          <a:p>
            <a:endParaRPr lang="en-US"/>
          </a:p>
        </p:txBody>
      </p:sp>
      <p:sp>
        <p:nvSpPr>
          <p:cNvPr id="139291" name="Line 27"/>
          <p:cNvSpPr>
            <a:spLocks noChangeShapeType="1"/>
          </p:cNvSpPr>
          <p:nvPr/>
        </p:nvSpPr>
        <p:spPr bwMode="auto">
          <a:xfrm>
            <a:off x="1620838" y="6070600"/>
            <a:ext cx="328612" cy="0"/>
          </a:xfrm>
          <a:prstGeom prst="line">
            <a:avLst/>
          </a:prstGeom>
          <a:noFill/>
          <a:ln w="38100">
            <a:solidFill>
              <a:schemeClr val="tx1"/>
            </a:solidFill>
            <a:round/>
            <a:headEnd/>
            <a:tailEnd/>
          </a:ln>
          <a:effectLst/>
        </p:spPr>
        <p:txBody>
          <a:bodyPr/>
          <a:lstStyle/>
          <a:p>
            <a:endParaRPr lang="en-US"/>
          </a:p>
        </p:txBody>
      </p:sp>
      <p:sp>
        <p:nvSpPr>
          <p:cNvPr id="139292" name="Line 28"/>
          <p:cNvSpPr>
            <a:spLocks noChangeShapeType="1"/>
          </p:cNvSpPr>
          <p:nvPr/>
        </p:nvSpPr>
        <p:spPr bwMode="auto">
          <a:xfrm>
            <a:off x="1787525" y="6170613"/>
            <a:ext cx="0" cy="0"/>
          </a:xfrm>
          <a:prstGeom prst="line">
            <a:avLst/>
          </a:prstGeom>
          <a:noFill/>
          <a:ln w="9525">
            <a:solidFill>
              <a:schemeClr val="tx1"/>
            </a:solidFill>
            <a:round/>
            <a:headEnd/>
            <a:tailEnd/>
          </a:ln>
          <a:effectLst/>
        </p:spPr>
        <p:txBody>
          <a:bodyPr/>
          <a:lstStyle/>
          <a:p>
            <a:endParaRPr lang="en-US"/>
          </a:p>
        </p:txBody>
      </p:sp>
      <p:sp>
        <p:nvSpPr>
          <p:cNvPr id="139293" name="Line 29"/>
          <p:cNvSpPr>
            <a:spLocks noChangeShapeType="1"/>
          </p:cNvSpPr>
          <p:nvPr/>
        </p:nvSpPr>
        <p:spPr bwMode="auto">
          <a:xfrm>
            <a:off x="1714500" y="6170613"/>
            <a:ext cx="138113" cy="0"/>
          </a:xfrm>
          <a:prstGeom prst="line">
            <a:avLst/>
          </a:prstGeom>
          <a:noFill/>
          <a:ln w="38100">
            <a:solidFill>
              <a:schemeClr val="tx1"/>
            </a:solidFill>
            <a:round/>
            <a:headEnd/>
            <a:tailEnd/>
          </a:ln>
          <a:effectLst/>
        </p:spPr>
        <p:txBody>
          <a:bodyPr/>
          <a:lstStyle/>
          <a:p>
            <a:endParaRPr lang="en-US"/>
          </a:p>
        </p:txBody>
      </p:sp>
      <p:sp>
        <p:nvSpPr>
          <p:cNvPr id="139294" name="Line 30"/>
          <p:cNvSpPr>
            <a:spLocks noChangeShapeType="1"/>
          </p:cNvSpPr>
          <p:nvPr/>
        </p:nvSpPr>
        <p:spPr bwMode="auto">
          <a:xfrm flipH="1">
            <a:off x="1801813" y="4251325"/>
            <a:ext cx="1304925" cy="0"/>
          </a:xfrm>
          <a:prstGeom prst="line">
            <a:avLst/>
          </a:prstGeom>
          <a:noFill/>
          <a:ln w="38100">
            <a:solidFill>
              <a:schemeClr val="tx1"/>
            </a:solidFill>
            <a:round/>
            <a:headEnd/>
            <a:tailEnd/>
          </a:ln>
          <a:effectLst/>
        </p:spPr>
        <p:txBody>
          <a:bodyPr/>
          <a:lstStyle/>
          <a:p>
            <a:endParaRPr lang="en-US"/>
          </a:p>
        </p:txBody>
      </p:sp>
      <p:sp>
        <p:nvSpPr>
          <p:cNvPr id="139295" name="Line 31"/>
          <p:cNvSpPr>
            <a:spLocks noChangeShapeType="1"/>
          </p:cNvSpPr>
          <p:nvPr/>
        </p:nvSpPr>
        <p:spPr bwMode="auto">
          <a:xfrm flipH="1">
            <a:off x="1758950" y="3403600"/>
            <a:ext cx="1347788" cy="0"/>
          </a:xfrm>
          <a:prstGeom prst="line">
            <a:avLst/>
          </a:prstGeom>
          <a:noFill/>
          <a:ln w="38100">
            <a:solidFill>
              <a:schemeClr val="tx1"/>
            </a:solidFill>
            <a:round/>
            <a:headEnd/>
            <a:tailEnd/>
          </a:ln>
          <a:effectLst/>
        </p:spPr>
        <p:txBody>
          <a:bodyPr/>
          <a:lstStyle/>
          <a:p>
            <a:endParaRPr lang="en-US"/>
          </a:p>
        </p:txBody>
      </p:sp>
      <p:sp>
        <p:nvSpPr>
          <p:cNvPr id="139296" name="Line 32"/>
          <p:cNvSpPr>
            <a:spLocks noChangeShapeType="1"/>
          </p:cNvSpPr>
          <p:nvPr/>
        </p:nvSpPr>
        <p:spPr bwMode="auto">
          <a:xfrm>
            <a:off x="1751013" y="3403600"/>
            <a:ext cx="7937" cy="330200"/>
          </a:xfrm>
          <a:prstGeom prst="line">
            <a:avLst/>
          </a:prstGeom>
          <a:noFill/>
          <a:ln w="38100">
            <a:solidFill>
              <a:schemeClr val="tx1"/>
            </a:solidFill>
            <a:round/>
            <a:headEnd/>
            <a:tailEnd/>
          </a:ln>
          <a:effectLst/>
        </p:spPr>
        <p:txBody>
          <a:bodyPr/>
          <a:lstStyle/>
          <a:p>
            <a:endParaRPr lang="en-US"/>
          </a:p>
        </p:txBody>
      </p:sp>
      <p:sp>
        <p:nvSpPr>
          <p:cNvPr id="139297" name="Line 33"/>
          <p:cNvSpPr>
            <a:spLocks noChangeShapeType="1"/>
          </p:cNvSpPr>
          <p:nvPr/>
        </p:nvSpPr>
        <p:spPr bwMode="auto">
          <a:xfrm>
            <a:off x="1516063" y="3879850"/>
            <a:ext cx="561975" cy="0"/>
          </a:xfrm>
          <a:prstGeom prst="line">
            <a:avLst/>
          </a:prstGeom>
          <a:noFill/>
          <a:ln w="57150">
            <a:solidFill>
              <a:srgbClr val="3B3FD3"/>
            </a:solidFill>
            <a:round/>
            <a:headEnd/>
            <a:tailEnd/>
          </a:ln>
          <a:effectLst/>
        </p:spPr>
        <p:txBody>
          <a:bodyPr/>
          <a:lstStyle/>
          <a:p>
            <a:endParaRPr lang="en-US"/>
          </a:p>
        </p:txBody>
      </p:sp>
      <p:sp>
        <p:nvSpPr>
          <p:cNvPr id="139298" name="Line 34"/>
          <p:cNvSpPr>
            <a:spLocks noChangeShapeType="1"/>
          </p:cNvSpPr>
          <p:nvPr/>
        </p:nvSpPr>
        <p:spPr bwMode="auto">
          <a:xfrm>
            <a:off x="1516063" y="3733800"/>
            <a:ext cx="561975" cy="3175"/>
          </a:xfrm>
          <a:prstGeom prst="line">
            <a:avLst/>
          </a:prstGeom>
          <a:noFill/>
          <a:ln w="57150">
            <a:solidFill>
              <a:srgbClr val="3B3FD3"/>
            </a:solidFill>
            <a:round/>
            <a:headEnd/>
            <a:tailEnd/>
          </a:ln>
          <a:effectLst/>
        </p:spPr>
        <p:txBody>
          <a:bodyPr/>
          <a:lstStyle/>
          <a:p>
            <a:endParaRPr lang="en-US"/>
          </a:p>
        </p:txBody>
      </p:sp>
      <p:sp>
        <p:nvSpPr>
          <p:cNvPr id="139299" name="Line 35"/>
          <p:cNvSpPr>
            <a:spLocks noChangeShapeType="1"/>
          </p:cNvSpPr>
          <p:nvPr/>
        </p:nvSpPr>
        <p:spPr bwMode="auto">
          <a:xfrm>
            <a:off x="1787525" y="3879850"/>
            <a:ext cx="0" cy="1695450"/>
          </a:xfrm>
          <a:prstGeom prst="line">
            <a:avLst/>
          </a:prstGeom>
          <a:noFill/>
          <a:ln w="38100">
            <a:solidFill>
              <a:schemeClr val="tx1"/>
            </a:solidFill>
            <a:round/>
            <a:headEnd/>
            <a:tailEnd/>
          </a:ln>
          <a:effectLst/>
        </p:spPr>
        <p:txBody>
          <a:bodyPr/>
          <a:lstStyle/>
          <a:p>
            <a:endParaRPr lang="en-US"/>
          </a:p>
        </p:txBody>
      </p:sp>
      <p:sp>
        <p:nvSpPr>
          <p:cNvPr id="139300" name="Line 36"/>
          <p:cNvSpPr>
            <a:spLocks noChangeShapeType="1"/>
          </p:cNvSpPr>
          <p:nvPr/>
        </p:nvSpPr>
        <p:spPr bwMode="auto">
          <a:xfrm>
            <a:off x="1787525" y="5575300"/>
            <a:ext cx="0" cy="0"/>
          </a:xfrm>
          <a:prstGeom prst="line">
            <a:avLst/>
          </a:prstGeom>
          <a:noFill/>
          <a:ln w="38100">
            <a:solidFill>
              <a:schemeClr val="tx1"/>
            </a:solidFill>
            <a:round/>
            <a:headEnd/>
            <a:tailEnd/>
          </a:ln>
          <a:effectLst/>
        </p:spPr>
        <p:txBody>
          <a:bodyPr/>
          <a:lstStyle/>
          <a:p>
            <a:endParaRPr lang="en-US"/>
          </a:p>
        </p:txBody>
      </p:sp>
      <p:sp>
        <p:nvSpPr>
          <p:cNvPr id="139301" name="Line 37"/>
          <p:cNvSpPr>
            <a:spLocks noChangeShapeType="1"/>
          </p:cNvSpPr>
          <p:nvPr/>
        </p:nvSpPr>
        <p:spPr bwMode="auto">
          <a:xfrm flipV="1">
            <a:off x="3106738" y="4148138"/>
            <a:ext cx="0" cy="103187"/>
          </a:xfrm>
          <a:prstGeom prst="line">
            <a:avLst/>
          </a:prstGeom>
          <a:noFill/>
          <a:ln w="38100">
            <a:solidFill>
              <a:schemeClr val="tx1"/>
            </a:solidFill>
            <a:round/>
            <a:headEnd/>
            <a:tailEnd/>
          </a:ln>
          <a:effectLst/>
        </p:spPr>
        <p:txBody>
          <a:bodyPr/>
          <a:lstStyle/>
          <a:p>
            <a:endParaRPr lang="en-US"/>
          </a:p>
        </p:txBody>
      </p:sp>
      <p:sp>
        <p:nvSpPr>
          <p:cNvPr id="139302" name="Line 38"/>
          <p:cNvSpPr>
            <a:spLocks noChangeShapeType="1"/>
          </p:cNvSpPr>
          <p:nvPr/>
        </p:nvSpPr>
        <p:spPr bwMode="auto">
          <a:xfrm>
            <a:off x="3106738" y="3403600"/>
            <a:ext cx="0" cy="95250"/>
          </a:xfrm>
          <a:prstGeom prst="line">
            <a:avLst/>
          </a:prstGeom>
          <a:noFill/>
          <a:ln w="38100">
            <a:solidFill>
              <a:schemeClr val="tx1"/>
            </a:solidFill>
            <a:round/>
            <a:headEnd/>
            <a:tailEnd/>
          </a:ln>
          <a:effectLst/>
        </p:spPr>
        <p:txBody>
          <a:bodyPr/>
          <a:lstStyle/>
          <a:p>
            <a:endParaRPr lang="en-US"/>
          </a:p>
        </p:txBody>
      </p:sp>
      <p:sp>
        <p:nvSpPr>
          <p:cNvPr id="139303" name="Line 39"/>
          <p:cNvSpPr>
            <a:spLocks noChangeShapeType="1"/>
          </p:cNvSpPr>
          <p:nvPr/>
        </p:nvSpPr>
        <p:spPr bwMode="auto">
          <a:xfrm>
            <a:off x="1801813" y="5384800"/>
            <a:ext cx="276225" cy="0"/>
          </a:xfrm>
          <a:prstGeom prst="line">
            <a:avLst/>
          </a:prstGeom>
          <a:noFill/>
          <a:ln w="38100">
            <a:solidFill>
              <a:schemeClr val="tx1"/>
            </a:solidFill>
            <a:round/>
            <a:headEnd/>
            <a:tailEnd/>
          </a:ln>
          <a:effectLst/>
        </p:spPr>
        <p:txBody>
          <a:bodyPr/>
          <a:lstStyle/>
          <a:p>
            <a:endParaRPr lang="en-US"/>
          </a:p>
        </p:txBody>
      </p:sp>
      <p:sp>
        <p:nvSpPr>
          <p:cNvPr id="139304" name="Line 40"/>
          <p:cNvSpPr>
            <a:spLocks noChangeShapeType="1"/>
          </p:cNvSpPr>
          <p:nvPr/>
        </p:nvSpPr>
        <p:spPr bwMode="auto">
          <a:xfrm>
            <a:off x="2516188" y="5384800"/>
            <a:ext cx="590550" cy="0"/>
          </a:xfrm>
          <a:prstGeom prst="line">
            <a:avLst/>
          </a:prstGeom>
          <a:noFill/>
          <a:ln w="38100">
            <a:solidFill>
              <a:schemeClr val="tx1"/>
            </a:solidFill>
            <a:round/>
            <a:headEnd/>
            <a:tailEnd/>
          </a:ln>
          <a:effectLst/>
        </p:spPr>
        <p:txBody>
          <a:bodyPr/>
          <a:lstStyle/>
          <a:p>
            <a:endParaRPr lang="en-US"/>
          </a:p>
        </p:txBody>
      </p:sp>
      <p:sp>
        <p:nvSpPr>
          <p:cNvPr id="139305" name="Line 41"/>
          <p:cNvSpPr>
            <a:spLocks noChangeShapeType="1"/>
          </p:cNvSpPr>
          <p:nvPr/>
        </p:nvSpPr>
        <p:spPr bwMode="auto">
          <a:xfrm flipV="1">
            <a:off x="3106738" y="5149850"/>
            <a:ext cx="0" cy="234950"/>
          </a:xfrm>
          <a:prstGeom prst="line">
            <a:avLst/>
          </a:prstGeom>
          <a:noFill/>
          <a:ln w="38100">
            <a:solidFill>
              <a:schemeClr val="tx1"/>
            </a:solidFill>
            <a:round/>
            <a:headEnd/>
            <a:tailEnd/>
          </a:ln>
          <a:effectLst/>
        </p:spPr>
        <p:txBody>
          <a:bodyPr/>
          <a:lstStyle/>
          <a:p>
            <a:endParaRPr lang="en-US"/>
          </a:p>
        </p:txBody>
      </p:sp>
      <p:sp>
        <p:nvSpPr>
          <p:cNvPr id="139306" name="Line 42"/>
          <p:cNvSpPr>
            <a:spLocks noChangeShapeType="1"/>
          </p:cNvSpPr>
          <p:nvPr/>
        </p:nvSpPr>
        <p:spPr bwMode="auto">
          <a:xfrm>
            <a:off x="2078038" y="5384800"/>
            <a:ext cx="438150" cy="0"/>
          </a:xfrm>
          <a:prstGeom prst="line">
            <a:avLst/>
          </a:prstGeom>
          <a:noFill/>
          <a:ln w="38100">
            <a:solidFill>
              <a:schemeClr val="tx1"/>
            </a:solidFill>
            <a:round/>
            <a:headEnd/>
            <a:tailEnd/>
          </a:ln>
          <a:effectLst/>
        </p:spPr>
        <p:txBody>
          <a:bodyPr/>
          <a:lstStyle/>
          <a:p>
            <a:endParaRPr lang="en-US"/>
          </a:p>
        </p:txBody>
      </p:sp>
      <p:sp>
        <p:nvSpPr>
          <p:cNvPr id="139307" name="Line 43"/>
          <p:cNvSpPr>
            <a:spLocks noChangeShapeType="1"/>
          </p:cNvSpPr>
          <p:nvPr/>
        </p:nvSpPr>
        <p:spPr bwMode="auto">
          <a:xfrm flipV="1">
            <a:off x="3106738" y="2555875"/>
            <a:ext cx="0" cy="427038"/>
          </a:xfrm>
          <a:prstGeom prst="line">
            <a:avLst/>
          </a:prstGeom>
          <a:noFill/>
          <a:ln w="38100">
            <a:solidFill>
              <a:schemeClr val="tx1"/>
            </a:solidFill>
            <a:round/>
            <a:headEnd/>
            <a:tailEnd/>
          </a:ln>
          <a:effectLst/>
        </p:spPr>
        <p:txBody>
          <a:bodyPr/>
          <a:lstStyle/>
          <a:p>
            <a:endParaRPr lang="en-US"/>
          </a:p>
        </p:txBody>
      </p:sp>
      <p:sp>
        <p:nvSpPr>
          <p:cNvPr id="139308" name="Line 44"/>
          <p:cNvSpPr>
            <a:spLocks noChangeShapeType="1"/>
          </p:cNvSpPr>
          <p:nvPr/>
        </p:nvSpPr>
        <p:spPr bwMode="auto">
          <a:xfrm flipV="1">
            <a:off x="3106738" y="1919288"/>
            <a:ext cx="0" cy="274637"/>
          </a:xfrm>
          <a:prstGeom prst="line">
            <a:avLst/>
          </a:prstGeom>
          <a:noFill/>
          <a:ln w="38100">
            <a:solidFill>
              <a:srgbClr val="FF3300"/>
            </a:solidFill>
            <a:round/>
            <a:headEnd/>
            <a:tailEnd/>
          </a:ln>
          <a:effectLst/>
        </p:spPr>
        <p:txBody>
          <a:bodyPr/>
          <a:lstStyle/>
          <a:p>
            <a:endParaRPr lang="en-US"/>
          </a:p>
        </p:txBody>
      </p:sp>
      <p:sp>
        <p:nvSpPr>
          <p:cNvPr id="139309" name="Line 45"/>
          <p:cNvSpPr>
            <a:spLocks noChangeShapeType="1"/>
          </p:cNvSpPr>
          <p:nvPr/>
        </p:nvSpPr>
        <p:spPr bwMode="auto">
          <a:xfrm>
            <a:off x="3106738" y="2193925"/>
            <a:ext cx="209550" cy="295275"/>
          </a:xfrm>
          <a:prstGeom prst="line">
            <a:avLst/>
          </a:prstGeom>
          <a:noFill/>
          <a:ln w="38100">
            <a:solidFill>
              <a:srgbClr val="FF3300"/>
            </a:solidFill>
            <a:round/>
            <a:headEnd/>
            <a:tailEnd type="triangle" w="med" len="med"/>
          </a:ln>
          <a:effectLst/>
        </p:spPr>
        <p:txBody>
          <a:bodyPr/>
          <a:lstStyle/>
          <a:p>
            <a:endParaRPr lang="en-US"/>
          </a:p>
        </p:txBody>
      </p:sp>
      <p:sp>
        <p:nvSpPr>
          <p:cNvPr id="139310" name="Text Box 46"/>
          <p:cNvSpPr txBox="1">
            <a:spLocks noChangeArrowheads="1"/>
          </p:cNvSpPr>
          <p:nvPr/>
        </p:nvSpPr>
        <p:spPr bwMode="auto">
          <a:xfrm>
            <a:off x="2516188" y="1552575"/>
            <a:ext cx="1247775" cy="366713"/>
          </a:xfrm>
          <a:prstGeom prst="rect">
            <a:avLst/>
          </a:prstGeom>
          <a:noFill/>
          <a:ln w="9525">
            <a:noFill/>
            <a:miter lim="800000"/>
            <a:headEnd/>
            <a:tailEnd/>
          </a:ln>
          <a:effectLst/>
        </p:spPr>
        <p:txBody>
          <a:bodyPr>
            <a:spAutoFit/>
          </a:bodyPr>
          <a:lstStyle/>
          <a:p>
            <a:pPr algn="ctr">
              <a:spcBef>
                <a:spcPct val="50000"/>
              </a:spcBef>
            </a:pPr>
            <a:r>
              <a:rPr lang="en-US" b="1">
                <a:solidFill>
                  <a:srgbClr val="FF3300"/>
                </a:solidFill>
              </a:rPr>
              <a:t>12 V</a:t>
            </a:r>
          </a:p>
        </p:txBody>
      </p:sp>
      <p:sp>
        <p:nvSpPr>
          <p:cNvPr id="139311" name="Text Box 47"/>
          <p:cNvSpPr txBox="1">
            <a:spLocks noChangeArrowheads="1"/>
          </p:cNvSpPr>
          <p:nvPr/>
        </p:nvSpPr>
        <p:spPr bwMode="auto">
          <a:xfrm>
            <a:off x="692150" y="3925888"/>
            <a:ext cx="1160463" cy="457200"/>
          </a:xfrm>
          <a:prstGeom prst="rect">
            <a:avLst/>
          </a:prstGeom>
          <a:noFill/>
          <a:ln w="9525">
            <a:noFill/>
            <a:miter lim="800000"/>
            <a:headEnd/>
            <a:tailEnd/>
          </a:ln>
          <a:effectLst/>
        </p:spPr>
        <p:txBody>
          <a:bodyPr>
            <a:spAutoFit/>
          </a:bodyPr>
          <a:lstStyle/>
          <a:p>
            <a:pPr algn="ctr">
              <a:spcBef>
                <a:spcPct val="50000"/>
              </a:spcBef>
            </a:pPr>
            <a:r>
              <a:rPr lang="en-US" sz="2400" b="1"/>
              <a:t> C int</a:t>
            </a:r>
          </a:p>
        </p:txBody>
      </p:sp>
      <p:sp>
        <p:nvSpPr>
          <p:cNvPr id="139312" name="Text Box 48"/>
          <p:cNvSpPr txBox="1">
            <a:spLocks noChangeArrowheads="1"/>
          </p:cNvSpPr>
          <p:nvPr/>
        </p:nvSpPr>
        <p:spPr bwMode="auto">
          <a:xfrm>
            <a:off x="452438" y="1736725"/>
            <a:ext cx="2335212" cy="396875"/>
          </a:xfrm>
          <a:prstGeom prst="rect">
            <a:avLst/>
          </a:prstGeom>
          <a:noFill/>
          <a:ln w="9525">
            <a:noFill/>
            <a:miter lim="800000"/>
            <a:headEnd/>
            <a:tailEnd/>
          </a:ln>
          <a:effectLst/>
        </p:spPr>
        <p:txBody>
          <a:bodyPr>
            <a:spAutoFit/>
          </a:bodyPr>
          <a:lstStyle/>
          <a:p>
            <a:pPr algn="ctr">
              <a:spcBef>
                <a:spcPct val="50000"/>
              </a:spcBef>
            </a:pPr>
            <a:r>
              <a:rPr lang="en-US" sz="2000" b="1"/>
              <a:t>Active High Drive</a:t>
            </a:r>
          </a:p>
        </p:txBody>
      </p:sp>
      <p:sp>
        <p:nvSpPr>
          <p:cNvPr id="139313" name="Rectangle 49"/>
          <p:cNvSpPr>
            <a:spLocks noChangeArrowheads="1"/>
          </p:cNvSpPr>
          <p:nvPr/>
        </p:nvSpPr>
        <p:spPr bwMode="auto">
          <a:xfrm>
            <a:off x="7740650" y="3652838"/>
            <a:ext cx="439738" cy="873125"/>
          </a:xfrm>
          <a:prstGeom prst="rect">
            <a:avLst/>
          </a:prstGeom>
          <a:noFill/>
          <a:ln w="38100">
            <a:solidFill>
              <a:schemeClr val="folHlink"/>
            </a:solidFill>
            <a:miter lim="800000"/>
            <a:headEnd/>
            <a:tailEnd/>
          </a:ln>
          <a:effectLst/>
        </p:spPr>
        <p:txBody>
          <a:bodyPr wrap="none" anchor="ctr"/>
          <a:lstStyle/>
          <a:p>
            <a:endParaRPr lang="en-US"/>
          </a:p>
        </p:txBody>
      </p:sp>
      <p:sp>
        <p:nvSpPr>
          <p:cNvPr id="139314" name="Text Box 50"/>
          <p:cNvSpPr txBox="1">
            <a:spLocks noChangeArrowheads="1"/>
          </p:cNvSpPr>
          <p:nvPr/>
        </p:nvSpPr>
        <p:spPr bwMode="auto">
          <a:xfrm rot="16200000">
            <a:off x="7632700" y="3944938"/>
            <a:ext cx="711200" cy="304800"/>
          </a:xfrm>
          <a:prstGeom prst="rect">
            <a:avLst/>
          </a:prstGeom>
          <a:noFill/>
          <a:ln w="3175">
            <a:noFill/>
            <a:miter lim="800000"/>
            <a:headEnd/>
            <a:tailEnd/>
          </a:ln>
          <a:effectLst/>
        </p:spPr>
        <p:txBody>
          <a:bodyPr>
            <a:spAutoFit/>
          </a:bodyPr>
          <a:lstStyle/>
          <a:p>
            <a:pPr algn="ctr">
              <a:spcBef>
                <a:spcPct val="50000"/>
              </a:spcBef>
            </a:pPr>
            <a:r>
              <a:rPr lang="en-US" sz="1400" b="1">
                <a:solidFill>
                  <a:schemeClr val="folHlink"/>
                </a:solidFill>
              </a:rPr>
              <a:t>COIL</a:t>
            </a:r>
          </a:p>
        </p:txBody>
      </p:sp>
      <p:sp>
        <p:nvSpPr>
          <p:cNvPr id="139315" name="Rectangle 51"/>
          <p:cNvSpPr>
            <a:spLocks noChangeArrowheads="1"/>
          </p:cNvSpPr>
          <p:nvPr/>
        </p:nvSpPr>
        <p:spPr bwMode="auto">
          <a:xfrm>
            <a:off x="6567488" y="2760663"/>
            <a:ext cx="1701800" cy="2774950"/>
          </a:xfrm>
          <a:prstGeom prst="rect">
            <a:avLst/>
          </a:prstGeom>
          <a:noFill/>
          <a:ln w="38100">
            <a:solidFill>
              <a:schemeClr val="folHlink"/>
            </a:solidFill>
            <a:prstDash val="dash"/>
            <a:miter lim="800000"/>
            <a:headEnd/>
            <a:tailEnd/>
          </a:ln>
          <a:effectLst/>
        </p:spPr>
        <p:txBody>
          <a:bodyPr wrap="none" anchor="ctr"/>
          <a:lstStyle/>
          <a:p>
            <a:pPr algn="ctr"/>
            <a:endParaRPr lang="en-US">
              <a:solidFill>
                <a:schemeClr val="accent1"/>
              </a:solidFill>
            </a:endParaRPr>
          </a:p>
        </p:txBody>
      </p:sp>
      <p:sp>
        <p:nvSpPr>
          <p:cNvPr id="139316" name="Oval 52"/>
          <p:cNvSpPr>
            <a:spLocks noChangeArrowheads="1"/>
          </p:cNvSpPr>
          <p:nvPr/>
        </p:nvSpPr>
        <p:spPr bwMode="auto">
          <a:xfrm>
            <a:off x="6911975" y="2989263"/>
            <a:ext cx="174625" cy="173037"/>
          </a:xfrm>
          <a:prstGeom prst="ellipse">
            <a:avLst/>
          </a:prstGeom>
          <a:solidFill>
            <a:schemeClr val="folHlink"/>
          </a:solidFill>
          <a:ln w="38100">
            <a:solidFill>
              <a:srgbClr val="FF3300"/>
            </a:solidFill>
            <a:round/>
            <a:headEnd/>
            <a:tailEnd/>
          </a:ln>
          <a:effectLst/>
        </p:spPr>
        <p:txBody>
          <a:bodyPr wrap="none" anchor="ctr"/>
          <a:lstStyle/>
          <a:p>
            <a:endParaRPr lang="en-US"/>
          </a:p>
        </p:txBody>
      </p:sp>
      <p:sp>
        <p:nvSpPr>
          <p:cNvPr id="139317" name="Oval 53"/>
          <p:cNvSpPr>
            <a:spLocks noChangeArrowheads="1"/>
          </p:cNvSpPr>
          <p:nvPr/>
        </p:nvSpPr>
        <p:spPr bwMode="auto">
          <a:xfrm>
            <a:off x="6911975" y="3505200"/>
            <a:ext cx="174625" cy="173038"/>
          </a:xfrm>
          <a:prstGeom prst="ellipse">
            <a:avLst/>
          </a:prstGeom>
          <a:solidFill>
            <a:schemeClr val="folHlink"/>
          </a:solidFill>
          <a:ln w="38100">
            <a:solidFill>
              <a:schemeClr val="tx1"/>
            </a:solidFill>
            <a:round/>
            <a:headEnd/>
            <a:tailEnd/>
          </a:ln>
          <a:effectLst/>
        </p:spPr>
        <p:txBody>
          <a:bodyPr wrap="none" anchor="ctr"/>
          <a:lstStyle/>
          <a:p>
            <a:endParaRPr lang="en-US"/>
          </a:p>
        </p:txBody>
      </p:sp>
      <p:sp>
        <p:nvSpPr>
          <p:cNvPr id="139318" name="Oval 54"/>
          <p:cNvSpPr>
            <a:spLocks noChangeArrowheads="1"/>
          </p:cNvSpPr>
          <p:nvPr/>
        </p:nvSpPr>
        <p:spPr bwMode="auto">
          <a:xfrm>
            <a:off x="6911975" y="3981450"/>
            <a:ext cx="174625" cy="173038"/>
          </a:xfrm>
          <a:prstGeom prst="ellipse">
            <a:avLst/>
          </a:prstGeom>
          <a:solidFill>
            <a:schemeClr val="folHlink"/>
          </a:solidFill>
          <a:ln w="38100">
            <a:solidFill>
              <a:schemeClr val="folHlink"/>
            </a:solidFill>
            <a:round/>
            <a:headEnd/>
            <a:tailEnd/>
          </a:ln>
          <a:effectLst/>
        </p:spPr>
        <p:txBody>
          <a:bodyPr wrap="none" anchor="ctr"/>
          <a:lstStyle/>
          <a:p>
            <a:endParaRPr lang="en-US"/>
          </a:p>
        </p:txBody>
      </p:sp>
      <p:sp>
        <p:nvSpPr>
          <p:cNvPr id="139319" name="Oval 55"/>
          <p:cNvSpPr>
            <a:spLocks noChangeArrowheads="1"/>
          </p:cNvSpPr>
          <p:nvPr/>
        </p:nvSpPr>
        <p:spPr bwMode="auto">
          <a:xfrm>
            <a:off x="6911975" y="4454525"/>
            <a:ext cx="174625" cy="173038"/>
          </a:xfrm>
          <a:prstGeom prst="ellipse">
            <a:avLst/>
          </a:prstGeom>
          <a:solidFill>
            <a:schemeClr val="folHlink"/>
          </a:solidFill>
          <a:ln w="38100">
            <a:solidFill>
              <a:schemeClr val="folHlink"/>
            </a:solidFill>
            <a:round/>
            <a:headEnd/>
            <a:tailEnd/>
          </a:ln>
          <a:effectLst/>
        </p:spPr>
        <p:txBody>
          <a:bodyPr wrap="none" anchor="ctr"/>
          <a:lstStyle/>
          <a:p>
            <a:endParaRPr lang="en-US"/>
          </a:p>
        </p:txBody>
      </p:sp>
      <p:sp>
        <p:nvSpPr>
          <p:cNvPr id="139320" name="Oval 56"/>
          <p:cNvSpPr>
            <a:spLocks noChangeArrowheads="1"/>
          </p:cNvSpPr>
          <p:nvPr/>
        </p:nvSpPr>
        <p:spPr bwMode="auto">
          <a:xfrm>
            <a:off x="6911975" y="4983163"/>
            <a:ext cx="174625" cy="173037"/>
          </a:xfrm>
          <a:prstGeom prst="ellipse">
            <a:avLst/>
          </a:prstGeom>
          <a:solidFill>
            <a:schemeClr val="folHlink"/>
          </a:solidFill>
          <a:ln w="38100">
            <a:solidFill>
              <a:srgbClr val="FF3300"/>
            </a:solidFill>
            <a:round/>
            <a:headEnd/>
            <a:tailEnd/>
          </a:ln>
          <a:effectLst/>
        </p:spPr>
        <p:txBody>
          <a:bodyPr wrap="none" anchor="ctr"/>
          <a:lstStyle/>
          <a:p>
            <a:endParaRPr lang="en-US"/>
          </a:p>
        </p:txBody>
      </p:sp>
      <p:sp>
        <p:nvSpPr>
          <p:cNvPr id="139321" name="Line 57"/>
          <p:cNvSpPr>
            <a:spLocks noChangeShapeType="1"/>
          </p:cNvSpPr>
          <p:nvPr/>
        </p:nvSpPr>
        <p:spPr bwMode="auto">
          <a:xfrm>
            <a:off x="7086600" y="4065588"/>
            <a:ext cx="204788" cy="0"/>
          </a:xfrm>
          <a:prstGeom prst="line">
            <a:avLst/>
          </a:prstGeom>
          <a:noFill/>
          <a:ln w="38100">
            <a:solidFill>
              <a:schemeClr val="folHlink"/>
            </a:solidFill>
            <a:round/>
            <a:headEnd/>
            <a:tailEnd/>
          </a:ln>
          <a:effectLst/>
        </p:spPr>
        <p:txBody>
          <a:bodyPr/>
          <a:lstStyle/>
          <a:p>
            <a:endParaRPr lang="en-US"/>
          </a:p>
        </p:txBody>
      </p:sp>
      <p:sp>
        <p:nvSpPr>
          <p:cNvPr id="139322" name="Line 58"/>
          <p:cNvSpPr>
            <a:spLocks noChangeShapeType="1"/>
          </p:cNvSpPr>
          <p:nvPr/>
        </p:nvSpPr>
        <p:spPr bwMode="auto">
          <a:xfrm>
            <a:off x="7086600" y="3598863"/>
            <a:ext cx="204788" cy="0"/>
          </a:xfrm>
          <a:prstGeom prst="line">
            <a:avLst/>
          </a:prstGeom>
          <a:noFill/>
          <a:ln w="38100">
            <a:solidFill>
              <a:schemeClr val="tx1"/>
            </a:solidFill>
            <a:round/>
            <a:headEnd/>
            <a:tailEnd type="triangle" w="med" len="med"/>
          </a:ln>
          <a:effectLst/>
        </p:spPr>
        <p:txBody>
          <a:bodyPr/>
          <a:lstStyle/>
          <a:p>
            <a:endParaRPr lang="en-US"/>
          </a:p>
        </p:txBody>
      </p:sp>
      <p:sp>
        <p:nvSpPr>
          <p:cNvPr id="139323" name="Line 59"/>
          <p:cNvSpPr>
            <a:spLocks noChangeShapeType="1"/>
          </p:cNvSpPr>
          <p:nvPr/>
        </p:nvSpPr>
        <p:spPr bwMode="auto">
          <a:xfrm>
            <a:off x="7086600" y="4556125"/>
            <a:ext cx="204788" cy="0"/>
          </a:xfrm>
          <a:prstGeom prst="line">
            <a:avLst/>
          </a:prstGeom>
          <a:noFill/>
          <a:ln w="38100">
            <a:solidFill>
              <a:schemeClr val="tx1"/>
            </a:solidFill>
            <a:round/>
            <a:headEnd/>
            <a:tailEnd type="triangle" w="med" len="med"/>
          </a:ln>
          <a:effectLst/>
        </p:spPr>
        <p:txBody>
          <a:bodyPr/>
          <a:lstStyle/>
          <a:p>
            <a:endParaRPr lang="en-US"/>
          </a:p>
        </p:txBody>
      </p:sp>
      <p:sp>
        <p:nvSpPr>
          <p:cNvPr id="139324" name="Line 60"/>
          <p:cNvSpPr>
            <a:spLocks noChangeShapeType="1"/>
          </p:cNvSpPr>
          <p:nvPr/>
        </p:nvSpPr>
        <p:spPr bwMode="auto">
          <a:xfrm flipV="1">
            <a:off x="7291388" y="3606800"/>
            <a:ext cx="0" cy="458788"/>
          </a:xfrm>
          <a:prstGeom prst="line">
            <a:avLst/>
          </a:prstGeom>
          <a:noFill/>
          <a:ln w="38100">
            <a:solidFill>
              <a:srgbClr val="C0C0C0"/>
            </a:solidFill>
            <a:round/>
            <a:headEnd/>
            <a:tailEnd/>
          </a:ln>
          <a:effectLst/>
        </p:spPr>
        <p:txBody>
          <a:bodyPr/>
          <a:lstStyle/>
          <a:p>
            <a:endParaRPr lang="en-US"/>
          </a:p>
        </p:txBody>
      </p:sp>
      <p:sp>
        <p:nvSpPr>
          <p:cNvPr id="139325" name="Line 61"/>
          <p:cNvSpPr>
            <a:spLocks noChangeShapeType="1"/>
          </p:cNvSpPr>
          <p:nvPr/>
        </p:nvSpPr>
        <p:spPr bwMode="auto">
          <a:xfrm>
            <a:off x="7291388" y="4073525"/>
            <a:ext cx="161925" cy="482600"/>
          </a:xfrm>
          <a:prstGeom prst="line">
            <a:avLst/>
          </a:prstGeom>
          <a:noFill/>
          <a:ln w="38100">
            <a:solidFill>
              <a:srgbClr val="C0C0C0"/>
            </a:solidFill>
            <a:round/>
            <a:headEnd/>
            <a:tailEnd/>
          </a:ln>
          <a:effectLst/>
        </p:spPr>
        <p:txBody>
          <a:bodyPr/>
          <a:lstStyle/>
          <a:p>
            <a:endParaRPr lang="en-US"/>
          </a:p>
        </p:txBody>
      </p:sp>
      <p:sp>
        <p:nvSpPr>
          <p:cNvPr id="139326" name="Line 62"/>
          <p:cNvSpPr>
            <a:spLocks noChangeShapeType="1"/>
          </p:cNvSpPr>
          <p:nvPr/>
        </p:nvSpPr>
        <p:spPr bwMode="auto">
          <a:xfrm flipV="1">
            <a:off x="7997825" y="3079750"/>
            <a:ext cx="0" cy="573088"/>
          </a:xfrm>
          <a:prstGeom prst="line">
            <a:avLst/>
          </a:prstGeom>
          <a:noFill/>
          <a:ln w="38100">
            <a:solidFill>
              <a:srgbClr val="FF3300"/>
            </a:solidFill>
            <a:round/>
            <a:headEnd/>
            <a:tailEnd/>
          </a:ln>
          <a:effectLst/>
        </p:spPr>
        <p:txBody>
          <a:bodyPr/>
          <a:lstStyle/>
          <a:p>
            <a:endParaRPr lang="en-US"/>
          </a:p>
        </p:txBody>
      </p:sp>
      <p:sp>
        <p:nvSpPr>
          <p:cNvPr id="139327" name="Line 63"/>
          <p:cNvSpPr>
            <a:spLocks noChangeShapeType="1"/>
          </p:cNvSpPr>
          <p:nvPr/>
        </p:nvSpPr>
        <p:spPr bwMode="auto">
          <a:xfrm>
            <a:off x="7086600" y="3079750"/>
            <a:ext cx="911225" cy="0"/>
          </a:xfrm>
          <a:prstGeom prst="line">
            <a:avLst/>
          </a:prstGeom>
          <a:noFill/>
          <a:ln w="38100">
            <a:solidFill>
              <a:srgbClr val="FF3300"/>
            </a:solidFill>
            <a:round/>
            <a:headEnd/>
            <a:tailEnd/>
          </a:ln>
          <a:effectLst/>
        </p:spPr>
        <p:txBody>
          <a:bodyPr/>
          <a:lstStyle/>
          <a:p>
            <a:endParaRPr lang="en-US"/>
          </a:p>
        </p:txBody>
      </p:sp>
      <p:sp>
        <p:nvSpPr>
          <p:cNvPr id="139328" name="Line 64"/>
          <p:cNvSpPr>
            <a:spLocks noChangeShapeType="1"/>
          </p:cNvSpPr>
          <p:nvPr/>
        </p:nvSpPr>
        <p:spPr bwMode="auto">
          <a:xfrm>
            <a:off x="7997825" y="4525963"/>
            <a:ext cx="0" cy="558800"/>
          </a:xfrm>
          <a:prstGeom prst="line">
            <a:avLst/>
          </a:prstGeom>
          <a:noFill/>
          <a:ln w="38100">
            <a:solidFill>
              <a:srgbClr val="FF3300"/>
            </a:solidFill>
            <a:round/>
            <a:headEnd/>
            <a:tailEnd/>
          </a:ln>
          <a:effectLst/>
        </p:spPr>
        <p:txBody>
          <a:bodyPr/>
          <a:lstStyle/>
          <a:p>
            <a:endParaRPr lang="en-US"/>
          </a:p>
        </p:txBody>
      </p:sp>
      <p:sp>
        <p:nvSpPr>
          <p:cNvPr id="139329" name="Line 65"/>
          <p:cNvSpPr>
            <a:spLocks noChangeShapeType="1"/>
          </p:cNvSpPr>
          <p:nvPr/>
        </p:nvSpPr>
        <p:spPr bwMode="auto">
          <a:xfrm>
            <a:off x="7086600" y="5080000"/>
            <a:ext cx="922338" cy="0"/>
          </a:xfrm>
          <a:prstGeom prst="line">
            <a:avLst/>
          </a:prstGeom>
          <a:noFill/>
          <a:ln w="38100">
            <a:solidFill>
              <a:srgbClr val="FF3300"/>
            </a:solidFill>
            <a:round/>
            <a:headEnd/>
            <a:tailEnd/>
          </a:ln>
          <a:effectLst/>
        </p:spPr>
        <p:txBody>
          <a:bodyPr/>
          <a:lstStyle/>
          <a:p>
            <a:endParaRPr lang="en-US"/>
          </a:p>
        </p:txBody>
      </p:sp>
      <p:sp>
        <p:nvSpPr>
          <p:cNvPr id="139330" name="Line 66"/>
          <p:cNvSpPr>
            <a:spLocks noChangeShapeType="1"/>
          </p:cNvSpPr>
          <p:nvPr/>
        </p:nvSpPr>
        <p:spPr bwMode="auto">
          <a:xfrm>
            <a:off x="7835900" y="3430588"/>
            <a:ext cx="0" cy="176212"/>
          </a:xfrm>
          <a:prstGeom prst="line">
            <a:avLst/>
          </a:prstGeom>
          <a:noFill/>
          <a:ln w="38100">
            <a:solidFill>
              <a:schemeClr val="folHlink"/>
            </a:solidFill>
            <a:round/>
            <a:headEnd/>
            <a:tailEnd/>
          </a:ln>
          <a:effectLst/>
        </p:spPr>
        <p:txBody>
          <a:bodyPr/>
          <a:lstStyle/>
          <a:p>
            <a:endParaRPr lang="en-US"/>
          </a:p>
        </p:txBody>
      </p:sp>
      <p:sp>
        <p:nvSpPr>
          <p:cNvPr id="139331" name="Line 67"/>
          <p:cNvSpPr>
            <a:spLocks noChangeShapeType="1"/>
          </p:cNvSpPr>
          <p:nvPr/>
        </p:nvSpPr>
        <p:spPr bwMode="auto">
          <a:xfrm>
            <a:off x="7740650" y="3513138"/>
            <a:ext cx="182563" cy="0"/>
          </a:xfrm>
          <a:prstGeom prst="line">
            <a:avLst/>
          </a:prstGeom>
          <a:noFill/>
          <a:ln w="38100">
            <a:solidFill>
              <a:schemeClr val="folHlink"/>
            </a:solidFill>
            <a:round/>
            <a:headEnd/>
            <a:tailEnd/>
          </a:ln>
          <a:effectLst/>
        </p:spPr>
        <p:txBody>
          <a:bodyPr/>
          <a:lstStyle/>
          <a:p>
            <a:endParaRPr lang="en-US"/>
          </a:p>
        </p:txBody>
      </p:sp>
      <p:sp>
        <p:nvSpPr>
          <p:cNvPr id="139332" name="Line 68"/>
          <p:cNvSpPr>
            <a:spLocks noChangeShapeType="1"/>
          </p:cNvSpPr>
          <p:nvPr/>
        </p:nvSpPr>
        <p:spPr bwMode="auto">
          <a:xfrm>
            <a:off x="7734300" y="4627563"/>
            <a:ext cx="182563" cy="0"/>
          </a:xfrm>
          <a:prstGeom prst="line">
            <a:avLst/>
          </a:prstGeom>
          <a:noFill/>
          <a:ln w="38100">
            <a:solidFill>
              <a:schemeClr val="folHlink"/>
            </a:solidFill>
            <a:round/>
            <a:headEnd/>
            <a:tailEnd/>
          </a:ln>
          <a:effectLst/>
        </p:spPr>
        <p:txBody>
          <a:bodyPr/>
          <a:lstStyle/>
          <a:p>
            <a:endParaRPr lang="en-US"/>
          </a:p>
        </p:txBody>
      </p:sp>
      <p:sp>
        <p:nvSpPr>
          <p:cNvPr id="139333" name="Line 69"/>
          <p:cNvSpPr>
            <a:spLocks noChangeShapeType="1"/>
          </p:cNvSpPr>
          <p:nvPr/>
        </p:nvSpPr>
        <p:spPr bwMode="auto">
          <a:xfrm>
            <a:off x="5672138" y="5591175"/>
            <a:ext cx="0" cy="381000"/>
          </a:xfrm>
          <a:prstGeom prst="line">
            <a:avLst/>
          </a:prstGeom>
          <a:noFill/>
          <a:ln w="38100">
            <a:solidFill>
              <a:schemeClr val="tx1"/>
            </a:solidFill>
            <a:round/>
            <a:headEnd/>
            <a:tailEnd/>
          </a:ln>
          <a:effectLst/>
        </p:spPr>
        <p:txBody>
          <a:bodyPr/>
          <a:lstStyle/>
          <a:p>
            <a:endParaRPr lang="en-US"/>
          </a:p>
        </p:txBody>
      </p:sp>
      <p:sp>
        <p:nvSpPr>
          <p:cNvPr id="139334" name="Line 70"/>
          <p:cNvSpPr>
            <a:spLocks noChangeShapeType="1"/>
          </p:cNvSpPr>
          <p:nvPr/>
        </p:nvSpPr>
        <p:spPr bwMode="auto">
          <a:xfrm>
            <a:off x="5338763" y="5981700"/>
            <a:ext cx="666750" cy="0"/>
          </a:xfrm>
          <a:prstGeom prst="line">
            <a:avLst/>
          </a:prstGeom>
          <a:noFill/>
          <a:ln w="38100">
            <a:solidFill>
              <a:schemeClr val="tx1"/>
            </a:solidFill>
            <a:round/>
            <a:headEnd/>
            <a:tailEnd/>
          </a:ln>
          <a:effectLst/>
        </p:spPr>
        <p:txBody>
          <a:bodyPr/>
          <a:lstStyle/>
          <a:p>
            <a:endParaRPr lang="en-US"/>
          </a:p>
        </p:txBody>
      </p:sp>
      <p:sp>
        <p:nvSpPr>
          <p:cNvPr id="139335" name="Line 71"/>
          <p:cNvSpPr>
            <a:spLocks noChangeShapeType="1"/>
          </p:cNvSpPr>
          <p:nvPr/>
        </p:nvSpPr>
        <p:spPr bwMode="auto">
          <a:xfrm>
            <a:off x="5505450" y="6076950"/>
            <a:ext cx="328613" cy="0"/>
          </a:xfrm>
          <a:prstGeom prst="line">
            <a:avLst/>
          </a:prstGeom>
          <a:noFill/>
          <a:ln w="38100">
            <a:solidFill>
              <a:schemeClr val="tx1"/>
            </a:solidFill>
            <a:round/>
            <a:headEnd/>
            <a:tailEnd/>
          </a:ln>
          <a:effectLst/>
        </p:spPr>
        <p:txBody>
          <a:bodyPr/>
          <a:lstStyle/>
          <a:p>
            <a:endParaRPr lang="en-US"/>
          </a:p>
        </p:txBody>
      </p:sp>
      <p:sp>
        <p:nvSpPr>
          <p:cNvPr id="139336" name="Line 72"/>
          <p:cNvSpPr>
            <a:spLocks noChangeShapeType="1"/>
          </p:cNvSpPr>
          <p:nvPr/>
        </p:nvSpPr>
        <p:spPr bwMode="auto">
          <a:xfrm>
            <a:off x="5672138" y="6176963"/>
            <a:ext cx="0" cy="0"/>
          </a:xfrm>
          <a:prstGeom prst="line">
            <a:avLst/>
          </a:prstGeom>
          <a:noFill/>
          <a:ln w="9525">
            <a:solidFill>
              <a:schemeClr val="tx1"/>
            </a:solidFill>
            <a:round/>
            <a:headEnd/>
            <a:tailEnd/>
          </a:ln>
          <a:effectLst/>
        </p:spPr>
        <p:txBody>
          <a:bodyPr/>
          <a:lstStyle/>
          <a:p>
            <a:endParaRPr lang="en-US"/>
          </a:p>
        </p:txBody>
      </p:sp>
      <p:sp>
        <p:nvSpPr>
          <p:cNvPr id="139337" name="Line 73"/>
          <p:cNvSpPr>
            <a:spLocks noChangeShapeType="1"/>
          </p:cNvSpPr>
          <p:nvPr/>
        </p:nvSpPr>
        <p:spPr bwMode="auto">
          <a:xfrm>
            <a:off x="5599113" y="6176963"/>
            <a:ext cx="138112" cy="0"/>
          </a:xfrm>
          <a:prstGeom prst="line">
            <a:avLst/>
          </a:prstGeom>
          <a:noFill/>
          <a:ln w="38100">
            <a:solidFill>
              <a:schemeClr val="tx1"/>
            </a:solidFill>
            <a:round/>
            <a:headEnd/>
            <a:tailEnd/>
          </a:ln>
          <a:effectLst/>
        </p:spPr>
        <p:txBody>
          <a:bodyPr/>
          <a:lstStyle/>
          <a:p>
            <a:endParaRPr lang="en-US"/>
          </a:p>
        </p:txBody>
      </p:sp>
      <p:sp>
        <p:nvSpPr>
          <p:cNvPr id="139338" name="Line 74"/>
          <p:cNvSpPr>
            <a:spLocks noChangeShapeType="1"/>
          </p:cNvSpPr>
          <p:nvPr/>
        </p:nvSpPr>
        <p:spPr bwMode="auto">
          <a:xfrm flipH="1">
            <a:off x="5686425" y="4257675"/>
            <a:ext cx="1304925" cy="0"/>
          </a:xfrm>
          <a:prstGeom prst="line">
            <a:avLst/>
          </a:prstGeom>
          <a:noFill/>
          <a:ln w="38100">
            <a:solidFill>
              <a:schemeClr val="tx1"/>
            </a:solidFill>
            <a:round/>
            <a:headEnd/>
            <a:tailEnd/>
          </a:ln>
          <a:effectLst/>
        </p:spPr>
        <p:txBody>
          <a:bodyPr/>
          <a:lstStyle/>
          <a:p>
            <a:endParaRPr lang="en-US"/>
          </a:p>
        </p:txBody>
      </p:sp>
      <p:sp>
        <p:nvSpPr>
          <p:cNvPr id="139339" name="Line 75"/>
          <p:cNvSpPr>
            <a:spLocks noChangeShapeType="1"/>
          </p:cNvSpPr>
          <p:nvPr/>
        </p:nvSpPr>
        <p:spPr bwMode="auto">
          <a:xfrm flipH="1">
            <a:off x="5643563" y="3409950"/>
            <a:ext cx="1347787" cy="0"/>
          </a:xfrm>
          <a:prstGeom prst="line">
            <a:avLst/>
          </a:prstGeom>
          <a:noFill/>
          <a:ln w="38100">
            <a:solidFill>
              <a:schemeClr val="tx1"/>
            </a:solidFill>
            <a:round/>
            <a:headEnd/>
            <a:tailEnd/>
          </a:ln>
          <a:effectLst/>
        </p:spPr>
        <p:txBody>
          <a:bodyPr/>
          <a:lstStyle/>
          <a:p>
            <a:endParaRPr lang="en-US"/>
          </a:p>
        </p:txBody>
      </p:sp>
      <p:sp>
        <p:nvSpPr>
          <p:cNvPr id="139340" name="Line 76"/>
          <p:cNvSpPr>
            <a:spLocks noChangeShapeType="1"/>
          </p:cNvSpPr>
          <p:nvPr/>
        </p:nvSpPr>
        <p:spPr bwMode="auto">
          <a:xfrm>
            <a:off x="5643563" y="3419475"/>
            <a:ext cx="0" cy="320675"/>
          </a:xfrm>
          <a:prstGeom prst="line">
            <a:avLst/>
          </a:prstGeom>
          <a:noFill/>
          <a:ln w="38100">
            <a:solidFill>
              <a:schemeClr val="tx1"/>
            </a:solidFill>
            <a:round/>
            <a:headEnd/>
            <a:tailEnd/>
          </a:ln>
          <a:effectLst/>
        </p:spPr>
        <p:txBody>
          <a:bodyPr/>
          <a:lstStyle/>
          <a:p>
            <a:endParaRPr lang="en-US"/>
          </a:p>
        </p:txBody>
      </p:sp>
      <p:sp>
        <p:nvSpPr>
          <p:cNvPr id="139341" name="Line 77"/>
          <p:cNvSpPr>
            <a:spLocks noChangeShapeType="1"/>
          </p:cNvSpPr>
          <p:nvPr/>
        </p:nvSpPr>
        <p:spPr bwMode="auto">
          <a:xfrm>
            <a:off x="5400675" y="3886200"/>
            <a:ext cx="561975" cy="0"/>
          </a:xfrm>
          <a:prstGeom prst="line">
            <a:avLst/>
          </a:prstGeom>
          <a:noFill/>
          <a:ln w="57150">
            <a:solidFill>
              <a:srgbClr val="3B3FD3"/>
            </a:solidFill>
            <a:round/>
            <a:headEnd/>
            <a:tailEnd/>
          </a:ln>
          <a:effectLst/>
        </p:spPr>
        <p:txBody>
          <a:bodyPr/>
          <a:lstStyle/>
          <a:p>
            <a:endParaRPr lang="en-US"/>
          </a:p>
        </p:txBody>
      </p:sp>
      <p:sp>
        <p:nvSpPr>
          <p:cNvPr id="139342" name="Line 78"/>
          <p:cNvSpPr>
            <a:spLocks noChangeShapeType="1"/>
          </p:cNvSpPr>
          <p:nvPr/>
        </p:nvSpPr>
        <p:spPr bwMode="auto">
          <a:xfrm>
            <a:off x="5400675" y="3740150"/>
            <a:ext cx="561975" cy="3175"/>
          </a:xfrm>
          <a:prstGeom prst="line">
            <a:avLst/>
          </a:prstGeom>
          <a:noFill/>
          <a:ln w="57150">
            <a:solidFill>
              <a:srgbClr val="3B3FD3"/>
            </a:solidFill>
            <a:round/>
            <a:headEnd/>
            <a:tailEnd/>
          </a:ln>
          <a:effectLst/>
        </p:spPr>
        <p:txBody>
          <a:bodyPr/>
          <a:lstStyle/>
          <a:p>
            <a:endParaRPr lang="en-US"/>
          </a:p>
        </p:txBody>
      </p:sp>
      <p:sp>
        <p:nvSpPr>
          <p:cNvPr id="139343" name="Line 79"/>
          <p:cNvSpPr>
            <a:spLocks noChangeShapeType="1"/>
          </p:cNvSpPr>
          <p:nvPr/>
        </p:nvSpPr>
        <p:spPr bwMode="auto">
          <a:xfrm>
            <a:off x="5672138" y="3886200"/>
            <a:ext cx="0" cy="1695450"/>
          </a:xfrm>
          <a:prstGeom prst="line">
            <a:avLst/>
          </a:prstGeom>
          <a:noFill/>
          <a:ln w="38100">
            <a:solidFill>
              <a:schemeClr val="tx1"/>
            </a:solidFill>
            <a:round/>
            <a:headEnd/>
            <a:tailEnd/>
          </a:ln>
          <a:effectLst/>
        </p:spPr>
        <p:txBody>
          <a:bodyPr/>
          <a:lstStyle/>
          <a:p>
            <a:endParaRPr lang="en-US"/>
          </a:p>
        </p:txBody>
      </p:sp>
      <p:sp>
        <p:nvSpPr>
          <p:cNvPr id="139344" name="Line 80"/>
          <p:cNvSpPr>
            <a:spLocks noChangeShapeType="1"/>
          </p:cNvSpPr>
          <p:nvPr/>
        </p:nvSpPr>
        <p:spPr bwMode="auto">
          <a:xfrm>
            <a:off x="5672138" y="5581650"/>
            <a:ext cx="0" cy="0"/>
          </a:xfrm>
          <a:prstGeom prst="line">
            <a:avLst/>
          </a:prstGeom>
          <a:noFill/>
          <a:ln w="38100">
            <a:solidFill>
              <a:schemeClr val="tx1"/>
            </a:solidFill>
            <a:round/>
            <a:headEnd/>
            <a:tailEnd/>
          </a:ln>
          <a:effectLst/>
        </p:spPr>
        <p:txBody>
          <a:bodyPr/>
          <a:lstStyle/>
          <a:p>
            <a:endParaRPr lang="en-US"/>
          </a:p>
        </p:txBody>
      </p:sp>
      <p:sp>
        <p:nvSpPr>
          <p:cNvPr id="139345" name="Line 81"/>
          <p:cNvSpPr>
            <a:spLocks noChangeShapeType="1"/>
          </p:cNvSpPr>
          <p:nvPr/>
        </p:nvSpPr>
        <p:spPr bwMode="auto">
          <a:xfrm flipV="1">
            <a:off x="6991350" y="4154488"/>
            <a:ext cx="0" cy="103187"/>
          </a:xfrm>
          <a:prstGeom prst="line">
            <a:avLst/>
          </a:prstGeom>
          <a:noFill/>
          <a:ln w="38100">
            <a:solidFill>
              <a:schemeClr val="tx1"/>
            </a:solidFill>
            <a:round/>
            <a:headEnd/>
            <a:tailEnd/>
          </a:ln>
          <a:effectLst/>
        </p:spPr>
        <p:txBody>
          <a:bodyPr/>
          <a:lstStyle/>
          <a:p>
            <a:endParaRPr lang="en-US"/>
          </a:p>
        </p:txBody>
      </p:sp>
      <p:sp>
        <p:nvSpPr>
          <p:cNvPr id="139346" name="Line 82"/>
          <p:cNvSpPr>
            <a:spLocks noChangeShapeType="1"/>
          </p:cNvSpPr>
          <p:nvPr/>
        </p:nvSpPr>
        <p:spPr bwMode="auto">
          <a:xfrm>
            <a:off x="6991350" y="3409950"/>
            <a:ext cx="0" cy="95250"/>
          </a:xfrm>
          <a:prstGeom prst="line">
            <a:avLst/>
          </a:prstGeom>
          <a:noFill/>
          <a:ln w="38100">
            <a:solidFill>
              <a:schemeClr val="tx1"/>
            </a:solidFill>
            <a:round/>
            <a:headEnd/>
            <a:tailEnd/>
          </a:ln>
          <a:effectLst/>
        </p:spPr>
        <p:txBody>
          <a:bodyPr/>
          <a:lstStyle/>
          <a:p>
            <a:endParaRPr lang="en-US"/>
          </a:p>
        </p:txBody>
      </p:sp>
      <p:sp>
        <p:nvSpPr>
          <p:cNvPr id="139347" name="Line 83"/>
          <p:cNvSpPr>
            <a:spLocks noChangeShapeType="1"/>
          </p:cNvSpPr>
          <p:nvPr/>
        </p:nvSpPr>
        <p:spPr bwMode="auto">
          <a:xfrm>
            <a:off x="5686425" y="5391150"/>
            <a:ext cx="276225" cy="0"/>
          </a:xfrm>
          <a:prstGeom prst="line">
            <a:avLst/>
          </a:prstGeom>
          <a:noFill/>
          <a:ln w="38100">
            <a:solidFill>
              <a:schemeClr val="tx1"/>
            </a:solidFill>
            <a:round/>
            <a:headEnd/>
            <a:tailEnd/>
          </a:ln>
          <a:effectLst/>
        </p:spPr>
        <p:txBody>
          <a:bodyPr/>
          <a:lstStyle/>
          <a:p>
            <a:endParaRPr lang="en-US"/>
          </a:p>
        </p:txBody>
      </p:sp>
      <p:sp>
        <p:nvSpPr>
          <p:cNvPr id="139348" name="Line 84"/>
          <p:cNvSpPr>
            <a:spLocks noChangeShapeType="1"/>
          </p:cNvSpPr>
          <p:nvPr/>
        </p:nvSpPr>
        <p:spPr bwMode="auto">
          <a:xfrm>
            <a:off x="6400800" y="5391150"/>
            <a:ext cx="590550" cy="0"/>
          </a:xfrm>
          <a:prstGeom prst="line">
            <a:avLst/>
          </a:prstGeom>
          <a:noFill/>
          <a:ln w="38100">
            <a:solidFill>
              <a:srgbClr val="FF3300"/>
            </a:solidFill>
            <a:round/>
            <a:headEnd/>
            <a:tailEnd/>
          </a:ln>
          <a:effectLst/>
        </p:spPr>
        <p:txBody>
          <a:bodyPr/>
          <a:lstStyle/>
          <a:p>
            <a:endParaRPr lang="en-US"/>
          </a:p>
        </p:txBody>
      </p:sp>
      <p:sp>
        <p:nvSpPr>
          <p:cNvPr id="139349" name="Line 85"/>
          <p:cNvSpPr>
            <a:spLocks noChangeShapeType="1"/>
          </p:cNvSpPr>
          <p:nvPr/>
        </p:nvSpPr>
        <p:spPr bwMode="auto">
          <a:xfrm flipV="1">
            <a:off x="6991350" y="5156200"/>
            <a:ext cx="0" cy="234950"/>
          </a:xfrm>
          <a:prstGeom prst="line">
            <a:avLst/>
          </a:prstGeom>
          <a:noFill/>
          <a:ln w="38100">
            <a:solidFill>
              <a:srgbClr val="FF3300"/>
            </a:solidFill>
            <a:round/>
            <a:headEnd/>
            <a:tailEnd/>
          </a:ln>
          <a:effectLst/>
        </p:spPr>
        <p:txBody>
          <a:bodyPr/>
          <a:lstStyle/>
          <a:p>
            <a:endParaRPr lang="en-US"/>
          </a:p>
        </p:txBody>
      </p:sp>
      <p:sp>
        <p:nvSpPr>
          <p:cNvPr id="139350" name="Line 86"/>
          <p:cNvSpPr>
            <a:spLocks noChangeShapeType="1"/>
          </p:cNvSpPr>
          <p:nvPr/>
        </p:nvSpPr>
        <p:spPr bwMode="auto">
          <a:xfrm flipV="1">
            <a:off x="5962650" y="5156200"/>
            <a:ext cx="438150" cy="234950"/>
          </a:xfrm>
          <a:prstGeom prst="line">
            <a:avLst/>
          </a:prstGeom>
          <a:noFill/>
          <a:ln w="38100">
            <a:solidFill>
              <a:schemeClr val="tx1"/>
            </a:solidFill>
            <a:round/>
            <a:headEnd/>
            <a:tailEnd type="triangle" w="med" len="med"/>
          </a:ln>
          <a:effectLst/>
        </p:spPr>
        <p:txBody>
          <a:bodyPr/>
          <a:lstStyle/>
          <a:p>
            <a:endParaRPr lang="en-US"/>
          </a:p>
        </p:txBody>
      </p:sp>
      <p:sp>
        <p:nvSpPr>
          <p:cNvPr id="139351" name="Line 87"/>
          <p:cNvSpPr>
            <a:spLocks noChangeShapeType="1"/>
          </p:cNvSpPr>
          <p:nvPr/>
        </p:nvSpPr>
        <p:spPr bwMode="auto">
          <a:xfrm flipV="1">
            <a:off x="6991350" y="2562225"/>
            <a:ext cx="0" cy="427038"/>
          </a:xfrm>
          <a:prstGeom prst="line">
            <a:avLst/>
          </a:prstGeom>
          <a:noFill/>
          <a:ln w="38100">
            <a:solidFill>
              <a:srgbClr val="FF3300"/>
            </a:solidFill>
            <a:round/>
            <a:headEnd/>
            <a:tailEnd/>
          </a:ln>
          <a:effectLst/>
        </p:spPr>
        <p:txBody>
          <a:bodyPr/>
          <a:lstStyle/>
          <a:p>
            <a:endParaRPr lang="en-US"/>
          </a:p>
        </p:txBody>
      </p:sp>
      <p:sp>
        <p:nvSpPr>
          <p:cNvPr id="139352" name="Line 88"/>
          <p:cNvSpPr>
            <a:spLocks noChangeShapeType="1"/>
          </p:cNvSpPr>
          <p:nvPr/>
        </p:nvSpPr>
        <p:spPr bwMode="auto">
          <a:xfrm flipV="1">
            <a:off x="6991350" y="1925638"/>
            <a:ext cx="0" cy="630237"/>
          </a:xfrm>
          <a:prstGeom prst="line">
            <a:avLst/>
          </a:prstGeom>
          <a:noFill/>
          <a:ln w="38100">
            <a:solidFill>
              <a:srgbClr val="FF3300"/>
            </a:solidFill>
            <a:round/>
            <a:headEnd/>
            <a:tailEnd/>
          </a:ln>
          <a:effectLst/>
        </p:spPr>
        <p:txBody>
          <a:bodyPr/>
          <a:lstStyle/>
          <a:p>
            <a:endParaRPr lang="en-US"/>
          </a:p>
        </p:txBody>
      </p:sp>
      <p:sp>
        <p:nvSpPr>
          <p:cNvPr id="139353" name="Text Box 89"/>
          <p:cNvSpPr txBox="1">
            <a:spLocks noChangeArrowheads="1"/>
          </p:cNvSpPr>
          <p:nvPr/>
        </p:nvSpPr>
        <p:spPr bwMode="auto">
          <a:xfrm>
            <a:off x="6400800" y="1558925"/>
            <a:ext cx="1247775" cy="366713"/>
          </a:xfrm>
          <a:prstGeom prst="rect">
            <a:avLst/>
          </a:prstGeom>
          <a:noFill/>
          <a:ln w="9525">
            <a:noFill/>
            <a:miter lim="800000"/>
            <a:headEnd/>
            <a:tailEnd/>
          </a:ln>
          <a:effectLst/>
        </p:spPr>
        <p:txBody>
          <a:bodyPr>
            <a:spAutoFit/>
          </a:bodyPr>
          <a:lstStyle/>
          <a:p>
            <a:pPr algn="ctr">
              <a:spcBef>
                <a:spcPct val="50000"/>
              </a:spcBef>
            </a:pPr>
            <a:r>
              <a:rPr lang="en-US" b="1">
                <a:solidFill>
                  <a:srgbClr val="FF3300"/>
                </a:solidFill>
              </a:rPr>
              <a:t>12 V</a:t>
            </a:r>
          </a:p>
        </p:txBody>
      </p:sp>
      <p:sp>
        <p:nvSpPr>
          <p:cNvPr id="139354" name="Text Box 90"/>
          <p:cNvSpPr txBox="1">
            <a:spLocks noChangeArrowheads="1"/>
          </p:cNvSpPr>
          <p:nvPr/>
        </p:nvSpPr>
        <p:spPr bwMode="auto">
          <a:xfrm>
            <a:off x="4651375" y="3919538"/>
            <a:ext cx="1160463" cy="457200"/>
          </a:xfrm>
          <a:prstGeom prst="rect">
            <a:avLst/>
          </a:prstGeom>
          <a:noFill/>
          <a:ln w="9525">
            <a:noFill/>
            <a:miter lim="800000"/>
            <a:headEnd/>
            <a:tailEnd/>
          </a:ln>
          <a:effectLst/>
        </p:spPr>
        <p:txBody>
          <a:bodyPr>
            <a:spAutoFit/>
          </a:bodyPr>
          <a:lstStyle/>
          <a:p>
            <a:pPr algn="ctr">
              <a:spcBef>
                <a:spcPct val="50000"/>
              </a:spcBef>
            </a:pPr>
            <a:r>
              <a:rPr lang="en-US" sz="2400" b="1"/>
              <a:t> C int</a:t>
            </a:r>
          </a:p>
        </p:txBody>
      </p:sp>
      <p:sp>
        <p:nvSpPr>
          <p:cNvPr id="139355" name="Text Box 91"/>
          <p:cNvSpPr txBox="1">
            <a:spLocks noChangeArrowheads="1"/>
          </p:cNvSpPr>
          <p:nvPr/>
        </p:nvSpPr>
        <p:spPr bwMode="auto">
          <a:xfrm>
            <a:off x="4232275" y="1736725"/>
            <a:ext cx="2335213" cy="396875"/>
          </a:xfrm>
          <a:prstGeom prst="rect">
            <a:avLst/>
          </a:prstGeom>
          <a:noFill/>
          <a:ln w="9525">
            <a:noFill/>
            <a:miter lim="800000"/>
            <a:headEnd/>
            <a:tailEnd/>
          </a:ln>
          <a:effectLst/>
        </p:spPr>
        <p:txBody>
          <a:bodyPr>
            <a:spAutoFit/>
          </a:bodyPr>
          <a:lstStyle/>
          <a:p>
            <a:pPr algn="ctr">
              <a:spcBef>
                <a:spcPct val="50000"/>
              </a:spcBef>
            </a:pPr>
            <a:r>
              <a:rPr lang="en-US" sz="2000" b="1"/>
              <a:t>Open Collector</a:t>
            </a:r>
          </a:p>
        </p:txBody>
      </p:sp>
      <p:sp>
        <p:nvSpPr>
          <p:cNvPr id="139356" name="Line 92"/>
          <p:cNvSpPr>
            <a:spLocks noChangeShapeType="1"/>
          </p:cNvSpPr>
          <p:nvPr/>
        </p:nvSpPr>
        <p:spPr bwMode="auto">
          <a:xfrm flipV="1">
            <a:off x="4799013" y="5360988"/>
            <a:ext cx="601662" cy="0"/>
          </a:xfrm>
          <a:prstGeom prst="line">
            <a:avLst/>
          </a:prstGeom>
          <a:noFill/>
          <a:ln w="57150">
            <a:solidFill>
              <a:srgbClr val="009900"/>
            </a:solidFill>
            <a:round/>
            <a:headEnd/>
            <a:tailEnd type="triangle" w="med" len="med"/>
          </a:ln>
          <a:effectLst/>
        </p:spPr>
        <p:txBody>
          <a:bodyPr/>
          <a:lstStyle/>
          <a:p>
            <a:endParaRPr lang="en-US"/>
          </a:p>
        </p:txBody>
      </p:sp>
      <p:sp>
        <p:nvSpPr>
          <p:cNvPr id="139357" name="Text Box 93"/>
          <p:cNvSpPr txBox="1">
            <a:spLocks noChangeArrowheads="1"/>
          </p:cNvSpPr>
          <p:nvPr/>
        </p:nvSpPr>
        <p:spPr bwMode="auto">
          <a:xfrm>
            <a:off x="2717800" y="5599113"/>
            <a:ext cx="1701800" cy="366712"/>
          </a:xfrm>
          <a:prstGeom prst="rect">
            <a:avLst/>
          </a:prstGeom>
          <a:noFill/>
          <a:ln w="9525">
            <a:noFill/>
            <a:miter lim="800000"/>
            <a:headEnd/>
            <a:tailEnd/>
          </a:ln>
          <a:effectLst/>
        </p:spPr>
        <p:txBody>
          <a:bodyPr>
            <a:spAutoFit/>
          </a:bodyPr>
          <a:lstStyle/>
          <a:p>
            <a:pPr algn="ctr">
              <a:spcBef>
                <a:spcPct val="50000"/>
              </a:spcBef>
            </a:pPr>
            <a:r>
              <a:rPr lang="en-US" b="1">
                <a:solidFill>
                  <a:schemeClr val="bg2"/>
                </a:solidFill>
              </a:rPr>
              <a:t>RELAY</a:t>
            </a:r>
          </a:p>
        </p:txBody>
      </p:sp>
      <p:sp>
        <p:nvSpPr>
          <p:cNvPr id="139358" name="Text Box 94"/>
          <p:cNvSpPr txBox="1">
            <a:spLocks noChangeArrowheads="1"/>
          </p:cNvSpPr>
          <p:nvPr/>
        </p:nvSpPr>
        <p:spPr bwMode="auto">
          <a:xfrm>
            <a:off x="6654800" y="5619750"/>
            <a:ext cx="1701800" cy="366713"/>
          </a:xfrm>
          <a:prstGeom prst="rect">
            <a:avLst/>
          </a:prstGeom>
          <a:noFill/>
          <a:ln w="9525">
            <a:noFill/>
            <a:miter lim="800000"/>
            <a:headEnd/>
            <a:tailEnd/>
          </a:ln>
          <a:effectLst/>
        </p:spPr>
        <p:txBody>
          <a:bodyPr>
            <a:spAutoFit/>
          </a:bodyPr>
          <a:lstStyle/>
          <a:p>
            <a:pPr algn="ctr">
              <a:spcBef>
                <a:spcPct val="50000"/>
              </a:spcBef>
            </a:pPr>
            <a:r>
              <a:rPr lang="en-US" b="1">
                <a:solidFill>
                  <a:schemeClr val="bg2"/>
                </a:solidFill>
              </a:rPr>
              <a:t>RELAY</a:t>
            </a:r>
          </a:p>
        </p:txBody>
      </p:sp>
      <p:sp>
        <p:nvSpPr>
          <p:cNvPr id="139359" name="Line 95"/>
          <p:cNvSpPr>
            <a:spLocks noChangeShapeType="1"/>
          </p:cNvSpPr>
          <p:nvPr/>
        </p:nvSpPr>
        <p:spPr bwMode="auto">
          <a:xfrm flipH="1" flipV="1">
            <a:off x="5651500" y="2800350"/>
            <a:ext cx="0" cy="355600"/>
          </a:xfrm>
          <a:prstGeom prst="line">
            <a:avLst/>
          </a:prstGeom>
          <a:noFill/>
          <a:ln w="57150">
            <a:solidFill>
              <a:srgbClr val="3B3FD3"/>
            </a:solidFill>
            <a:round/>
            <a:headEnd/>
            <a:tailEnd type="triangle" w="med" len="med"/>
          </a:ln>
          <a:effectLst/>
        </p:spPr>
        <p:txBody>
          <a:bodyPr/>
          <a:lstStyle/>
          <a:p>
            <a:endParaRPr lang="en-US"/>
          </a:p>
        </p:txBody>
      </p:sp>
      <p:sp>
        <p:nvSpPr>
          <p:cNvPr id="139360" name="Line 96"/>
          <p:cNvSpPr>
            <a:spLocks noChangeShapeType="1"/>
          </p:cNvSpPr>
          <p:nvPr/>
        </p:nvSpPr>
        <p:spPr bwMode="auto">
          <a:xfrm flipV="1">
            <a:off x="5643563" y="3262313"/>
            <a:ext cx="0" cy="150812"/>
          </a:xfrm>
          <a:prstGeom prst="line">
            <a:avLst/>
          </a:prstGeom>
          <a:noFill/>
          <a:ln w="38100">
            <a:solidFill>
              <a:schemeClr val="tx1"/>
            </a:solidFill>
            <a:round/>
            <a:headEnd/>
            <a:tailEnd/>
          </a:ln>
          <a:effectLst/>
        </p:spPr>
        <p:txBody>
          <a:bodyPr/>
          <a:lstStyle/>
          <a:p>
            <a:endParaRPr lang="en-US"/>
          </a:p>
        </p:txBody>
      </p:sp>
      <p:sp>
        <p:nvSpPr>
          <p:cNvPr id="139361" name="Oval 97"/>
          <p:cNvSpPr>
            <a:spLocks noChangeArrowheads="1"/>
          </p:cNvSpPr>
          <p:nvPr/>
        </p:nvSpPr>
        <p:spPr bwMode="auto">
          <a:xfrm>
            <a:off x="1527175" y="2709863"/>
            <a:ext cx="473075" cy="558800"/>
          </a:xfrm>
          <a:prstGeom prst="ellipse">
            <a:avLst/>
          </a:prstGeom>
          <a:noFill/>
          <a:ln w="38100">
            <a:solidFill>
              <a:schemeClr val="tx1"/>
            </a:solidFill>
            <a:round/>
            <a:headEnd/>
            <a:tailEnd/>
          </a:ln>
          <a:effectLst/>
        </p:spPr>
        <p:txBody>
          <a:bodyPr wrap="none" anchor="ctr"/>
          <a:lstStyle/>
          <a:p>
            <a:endParaRPr lang="en-US"/>
          </a:p>
        </p:txBody>
      </p:sp>
      <p:sp>
        <p:nvSpPr>
          <p:cNvPr id="139362" name="Line 98"/>
          <p:cNvSpPr>
            <a:spLocks noChangeShapeType="1"/>
          </p:cNvSpPr>
          <p:nvPr/>
        </p:nvSpPr>
        <p:spPr bwMode="auto">
          <a:xfrm flipH="1" flipV="1">
            <a:off x="1758950" y="2806700"/>
            <a:ext cx="0" cy="355600"/>
          </a:xfrm>
          <a:prstGeom prst="line">
            <a:avLst/>
          </a:prstGeom>
          <a:noFill/>
          <a:ln w="57150">
            <a:solidFill>
              <a:srgbClr val="3B3FD3"/>
            </a:solidFill>
            <a:round/>
            <a:headEnd/>
            <a:tailEnd type="triangle" w="med" len="med"/>
          </a:ln>
          <a:effectLst/>
        </p:spPr>
        <p:txBody>
          <a:bodyPr/>
          <a:lstStyle/>
          <a:p>
            <a:endParaRPr lang="en-US"/>
          </a:p>
        </p:txBody>
      </p:sp>
      <p:sp>
        <p:nvSpPr>
          <p:cNvPr id="139363" name="Line 99"/>
          <p:cNvSpPr>
            <a:spLocks noChangeShapeType="1"/>
          </p:cNvSpPr>
          <p:nvPr/>
        </p:nvSpPr>
        <p:spPr bwMode="auto">
          <a:xfrm flipV="1">
            <a:off x="1751013" y="3268663"/>
            <a:ext cx="0" cy="150812"/>
          </a:xfrm>
          <a:prstGeom prst="line">
            <a:avLst/>
          </a:prstGeom>
          <a:noFill/>
          <a:ln w="38100">
            <a:solidFill>
              <a:schemeClr val="tx1"/>
            </a:solidFill>
            <a:round/>
            <a:headEnd/>
            <a:tailEnd/>
          </a:ln>
          <a:effectLst/>
        </p:spPr>
        <p:txBody>
          <a:bodyPr/>
          <a:lstStyle/>
          <a:p>
            <a:endParaRPr lang="en-US"/>
          </a:p>
        </p:txBody>
      </p:sp>
      <p:sp>
        <p:nvSpPr>
          <p:cNvPr id="139364" name="Text Box 100"/>
          <p:cNvSpPr txBox="1">
            <a:spLocks noChangeArrowheads="1"/>
          </p:cNvSpPr>
          <p:nvPr/>
        </p:nvSpPr>
        <p:spPr bwMode="auto">
          <a:xfrm>
            <a:off x="5643563" y="2684463"/>
            <a:ext cx="950912" cy="457200"/>
          </a:xfrm>
          <a:prstGeom prst="rect">
            <a:avLst/>
          </a:prstGeom>
          <a:noFill/>
          <a:ln w="9525">
            <a:noFill/>
            <a:miter lim="800000"/>
            <a:headEnd/>
            <a:tailEnd/>
          </a:ln>
          <a:effectLst/>
        </p:spPr>
        <p:txBody>
          <a:bodyPr>
            <a:spAutoFit/>
          </a:bodyPr>
          <a:lstStyle/>
          <a:p>
            <a:pPr algn="ctr">
              <a:spcBef>
                <a:spcPct val="50000"/>
              </a:spcBef>
            </a:pPr>
            <a:r>
              <a:rPr lang="en-US" sz="2400" b="1"/>
              <a:t>Ib</a:t>
            </a:r>
          </a:p>
        </p:txBody>
      </p:sp>
      <p:sp>
        <p:nvSpPr>
          <p:cNvPr id="139365" name="Text Box 101"/>
          <p:cNvSpPr txBox="1">
            <a:spLocks noChangeArrowheads="1"/>
          </p:cNvSpPr>
          <p:nvPr/>
        </p:nvSpPr>
        <p:spPr bwMode="auto">
          <a:xfrm>
            <a:off x="1714500" y="2709863"/>
            <a:ext cx="950913" cy="457200"/>
          </a:xfrm>
          <a:prstGeom prst="rect">
            <a:avLst/>
          </a:prstGeom>
          <a:noFill/>
          <a:ln w="9525">
            <a:noFill/>
            <a:miter lim="800000"/>
            <a:headEnd/>
            <a:tailEnd/>
          </a:ln>
          <a:effectLst/>
        </p:spPr>
        <p:txBody>
          <a:bodyPr>
            <a:spAutoFit/>
          </a:bodyPr>
          <a:lstStyle/>
          <a:p>
            <a:pPr algn="ctr">
              <a:spcBef>
                <a:spcPct val="50000"/>
              </a:spcBef>
            </a:pPr>
            <a:r>
              <a:rPr lang="en-US" sz="2400" b="1"/>
              <a:t>Ib</a:t>
            </a:r>
          </a:p>
        </p:txBody>
      </p:sp>
      <p:sp>
        <p:nvSpPr>
          <p:cNvPr id="139366" name="Line 102"/>
          <p:cNvSpPr>
            <a:spLocks noChangeShapeType="1"/>
          </p:cNvSpPr>
          <p:nvPr/>
        </p:nvSpPr>
        <p:spPr bwMode="auto">
          <a:xfrm>
            <a:off x="4818063" y="2193925"/>
            <a:ext cx="0" cy="3167063"/>
          </a:xfrm>
          <a:prstGeom prst="line">
            <a:avLst/>
          </a:prstGeom>
          <a:noFill/>
          <a:ln w="38100">
            <a:solidFill>
              <a:srgbClr val="009900"/>
            </a:solidFill>
            <a:round/>
            <a:headEnd/>
            <a:tailEnd/>
          </a:ln>
          <a:effectLst/>
        </p:spPr>
        <p:txBody>
          <a:bodyPr/>
          <a:lstStyle/>
          <a:p>
            <a:endParaRPr lang="en-US"/>
          </a:p>
        </p:txBody>
      </p:sp>
      <p:sp>
        <p:nvSpPr>
          <p:cNvPr id="139367" name="Line 103"/>
          <p:cNvSpPr>
            <a:spLocks noChangeShapeType="1"/>
          </p:cNvSpPr>
          <p:nvPr/>
        </p:nvSpPr>
        <p:spPr bwMode="auto">
          <a:xfrm flipV="1">
            <a:off x="2262188" y="2316163"/>
            <a:ext cx="601662" cy="0"/>
          </a:xfrm>
          <a:prstGeom prst="line">
            <a:avLst/>
          </a:prstGeom>
          <a:noFill/>
          <a:ln w="57150">
            <a:solidFill>
              <a:srgbClr val="009900"/>
            </a:solidFill>
            <a:round/>
            <a:headEnd/>
            <a:tailEnd type="triangle" w="med" len="med"/>
          </a:ln>
          <a:effectLst/>
        </p:spPr>
        <p:txBody>
          <a:bodyPr/>
          <a:lstStyle/>
          <a:p>
            <a:endParaRPr lang="en-US"/>
          </a:p>
        </p:txBody>
      </p:sp>
      <p:pic>
        <p:nvPicPr>
          <p:cNvPr id="139368" name="Picture 104" descr="1423872-imcu7fbjz7xuwah9rj6jxq7a___super"/>
          <p:cNvPicPr>
            <a:picLocks noChangeAspect="1" noChangeArrowheads="1"/>
          </p:cNvPicPr>
          <p:nvPr/>
        </p:nvPicPr>
        <p:blipFill>
          <a:blip r:embed="rId3" cstate="print"/>
          <a:srcRect/>
          <a:stretch>
            <a:fillRect/>
          </a:stretch>
        </p:blipFill>
        <p:spPr bwMode="auto">
          <a:xfrm>
            <a:off x="7239000" y="678751"/>
            <a:ext cx="1152525" cy="962724"/>
          </a:xfrm>
          <a:prstGeom prst="rect">
            <a:avLst/>
          </a:prstGeom>
          <a:noFill/>
        </p:spPr>
      </p:pic>
      <p:sp>
        <p:nvSpPr>
          <p:cNvPr id="139369" name="Rectangle 105"/>
          <p:cNvSpPr>
            <a:spLocks noGrp="1" noChangeArrowheads="1"/>
          </p:cNvSpPr>
          <p:nvPr>
            <p:ph type="title"/>
          </p:nvPr>
        </p:nvSpPr>
        <p:spPr>
          <a:xfrm>
            <a:off x="338138" y="58738"/>
            <a:ext cx="8458200" cy="611187"/>
          </a:xfrm>
          <a:noFill/>
          <a:ln/>
        </p:spPr>
        <p:txBody>
          <a:bodyPr/>
          <a:lstStyle/>
          <a:p>
            <a:pPr algn="ctr"/>
            <a:r>
              <a:rPr lang="en-US" sz="2400"/>
              <a:t>Relay Drivers</a:t>
            </a:r>
          </a:p>
        </p:txBody>
      </p:sp>
      <p:graphicFrame>
        <p:nvGraphicFramePr>
          <p:cNvPr id="139370" name="Object 106"/>
          <p:cNvGraphicFramePr>
            <a:graphicFrameLocks noGrp="1" noChangeAspect="1"/>
          </p:cNvGraphicFramePr>
          <p:nvPr>
            <p:ph sz="quarter" idx="2"/>
          </p:nvPr>
        </p:nvGraphicFramePr>
        <p:xfrm>
          <a:off x="676275" y="190500"/>
          <a:ext cx="2762250" cy="1579563"/>
        </p:xfrm>
        <a:graphic>
          <a:graphicData uri="http://schemas.openxmlformats.org/presentationml/2006/ole">
            <mc:AlternateContent xmlns:mc="http://schemas.openxmlformats.org/markup-compatibility/2006">
              <mc:Choice xmlns:v="urn:schemas-microsoft-com:vml" Requires="v">
                <p:oleObj spid="_x0000_s139389" name="Visio" r:id="rId4" imgW="2993708" imgH="1712595" progId="Visio.Drawing.11">
                  <p:embed/>
                </p:oleObj>
              </mc:Choice>
              <mc:Fallback>
                <p:oleObj name="Visio" r:id="rId4" imgW="2993708" imgH="1712595" progId="Visio.Drawing.11">
                  <p:embed/>
                  <p:pic>
                    <p:nvPicPr>
                      <p:cNvPr id="0" name="Picture 1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 y="190500"/>
                        <a:ext cx="2762250" cy="157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1B0842D1-B915-4FFB-857E-62C58867F5C0}"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Oval 2"/>
          <p:cNvSpPr>
            <a:spLocks noChangeArrowheads="1"/>
          </p:cNvSpPr>
          <p:nvPr/>
        </p:nvSpPr>
        <p:spPr bwMode="auto">
          <a:xfrm>
            <a:off x="5419725" y="2703513"/>
            <a:ext cx="473075" cy="558800"/>
          </a:xfrm>
          <a:prstGeom prst="ellipse">
            <a:avLst/>
          </a:prstGeom>
          <a:noFill/>
          <a:ln w="38100">
            <a:solidFill>
              <a:schemeClr val="tx1"/>
            </a:solidFill>
            <a:round/>
            <a:headEnd/>
            <a:tailEnd/>
          </a:ln>
          <a:effectLst/>
        </p:spPr>
        <p:txBody>
          <a:bodyPr wrap="none" anchor="ctr"/>
          <a:lstStyle/>
          <a:p>
            <a:endParaRPr lang="en-US"/>
          </a:p>
        </p:txBody>
      </p:sp>
      <p:sp>
        <p:nvSpPr>
          <p:cNvPr id="140291" name="Rectangle 3"/>
          <p:cNvSpPr>
            <a:spLocks noChangeArrowheads="1"/>
          </p:cNvSpPr>
          <p:nvPr/>
        </p:nvSpPr>
        <p:spPr bwMode="auto">
          <a:xfrm>
            <a:off x="3856038" y="3646488"/>
            <a:ext cx="439737" cy="873125"/>
          </a:xfrm>
          <a:prstGeom prst="rect">
            <a:avLst/>
          </a:prstGeom>
          <a:noFill/>
          <a:ln w="38100">
            <a:solidFill>
              <a:schemeClr val="folHlink"/>
            </a:solidFill>
            <a:miter lim="800000"/>
            <a:headEnd/>
            <a:tailEnd/>
          </a:ln>
          <a:effectLst/>
        </p:spPr>
        <p:txBody>
          <a:bodyPr wrap="none" anchor="ctr"/>
          <a:lstStyle/>
          <a:p>
            <a:endParaRPr lang="en-US"/>
          </a:p>
        </p:txBody>
      </p:sp>
      <p:sp>
        <p:nvSpPr>
          <p:cNvPr id="140292" name="Text Box 4"/>
          <p:cNvSpPr txBox="1">
            <a:spLocks noChangeArrowheads="1"/>
          </p:cNvSpPr>
          <p:nvPr/>
        </p:nvSpPr>
        <p:spPr bwMode="auto">
          <a:xfrm rot="16200000">
            <a:off x="3748088" y="3937000"/>
            <a:ext cx="711200" cy="304800"/>
          </a:xfrm>
          <a:prstGeom prst="rect">
            <a:avLst/>
          </a:prstGeom>
          <a:noFill/>
          <a:ln w="3175">
            <a:noFill/>
            <a:miter lim="800000"/>
            <a:headEnd/>
            <a:tailEnd/>
          </a:ln>
          <a:effectLst/>
        </p:spPr>
        <p:txBody>
          <a:bodyPr>
            <a:spAutoFit/>
          </a:bodyPr>
          <a:lstStyle/>
          <a:p>
            <a:pPr algn="ctr">
              <a:spcBef>
                <a:spcPct val="50000"/>
              </a:spcBef>
            </a:pPr>
            <a:r>
              <a:rPr lang="en-US" sz="1400" b="1">
                <a:solidFill>
                  <a:schemeClr val="folHlink"/>
                </a:solidFill>
              </a:rPr>
              <a:t>COIL</a:t>
            </a:r>
          </a:p>
        </p:txBody>
      </p:sp>
      <p:sp>
        <p:nvSpPr>
          <p:cNvPr id="140293" name="Line 5"/>
          <p:cNvSpPr>
            <a:spLocks noChangeShapeType="1"/>
          </p:cNvSpPr>
          <p:nvPr/>
        </p:nvSpPr>
        <p:spPr bwMode="auto">
          <a:xfrm>
            <a:off x="3406775" y="4067175"/>
            <a:ext cx="0" cy="490538"/>
          </a:xfrm>
          <a:prstGeom prst="line">
            <a:avLst/>
          </a:prstGeom>
          <a:noFill/>
          <a:ln w="38100">
            <a:solidFill>
              <a:schemeClr val="folHlink"/>
            </a:solidFill>
            <a:round/>
            <a:headEnd/>
            <a:tailEnd/>
          </a:ln>
          <a:effectLst/>
        </p:spPr>
        <p:txBody>
          <a:bodyPr/>
          <a:lstStyle/>
          <a:p>
            <a:endParaRPr lang="en-US"/>
          </a:p>
        </p:txBody>
      </p:sp>
      <p:sp>
        <p:nvSpPr>
          <p:cNvPr id="140294" name="Line 6"/>
          <p:cNvSpPr>
            <a:spLocks noChangeShapeType="1"/>
          </p:cNvSpPr>
          <p:nvPr/>
        </p:nvSpPr>
        <p:spPr bwMode="auto">
          <a:xfrm flipV="1">
            <a:off x="3406775" y="3592513"/>
            <a:ext cx="161925" cy="466725"/>
          </a:xfrm>
          <a:prstGeom prst="line">
            <a:avLst/>
          </a:prstGeom>
          <a:noFill/>
          <a:ln w="38100">
            <a:solidFill>
              <a:schemeClr val="folHlink"/>
            </a:solidFill>
            <a:round/>
            <a:headEnd/>
            <a:tailEnd/>
          </a:ln>
          <a:effectLst/>
        </p:spPr>
        <p:txBody>
          <a:bodyPr/>
          <a:lstStyle/>
          <a:p>
            <a:endParaRPr lang="en-US"/>
          </a:p>
        </p:txBody>
      </p:sp>
      <p:sp>
        <p:nvSpPr>
          <p:cNvPr id="140296" name="Rectangle 8"/>
          <p:cNvSpPr>
            <a:spLocks noChangeArrowheads="1"/>
          </p:cNvSpPr>
          <p:nvPr/>
        </p:nvSpPr>
        <p:spPr bwMode="auto">
          <a:xfrm>
            <a:off x="2717800" y="2760663"/>
            <a:ext cx="1701800" cy="2774950"/>
          </a:xfrm>
          <a:prstGeom prst="rect">
            <a:avLst/>
          </a:prstGeom>
          <a:noFill/>
          <a:ln w="38100">
            <a:solidFill>
              <a:schemeClr val="folHlink"/>
            </a:solidFill>
            <a:prstDash val="dash"/>
            <a:miter lim="800000"/>
            <a:headEnd/>
            <a:tailEnd/>
          </a:ln>
          <a:effectLst/>
        </p:spPr>
        <p:txBody>
          <a:bodyPr wrap="none" anchor="ctr"/>
          <a:lstStyle/>
          <a:p>
            <a:endParaRPr lang="en-US"/>
          </a:p>
        </p:txBody>
      </p:sp>
      <p:sp>
        <p:nvSpPr>
          <p:cNvPr id="140297" name="Oval 9"/>
          <p:cNvSpPr>
            <a:spLocks noChangeArrowheads="1"/>
          </p:cNvSpPr>
          <p:nvPr/>
        </p:nvSpPr>
        <p:spPr bwMode="auto">
          <a:xfrm>
            <a:off x="3027363" y="2982913"/>
            <a:ext cx="174625" cy="173037"/>
          </a:xfrm>
          <a:prstGeom prst="ellipse">
            <a:avLst/>
          </a:prstGeom>
          <a:solidFill>
            <a:schemeClr val="folHlink"/>
          </a:solidFill>
          <a:ln w="38100">
            <a:solidFill>
              <a:schemeClr val="bg1"/>
            </a:solidFill>
            <a:round/>
            <a:headEnd/>
            <a:tailEnd/>
          </a:ln>
          <a:effectLst/>
        </p:spPr>
        <p:txBody>
          <a:bodyPr wrap="none" anchor="ctr"/>
          <a:lstStyle/>
          <a:p>
            <a:endParaRPr lang="en-US"/>
          </a:p>
        </p:txBody>
      </p:sp>
      <p:sp>
        <p:nvSpPr>
          <p:cNvPr id="140298" name="Oval 10"/>
          <p:cNvSpPr>
            <a:spLocks noChangeArrowheads="1"/>
          </p:cNvSpPr>
          <p:nvPr/>
        </p:nvSpPr>
        <p:spPr bwMode="auto">
          <a:xfrm>
            <a:off x="3027363" y="3498850"/>
            <a:ext cx="174625" cy="173038"/>
          </a:xfrm>
          <a:prstGeom prst="ellipse">
            <a:avLst/>
          </a:prstGeom>
          <a:solidFill>
            <a:schemeClr val="folHlink"/>
          </a:solidFill>
          <a:ln w="38100">
            <a:solidFill>
              <a:srgbClr val="3B3FD3"/>
            </a:solidFill>
            <a:round/>
            <a:headEnd/>
            <a:tailEnd/>
          </a:ln>
          <a:effectLst/>
        </p:spPr>
        <p:txBody>
          <a:bodyPr wrap="none" anchor="ctr"/>
          <a:lstStyle/>
          <a:p>
            <a:endParaRPr lang="en-US"/>
          </a:p>
        </p:txBody>
      </p:sp>
      <p:sp>
        <p:nvSpPr>
          <p:cNvPr id="140299" name="Oval 11"/>
          <p:cNvSpPr>
            <a:spLocks noChangeArrowheads="1"/>
          </p:cNvSpPr>
          <p:nvPr/>
        </p:nvSpPr>
        <p:spPr bwMode="auto">
          <a:xfrm>
            <a:off x="3027363" y="3975100"/>
            <a:ext cx="174625" cy="173038"/>
          </a:xfrm>
          <a:prstGeom prst="ellipse">
            <a:avLst/>
          </a:prstGeom>
          <a:solidFill>
            <a:schemeClr val="folHlink"/>
          </a:solidFill>
          <a:ln w="38100">
            <a:solidFill>
              <a:schemeClr val="folHlink"/>
            </a:solidFill>
            <a:round/>
            <a:headEnd/>
            <a:tailEnd/>
          </a:ln>
          <a:effectLst/>
        </p:spPr>
        <p:txBody>
          <a:bodyPr wrap="none" anchor="ctr"/>
          <a:lstStyle/>
          <a:p>
            <a:endParaRPr lang="en-US"/>
          </a:p>
        </p:txBody>
      </p:sp>
      <p:sp>
        <p:nvSpPr>
          <p:cNvPr id="140300" name="Oval 12"/>
          <p:cNvSpPr>
            <a:spLocks noChangeArrowheads="1"/>
          </p:cNvSpPr>
          <p:nvPr/>
        </p:nvSpPr>
        <p:spPr bwMode="auto">
          <a:xfrm>
            <a:off x="3027363" y="4448175"/>
            <a:ext cx="174625" cy="173038"/>
          </a:xfrm>
          <a:prstGeom prst="ellipse">
            <a:avLst/>
          </a:prstGeom>
          <a:solidFill>
            <a:schemeClr val="folHlink"/>
          </a:solidFill>
          <a:ln w="38100">
            <a:solidFill>
              <a:schemeClr val="folHlink"/>
            </a:solidFill>
            <a:round/>
            <a:headEnd/>
            <a:tailEnd/>
          </a:ln>
          <a:effectLst/>
        </p:spPr>
        <p:txBody>
          <a:bodyPr wrap="none" anchor="ctr"/>
          <a:lstStyle/>
          <a:p>
            <a:endParaRPr lang="en-US"/>
          </a:p>
        </p:txBody>
      </p:sp>
      <p:sp>
        <p:nvSpPr>
          <p:cNvPr id="140301" name="Oval 13"/>
          <p:cNvSpPr>
            <a:spLocks noChangeArrowheads="1"/>
          </p:cNvSpPr>
          <p:nvPr/>
        </p:nvSpPr>
        <p:spPr bwMode="auto">
          <a:xfrm>
            <a:off x="3027363" y="4976813"/>
            <a:ext cx="174625" cy="173037"/>
          </a:xfrm>
          <a:prstGeom prst="ellipse">
            <a:avLst/>
          </a:prstGeom>
          <a:solidFill>
            <a:schemeClr val="folHlink"/>
          </a:solidFill>
          <a:ln w="38100">
            <a:solidFill>
              <a:schemeClr val="tx1"/>
            </a:solidFill>
            <a:round/>
            <a:headEnd/>
            <a:tailEnd/>
          </a:ln>
          <a:effectLst/>
        </p:spPr>
        <p:txBody>
          <a:bodyPr wrap="none" anchor="ctr"/>
          <a:lstStyle/>
          <a:p>
            <a:endParaRPr lang="en-US"/>
          </a:p>
        </p:txBody>
      </p:sp>
      <p:sp>
        <p:nvSpPr>
          <p:cNvPr id="140302" name="Line 14"/>
          <p:cNvSpPr>
            <a:spLocks noChangeShapeType="1"/>
          </p:cNvSpPr>
          <p:nvPr/>
        </p:nvSpPr>
        <p:spPr bwMode="auto">
          <a:xfrm>
            <a:off x="3201988" y="4059238"/>
            <a:ext cx="204787" cy="0"/>
          </a:xfrm>
          <a:prstGeom prst="line">
            <a:avLst/>
          </a:prstGeom>
          <a:noFill/>
          <a:ln w="38100">
            <a:solidFill>
              <a:schemeClr val="folHlink"/>
            </a:solidFill>
            <a:round/>
            <a:headEnd/>
            <a:tailEnd/>
          </a:ln>
          <a:effectLst/>
        </p:spPr>
        <p:txBody>
          <a:bodyPr/>
          <a:lstStyle/>
          <a:p>
            <a:endParaRPr lang="en-US"/>
          </a:p>
        </p:txBody>
      </p:sp>
      <p:sp>
        <p:nvSpPr>
          <p:cNvPr id="140303" name="Line 15"/>
          <p:cNvSpPr>
            <a:spLocks noChangeShapeType="1"/>
          </p:cNvSpPr>
          <p:nvPr/>
        </p:nvSpPr>
        <p:spPr bwMode="auto">
          <a:xfrm>
            <a:off x="3201988" y="3592513"/>
            <a:ext cx="204787" cy="0"/>
          </a:xfrm>
          <a:prstGeom prst="line">
            <a:avLst/>
          </a:prstGeom>
          <a:noFill/>
          <a:ln w="38100">
            <a:solidFill>
              <a:schemeClr val="tx1"/>
            </a:solidFill>
            <a:round/>
            <a:headEnd/>
            <a:tailEnd type="triangle" w="med" len="med"/>
          </a:ln>
          <a:effectLst/>
        </p:spPr>
        <p:txBody>
          <a:bodyPr/>
          <a:lstStyle/>
          <a:p>
            <a:endParaRPr lang="en-US"/>
          </a:p>
        </p:txBody>
      </p:sp>
      <p:sp>
        <p:nvSpPr>
          <p:cNvPr id="140304" name="Line 16"/>
          <p:cNvSpPr>
            <a:spLocks noChangeShapeType="1"/>
          </p:cNvSpPr>
          <p:nvPr/>
        </p:nvSpPr>
        <p:spPr bwMode="auto">
          <a:xfrm>
            <a:off x="3201988" y="4549775"/>
            <a:ext cx="204787" cy="0"/>
          </a:xfrm>
          <a:prstGeom prst="line">
            <a:avLst/>
          </a:prstGeom>
          <a:noFill/>
          <a:ln w="38100">
            <a:solidFill>
              <a:schemeClr val="tx1"/>
            </a:solidFill>
            <a:round/>
            <a:headEnd/>
            <a:tailEnd type="triangle" w="med" len="med"/>
          </a:ln>
          <a:effectLst/>
        </p:spPr>
        <p:txBody>
          <a:bodyPr/>
          <a:lstStyle/>
          <a:p>
            <a:endParaRPr lang="en-US"/>
          </a:p>
        </p:txBody>
      </p:sp>
      <p:sp>
        <p:nvSpPr>
          <p:cNvPr id="140305" name="Line 17"/>
          <p:cNvSpPr>
            <a:spLocks noChangeShapeType="1"/>
          </p:cNvSpPr>
          <p:nvPr/>
        </p:nvSpPr>
        <p:spPr bwMode="auto">
          <a:xfrm flipV="1">
            <a:off x="4113213" y="3073400"/>
            <a:ext cx="0" cy="573088"/>
          </a:xfrm>
          <a:prstGeom prst="line">
            <a:avLst/>
          </a:prstGeom>
          <a:noFill/>
          <a:ln w="38100">
            <a:solidFill>
              <a:srgbClr val="FF3300"/>
            </a:solidFill>
            <a:round/>
            <a:headEnd/>
            <a:tailEnd/>
          </a:ln>
          <a:effectLst/>
        </p:spPr>
        <p:txBody>
          <a:bodyPr/>
          <a:lstStyle/>
          <a:p>
            <a:endParaRPr lang="en-US"/>
          </a:p>
        </p:txBody>
      </p:sp>
      <p:sp>
        <p:nvSpPr>
          <p:cNvPr id="140306" name="Line 18"/>
          <p:cNvSpPr>
            <a:spLocks noChangeShapeType="1"/>
          </p:cNvSpPr>
          <p:nvPr/>
        </p:nvSpPr>
        <p:spPr bwMode="auto">
          <a:xfrm>
            <a:off x="3201988" y="3073400"/>
            <a:ext cx="911225" cy="0"/>
          </a:xfrm>
          <a:prstGeom prst="line">
            <a:avLst/>
          </a:prstGeom>
          <a:noFill/>
          <a:ln w="38100">
            <a:solidFill>
              <a:srgbClr val="FF3300"/>
            </a:solidFill>
            <a:round/>
            <a:headEnd/>
            <a:tailEnd/>
          </a:ln>
          <a:effectLst/>
        </p:spPr>
        <p:txBody>
          <a:bodyPr/>
          <a:lstStyle/>
          <a:p>
            <a:endParaRPr lang="en-US"/>
          </a:p>
        </p:txBody>
      </p:sp>
      <p:sp>
        <p:nvSpPr>
          <p:cNvPr id="140307" name="Line 19"/>
          <p:cNvSpPr>
            <a:spLocks noChangeShapeType="1"/>
          </p:cNvSpPr>
          <p:nvPr/>
        </p:nvSpPr>
        <p:spPr bwMode="auto">
          <a:xfrm>
            <a:off x="4113213" y="4519613"/>
            <a:ext cx="0" cy="558800"/>
          </a:xfrm>
          <a:prstGeom prst="line">
            <a:avLst/>
          </a:prstGeom>
          <a:noFill/>
          <a:ln w="38100">
            <a:solidFill>
              <a:schemeClr val="tx1"/>
            </a:solidFill>
            <a:round/>
            <a:headEnd/>
            <a:tailEnd/>
          </a:ln>
          <a:effectLst/>
        </p:spPr>
        <p:txBody>
          <a:bodyPr/>
          <a:lstStyle/>
          <a:p>
            <a:endParaRPr lang="en-US"/>
          </a:p>
        </p:txBody>
      </p:sp>
      <p:sp>
        <p:nvSpPr>
          <p:cNvPr id="140308" name="Line 20"/>
          <p:cNvSpPr>
            <a:spLocks noChangeShapeType="1"/>
          </p:cNvSpPr>
          <p:nvPr/>
        </p:nvSpPr>
        <p:spPr bwMode="auto">
          <a:xfrm>
            <a:off x="3201988" y="5073650"/>
            <a:ext cx="922337" cy="0"/>
          </a:xfrm>
          <a:prstGeom prst="line">
            <a:avLst/>
          </a:prstGeom>
          <a:noFill/>
          <a:ln w="38100">
            <a:solidFill>
              <a:schemeClr val="tx1"/>
            </a:solidFill>
            <a:round/>
            <a:headEnd/>
            <a:tailEnd/>
          </a:ln>
          <a:effectLst/>
        </p:spPr>
        <p:txBody>
          <a:bodyPr/>
          <a:lstStyle/>
          <a:p>
            <a:endParaRPr lang="en-US"/>
          </a:p>
        </p:txBody>
      </p:sp>
      <p:sp>
        <p:nvSpPr>
          <p:cNvPr id="140309" name="Line 21"/>
          <p:cNvSpPr>
            <a:spLocks noChangeShapeType="1"/>
          </p:cNvSpPr>
          <p:nvPr/>
        </p:nvSpPr>
        <p:spPr bwMode="auto">
          <a:xfrm>
            <a:off x="3951288" y="3424238"/>
            <a:ext cx="0" cy="176212"/>
          </a:xfrm>
          <a:prstGeom prst="line">
            <a:avLst/>
          </a:prstGeom>
          <a:noFill/>
          <a:ln w="38100">
            <a:solidFill>
              <a:schemeClr val="folHlink"/>
            </a:solidFill>
            <a:round/>
            <a:headEnd/>
            <a:tailEnd/>
          </a:ln>
          <a:effectLst/>
        </p:spPr>
        <p:txBody>
          <a:bodyPr/>
          <a:lstStyle/>
          <a:p>
            <a:endParaRPr lang="en-US"/>
          </a:p>
        </p:txBody>
      </p:sp>
      <p:sp>
        <p:nvSpPr>
          <p:cNvPr id="140310" name="Line 22"/>
          <p:cNvSpPr>
            <a:spLocks noChangeShapeType="1"/>
          </p:cNvSpPr>
          <p:nvPr/>
        </p:nvSpPr>
        <p:spPr bwMode="auto">
          <a:xfrm>
            <a:off x="3856038" y="3506788"/>
            <a:ext cx="182562" cy="0"/>
          </a:xfrm>
          <a:prstGeom prst="line">
            <a:avLst/>
          </a:prstGeom>
          <a:noFill/>
          <a:ln w="38100">
            <a:solidFill>
              <a:schemeClr val="folHlink"/>
            </a:solidFill>
            <a:round/>
            <a:headEnd/>
            <a:tailEnd/>
          </a:ln>
          <a:effectLst/>
        </p:spPr>
        <p:txBody>
          <a:bodyPr/>
          <a:lstStyle/>
          <a:p>
            <a:endParaRPr lang="en-US"/>
          </a:p>
        </p:txBody>
      </p:sp>
      <p:sp>
        <p:nvSpPr>
          <p:cNvPr id="140311" name="Line 23"/>
          <p:cNvSpPr>
            <a:spLocks noChangeShapeType="1"/>
          </p:cNvSpPr>
          <p:nvPr/>
        </p:nvSpPr>
        <p:spPr bwMode="auto">
          <a:xfrm>
            <a:off x="3849688" y="4621213"/>
            <a:ext cx="182562" cy="0"/>
          </a:xfrm>
          <a:prstGeom prst="line">
            <a:avLst/>
          </a:prstGeom>
          <a:noFill/>
          <a:ln w="38100">
            <a:solidFill>
              <a:schemeClr val="folHlink"/>
            </a:solidFill>
            <a:round/>
            <a:headEnd/>
            <a:tailEnd/>
          </a:ln>
          <a:effectLst/>
        </p:spPr>
        <p:txBody>
          <a:bodyPr/>
          <a:lstStyle/>
          <a:p>
            <a:endParaRPr lang="en-US"/>
          </a:p>
        </p:txBody>
      </p:sp>
      <p:sp>
        <p:nvSpPr>
          <p:cNvPr id="140312" name="Line 24"/>
          <p:cNvSpPr>
            <a:spLocks noChangeShapeType="1"/>
          </p:cNvSpPr>
          <p:nvPr/>
        </p:nvSpPr>
        <p:spPr bwMode="auto">
          <a:xfrm>
            <a:off x="1787525" y="5584825"/>
            <a:ext cx="0" cy="381000"/>
          </a:xfrm>
          <a:prstGeom prst="line">
            <a:avLst/>
          </a:prstGeom>
          <a:noFill/>
          <a:ln w="38100">
            <a:solidFill>
              <a:schemeClr val="tx1"/>
            </a:solidFill>
            <a:round/>
            <a:headEnd/>
            <a:tailEnd/>
          </a:ln>
          <a:effectLst/>
        </p:spPr>
        <p:txBody>
          <a:bodyPr/>
          <a:lstStyle/>
          <a:p>
            <a:endParaRPr lang="en-US"/>
          </a:p>
        </p:txBody>
      </p:sp>
      <p:sp>
        <p:nvSpPr>
          <p:cNvPr id="140313" name="Line 25"/>
          <p:cNvSpPr>
            <a:spLocks noChangeShapeType="1"/>
          </p:cNvSpPr>
          <p:nvPr/>
        </p:nvSpPr>
        <p:spPr bwMode="auto">
          <a:xfrm>
            <a:off x="1454150" y="5975350"/>
            <a:ext cx="666750" cy="0"/>
          </a:xfrm>
          <a:prstGeom prst="line">
            <a:avLst/>
          </a:prstGeom>
          <a:noFill/>
          <a:ln w="38100">
            <a:solidFill>
              <a:schemeClr val="tx1"/>
            </a:solidFill>
            <a:round/>
            <a:headEnd/>
            <a:tailEnd/>
          </a:ln>
          <a:effectLst/>
        </p:spPr>
        <p:txBody>
          <a:bodyPr/>
          <a:lstStyle/>
          <a:p>
            <a:endParaRPr lang="en-US"/>
          </a:p>
        </p:txBody>
      </p:sp>
      <p:sp>
        <p:nvSpPr>
          <p:cNvPr id="140314" name="Line 26"/>
          <p:cNvSpPr>
            <a:spLocks noChangeShapeType="1"/>
          </p:cNvSpPr>
          <p:nvPr/>
        </p:nvSpPr>
        <p:spPr bwMode="auto">
          <a:xfrm>
            <a:off x="1620838" y="6070600"/>
            <a:ext cx="328612" cy="0"/>
          </a:xfrm>
          <a:prstGeom prst="line">
            <a:avLst/>
          </a:prstGeom>
          <a:noFill/>
          <a:ln w="38100">
            <a:solidFill>
              <a:schemeClr val="tx1"/>
            </a:solidFill>
            <a:round/>
            <a:headEnd/>
            <a:tailEnd/>
          </a:ln>
          <a:effectLst/>
        </p:spPr>
        <p:txBody>
          <a:bodyPr/>
          <a:lstStyle/>
          <a:p>
            <a:endParaRPr lang="en-US"/>
          </a:p>
        </p:txBody>
      </p:sp>
      <p:sp>
        <p:nvSpPr>
          <p:cNvPr id="140315" name="Line 27"/>
          <p:cNvSpPr>
            <a:spLocks noChangeShapeType="1"/>
          </p:cNvSpPr>
          <p:nvPr/>
        </p:nvSpPr>
        <p:spPr bwMode="auto">
          <a:xfrm>
            <a:off x="1787525" y="6170613"/>
            <a:ext cx="0" cy="0"/>
          </a:xfrm>
          <a:prstGeom prst="line">
            <a:avLst/>
          </a:prstGeom>
          <a:noFill/>
          <a:ln w="9525">
            <a:solidFill>
              <a:schemeClr val="tx1"/>
            </a:solidFill>
            <a:round/>
            <a:headEnd/>
            <a:tailEnd/>
          </a:ln>
          <a:effectLst/>
        </p:spPr>
        <p:txBody>
          <a:bodyPr/>
          <a:lstStyle/>
          <a:p>
            <a:endParaRPr lang="en-US"/>
          </a:p>
        </p:txBody>
      </p:sp>
      <p:sp>
        <p:nvSpPr>
          <p:cNvPr id="140316" name="Line 28"/>
          <p:cNvSpPr>
            <a:spLocks noChangeShapeType="1"/>
          </p:cNvSpPr>
          <p:nvPr/>
        </p:nvSpPr>
        <p:spPr bwMode="auto">
          <a:xfrm>
            <a:off x="1714500" y="6170613"/>
            <a:ext cx="138113" cy="0"/>
          </a:xfrm>
          <a:prstGeom prst="line">
            <a:avLst/>
          </a:prstGeom>
          <a:noFill/>
          <a:ln w="38100">
            <a:solidFill>
              <a:schemeClr val="tx1"/>
            </a:solidFill>
            <a:round/>
            <a:headEnd/>
            <a:tailEnd/>
          </a:ln>
          <a:effectLst/>
        </p:spPr>
        <p:txBody>
          <a:bodyPr/>
          <a:lstStyle/>
          <a:p>
            <a:endParaRPr lang="en-US"/>
          </a:p>
        </p:txBody>
      </p:sp>
      <p:sp>
        <p:nvSpPr>
          <p:cNvPr id="140317" name="Line 29"/>
          <p:cNvSpPr>
            <a:spLocks noChangeShapeType="1"/>
          </p:cNvSpPr>
          <p:nvPr/>
        </p:nvSpPr>
        <p:spPr bwMode="auto">
          <a:xfrm flipH="1">
            <a:off x="1801813" y="4251325"/>
            <a:ext cx="1304925" cy="0"/>
          </a:xfrm>
          <a:prstGeom prst="line">
            <a:avLst/>
          </a:prstGeom>
          <a:noFill/>
          <a:ln w="38100">
            <a:solidFill>
              <a:schemeClr val="tx1"/>
            </a:solidFill>
            <a:round/>
            <a:headEnd/>
            <a:tailEnd/>
          </a:ln>
          <a:effectLst/>
        </p:spPr>
        <p:txBody>
          <a:bodyPr/>
          <a:lstStyle/>
          <a:p>
            <a:endParaRPr lang="en-US"/>
          </a:p>
        </p:txBody>
      </p:sp>
      <p:sp>
        <p:nvSpPr>
          <p:cNvPr id="140318" name="Line 30"/>
          <p:cNvSpPr>
            <a:spLocks noChangeShapeType="1"/>
          </p:cNvSpPr>
          <p:nvPr/>
        </p:nvSpPr>
        <p:spPr bwMode="auto">
          <a:xfrm flipH="1">
            <a:off x="1758950" y="3403600"/>
            <a:ext cx="1347788" cy="0"/>
          </a:xfrm>
          <a:prstGeom prst="line">
            <a:avLst/>
          </a:prstGeom>
          <a:noFill/>
          <a:ln w="38100">
            <a:solidFill>
              <a:srgbClr val="3B3FD3"/>
            </a:solidFill>
            <a:round/>
            <a:headEnd/>
            <a:tailEnd/>
          </a:ln>
          <a:effectLst/>
        </p:spPr>
        <p:txBody>
          <a:bodyPr/>
          <a:lstStyle/>
          <a:p>
            <a:endParaRPr lang="en-US"/>
          </a:p>
        </p:txBody>
      </p:sp>
      <p:sp>
        <p:nvSpPr>
          <p:cNvPr id="140319" name="Line 31"/>
          <p:cNvSpPr>
            <a:spLocks noChangeShapeType="1"/>
          </p:cNvSpPr>
          <p:nvPr/>
        </p:nvSpPr>
        <p:spPr bwMode="auto">
          <a:xfrm>
            <a:off x="1751013" y="3403600"/>
            <a:ext cx="7937" cy="330200"/>
          </a:xfrm>
          <a:prstGeom prst="line">
            <a:avLst/>
          </a:prstGeom>
          <a:noFill/>
          <a:ln w="38100">
            <a:solidFill>
              <a:srgbClr val="3B3FD3"/>
            </a:solidFill>
            <a:round/>
            <a:headEnd/>
            <a:tailEnd/>
          </a:ln>
          <a:effectLst/>
        </p:spPr>
        <p:txBody>
          <a:bodyPr/>
          <a:lstStyle/>
          <a:p>
            <a:endParaRPr lang="en-US"/>
          </a:p>
        </p:txBody>
      </p:sp>
      <p:sp>
        <p:nvSpPr>
          <p:cNvPr id="140320" name="Line 32"/>
          <p:cNvSpPr>
            <a:spLocks noChangeShapeType="1"/>
          </p:cNvSpPr>
          <p:nvPr/>
        </p:nvSpPr>
        <p:spPr bwMode="auto">
          <a:xfrm>
            <a:off x="1516063" y="3879850"/>
            <a:ext cx="561975" cy="0"/>
          </a:xfrm>
          <a:prstGeom prst="line">
            <a:avLst/>
          </a:prstGeom>
          <a:noFill/>
          <a:ln w="57150">
            <a:solidFill>
              <a:srgbClr val="3B3FD3"/>
            </a:solidFill>
            <a:round/>
            <a:headEnd/>
            <a:tailEnd/>
          </a:ln>
          <a:effectLst/>
        </p:spPr>
        <p:txBody>
          <a:bodyPr/>
          <a:lstStyle/>
          <a:p>
            <a:endParaRPr lang="en-US"/>
          </a:p>
        </p:txBody>
      </p:sp>
      <p:sp>
        <p:nvSpPr>
          <p:cNvPr id="140321" name="Line 33"/>
          <p:cNvSpPr>
            <a:spLocks noChangeShapeType="1"/>
          </p:cNvSpPr>
          <p:nvPr/>
        </p:nvSpPr>
        <p:spPr bwMode="auto">
          <a:xfrm>
            <a:off x="1516063" y="3733800"/>
            <a:ext cx="561975" cy="3175"/>
          </a:xfrm>
          <a:prstGeom prst="line">
            <a:avLst/>
          </a:prstGeom>
          <a:noFill/>
          <a:ln w="57150">
            <a:solidFill>
              <a:srgbClr val="3B3FD3"/>
            </a:solidFill>
            <a:round/>
            <a:headEnd/>
            <a:tailEnd/>
          </a:ln>
          <a:effectLst/>
        </p:spPr>
        <p:txBody>
          <a:bodyPr/>
          <a:lstStyle/>
          <a:p>
            <a:endParaRPr lang="en-US"/>
          </a:p>
        </p:txBody>
      </p:sp>
      <p:sp>
        <p:nvSpPr>
          <p:cNvPr id="140322" name="Line 34"/>
          <p:cNvSpPr>
            <a:spLocks noChangeShapeType="1"/>
          </p:cNvSpPr>
          <p:nvPr/>
        </p:nvSpPr>
        <p:spPr bwMode="auto">
          <a:xfrm>
            <a:off x="1787525" y="3879850"/>
            <a:ext cx="0" cy="1695450"/>
          </a:xfrm>
          <a:prstGeom prst="line">
            <a:avLst/>
          </a:prstGeom>
          <a:noFill/>
          <a:ln w="38100">
            <a:solidFill>
              <a:schemeClr val="tx1"/>
            </a:solidFill>
            <a:round/>
            <a:headEnd/>
            <a:tailEnd/>
          </a:ln>
          <a:effectLst/>
        </p:spPr>
        <p:txBody>
          <a:bodyPr/>
          <a:lstStyle/>
          <a:p>
            <a:endParaRPr lang="en-US"/>
          </a:p>
        </p:txBody>
      </p:sp>
      <p:sp>
        <p:nvSpPr>
          <p:cNvPr id="140323" name="Line 35"/>
          <p:cNvSpPr>
            <a:spLocks noChangeShapeType="1"/>
          </p:cNvSpPr>
          <p:nvPr/>
        </p:nvSpPr>
        <p:spPr bwMode="auto">
          <a:xfrm>
            <a:off x="1787525" y="5575300"/>
            <a:ext cx="0" cy="0"/>
          </a:xfrm>
          <a:prstGeom prst="line">
            <a:avLst/>
          </a:prstGeom>
          <a:noFill/>
          <a:ln w="38100">
            <a:solidFill>
              <a:schemeClr val="tx1"/>
            </a:solidFill>
            <a:round/>
            <a:headEnd/>
            <a:tailEnd/>
          </a:ln>
          <a:effectLst/>
        </p:spPr>
        <p:txBody>
          <a:bodyPr/>
          <a:lstStyle/>
          <a:p>
            <a:endParaRPr lang="en-US"/>
          </a:p>
        </p:txBody>
      </p:sp>
      <p:sp>
        <p:nvSpPr>
          <p:cNvPr id="140324" name="Line 36"/>
          <p:cNvSpPr>
            <a:spLocks noChangeShapeType="1"/>
          </p:cNvSpPr>
          <p:nvPr/>
        </p:nvSpPr>
        <p:spPr bwMode="auto">
          <a:xfrm flipV="1">
            <a:off x="3106738" y="4148138"/>
            <a:ext cx="0" cy="103187"/>
          </a:xfrm>
          <a:prstGeom prst="line">
            <a:avLst/>
          </a:prstGeom>
          <a:noFill/>
          <a:ln w="38100">
            <a:solidFill>
              <a:schemeClr val="tx1"/>
            </a:solidFill>
            <a:round/>
            <a:headEnd/>
            <a:tailEnd/>
          </a:ln>
          <a:effectLst/>
        </p:spPr>
        <p:txBody>
          <a:bodyPr/>
          <a:lstStyle/>
          <a:p>
            <a:endParaRPr lang="en-US"/>
          </a:p>
        </p:txBody>
      </p:sp>
      <p:sp>
        <p:nvSpPr>
          <p:cNvPr id="140325" name="Line 37"/>
          <p:cNvSpPr>
            <a:spLocks noChangeShapeType="1"/>
          </p:cNvSpPr>
          <p:nvPr/>
        </p:nvSpPr>
        <p:spPr bwMode="auto">
          <a:xfrm>
            <a:off x="3106738" y="3403600"/>
            <a:ext cx="0" cy="95250"/>
          </a:xfrm>
          <a:prstGeom prst="line">
            <a:avLst/>
          </a:prstGeom>
          <a:noFill/>
          <a:ln w="38100">
            <a:solidFill>
              <a:srgbClr val="3B3FD3"/>
            </a:solidFill>
            <a:round/>
            <a:headEnd/>
            <a:tailEnd/>
          </a:ln>
          <a:effectLst/>
        </p:spPr>
        <p:txBody>
          <a:bodyPr/>
          <a:lstStyle/>
          <a:p>
            <a:endParaRPr lang="en-US"/>
          </a:p>
        </p:txBody>
      </p:sp>
      <p:sp>
        <p:nvSpPr>
          <p:cNvPr id="140326" name="Line 38"/>
          <p:cNvSpPr>
            <a:spLocks noChangeShapeType="1"/>
          </p:cNvSpPr>
          <p:nvPr/>
        </p:nvSpPr>
        <p:spPr bwMode="auto">
          <a:xfrm>
            <a:off x="1801813" y="5384800"/>
            <a:ext cx="276225" cy="0"/>
          </a:xfrm>
          <a:prstGeom prst="line">
            <a:avLst/>
          </a:prstGeom>
          <a:noFill/>
          <a:ln w="38100">
            <a:solidFill>
              <a:schemeClr val="tx1"/>
            </a:solidFill>
            <a:round/>
            <a:headEnd/>
            <a:tailEnd/>
          </a:ln>
          <a:effectLst/>
        </p:spPr>
        <p:txBody>
          <a:bodyPr/>
          <a:lstStyle/>
          <a:p>
            <a:endParaRPr lang="en-US"/>
          </a:p>
        </p:txBody>
      </p:sp>
      <p:sp>
        <p:nvSpPr>
          <p:cNvPr id="140327" name="Line 39"/>
          <p:cNvSpPr>
            <a:spLocks noChangeShapeType="1"/>
          </p:cNvSpPr>
          <p:nvPr/>
        </p:nvSpPr>
        <p:spPr bwMode="auto">
          <a:xfrm>
            <a:off x="2516188" y="5384800"/>
            <a:ext cx="590550" cy="0"/>
          </a:xfrm>
          <a:prstGeom prst="line">
            <a:avLst/>
          </a:prstGeom>
          <a:noFill/>
          <a:ln w="38100">
            <a:solidFill>
              <a:schemeClr val="tx1"/>
            </a:solidFill>
            <a:round/>
            <a:headEnd/>
            <a:tailEnd/>
          </a:ln>
          <a:effectLst/>
        </p:spPr>
        <p:txBody>
          <a:bodyPr/>
          <a:lstStyle/>
          <a:p>
            <a:endParaRPr lang="en-US"/>
          </a:p>
        </p:txBody>
      </p:sp>
      <p:sp>
        <p:nvSpPr>
          <p:cNvPr id="140328" name="Line 40"/>
          <p:cNvSpPr>
            <a:spLocks noChangeShapeType="1"/>
          </p:cNvSpPr>
          <p:nvPr/>
        </p:nvSpPr>
        <p:spPr bwMode="auto">
          <a:xfrm flipV="1">
            <a:off x="3106738" y="5149850"/>
            <a:ext cx="0" cy="234950"/>
          </a:xfrm>
          <a:prstGeom prst="line">
            <a:avLst/>
          </a:prstGeom>
          <a:noFill/>
          <a:ln w="38100">
            <a:solidFill>
              <a:schemeClr val="tx1"/>
            </a:solidFill>
            <a:round/>
            <a:headEnd/>
            <a:tailEnd/>
          </a:ln>
          <a:effectLst/>
        </p:spPr>
        <p:txBody>
          <a:bodyPr/>
          <a:lstStyle/>
          <a:p>
            <a:endParaRPr lang="en-US"/>
          </a:p>
        </p:txBody>
      </p:sp>
      <p:sp>
        <p:nvSpPr>
          <p:cNvPr id="140329" name="Line 41"/>
          <p:cNvSpPr>
            <a:spLocks noChangeShapeType="1"/>
          </p:cNvSpPr>
          <p:nvPr/>
        </p:nvSpPr>
        <p:spPr bwMode="auto">
          <a:xfrm>
            <a:off x="2078038" y="5384800"/>
            <a:ext cx="438150" cy="0"/>
          </a:xfrm>
          <a:prstGeom prst="line">
            <a:avLst/>
          </a:prstGeom>
          <a:noFill/>
          <a:ln w="38100">
            <a:solidFill>
              <a:schemeClr val="tx1"/>
            </a:solidFill>
            <a:round/>
            <a:headEnd/>
            <a:tailEnd/>
          </a:ln>
          <a:effectLst/>
        </p:spPr>
        <p:txBody>
          <a:bodyPr/>
          <a:lstStyle/>
          <a:p>
            <a:endParaRPr lang="en-US"/>
          </a:p>
        </p:txBody>
      </p:sp>
      <p:sp>
        <p:nvSpPr>
          <p:cNvPr id="140330" name="Line 42"/>
          <p:cNvSpPr>
            <a:spLocks noChangeShapeType="1"/>
          </p:cNvSpPr>
          <p:nvPr/>
        </p:nvSpPr>
        <p:spPr bwMode="auto">
          <a:xfrm flipV="1">
            <a:off x="3106738" y="2555875"/>
            <a:ext cx="0" cy="427038"/>
          </a:xfrm>
          <a:prstGeom prst="line">
            <a:avLst/>
          </a:prstGeom>
          <a:noFill/>
          <a:ln w="38100">
            <a:solidFill>
              <a:srgbClr val="FF3300"/>
            </a:solidFill>
            <a:round/>
            <a:headEnd/>
            <a:tailEnd/>
          </a:ln>
          <a:effectLst/>
        </p:spPr>
        <p:txBody>
          <a:bodyPr/>
          <a:lstStyle/>
          <a:p>
            <a:endParaRPr lang="en-US"/>
          </a:p>
        </p:txBody>
      </p:sp>
      <p:sp>
        <p:nvSpPr>
          <p:cNvPr id="140331" name="Line 43"/>
          <p:cNvSpPr>
            <a:spLocks noChangeShapeType="1"/>
          </p:cNvSpPr>
          <p:nvPr/>
        </p:nvSpPr>
        <p:spPr bwMode="auto">
          <a:xfrm flipV="1">
            <a:off x="3106738" y="1919288"/>
            <a:ext cx="0" cy="274637"/>
          </a:xfrm>
          <a:prstGeom prst="line">
            <a:avLst/>
          </a:prstGeom>
          <a:noFill/>
          <a:ln w="38100">
            <a:solidFill>
              <a:srgbClr val="FF3300"/>
            </a:solidFill>
            <a:round/>
            <a:headEnd/>
            <a:tailEnd/>
          </a:ln>
          <a:effectLst/>
        </p:spPr>
        <p:txBody>
          <a:bodyPr/>
          <a:lstStyle/>
          <a:p>
            <a:endParaRPr lang="en-US"/>
          </a:p>
        </p:txBody>
      </p:sp>
      <p:sp>
        <p:nvSpPr>
          <p:cNvPr id="140332" name="Line 44"/>
          <p:cNvSpPr>
            <a:spLocks noChangeShapeType="1"/>
          </p:cNvSpPr>
          <p:nvPr/>
        </p:nvSpPr>
        <p:spPr bwMode="auto">
          <a:xfrm flipV="1">
            <a:off x="3106738" y="2193925"/>
            <a:ext cx="0" cy="361950"/>
          </a:xfrm>
          <a:prstGeom prst="line">
            <a:avLst/>
          </a:prstGeom>
          <a:noFill/>
          <a:ln w="38100">
            <a:solidFill>
              <a:srgbClr val="FF3300"/>
            </a:solidFill>
            <a:round/>
            <a:headEnd type="triangle" w="med" len="med"/>
            <a:tailEnd/>
          </a:ln>
          <a:effectLst/>
        </p:spPr>
        <p:txBody>
          <a:bodyPr/>
          <a:lstStyle/>
          <a:p>
            <a:endParaRPr lang="en-US"/>
          </a:p>
        </p:txBody>
      </p:sp>
      <p:sp>
        <p:nvSpPr>
          <p:cNvPr id="140333" name="Text Box 45"/>
          <p:cNvSpPr txBox="1">
            <a:spLocks noChangeArrowheads="1"/>
          </p:cNvSpPr>
          <p:nvPr/>
        </p:nvSpPr>
        <p:spPr bwMode="auto">
          <a:xfrm>
            <a:off x="2516188" y="1552575"/>
            <a:ext cx="1247775" cy="366713"/>
          </a:xfrm>
          <a:prstGeom prst="rect">
            <a:avLst/>
          </a:prstGeom>
          <a:noFill/>
          <a:ln w="9525">
            <a:noFill/>
            <a:miter lim="800000"/>
            <a:headEnd/>
            <a:tailEnd/>
          </a:ln>
          <a:effectLst/>
        </p:spPr>
        <p:txBody>
          <a:bodyPr>
            <a:spAutoFit/>
          </a:bodyPr>
          <a:lstStyle/>
          <a:p>
            <a:pPr algn="ctr">
              <a:spcBef>
                <a:spcPct val="50000"/>
              </a:spcBef>
            </a:pPr>
            <a:r>
              <a:rPr lang="en-US" b="1">
                <a:solidFill>
                  <a:srgbClr val="FF3300"/>
                </a:solidFill>
              </a:rPr>
              <a:t>12 V</a:t>
            </a:r>
          </a:p>
        </p:txBody>
      </p:sp>
      <p:sp>
        <p:nvSpPr>
          <p:cNvPr id="140334" name="Text Box 46"/>
          <p:cNvSpPr txBox="1">
            <a:spLocks noChangeArrowheads="1"/>
          </p:cNvSpPr>
          <p:nvPr/>
        </p:nvSpPr>
        <p:spPr bwMode="auto">
          <a:xfrm>
            <a:off x="692150" y="3925888"/>
            <a:ext cx="1160463" cy="457200"/>
          </a:xfrm>
          <a:prstGeom prst="rect">
            <a:avLst/>
          </a:prstGeom>
          <a:noFill/>
          <a:ln w="9525">
            <a:noFill/>
            <a:miter lim="800000"/>
            <a:headEnd/>
            <a:tailEnd/>
          </a:ln>
          <a:effectLst/>
        </p:spPr>
        <p:txBody>
          <a:bodyPr>
            <a:spAutoFit/>
          </a:bodyPr>
          <a:lstStyle/>
          <a:p>
            <a:pPr algn="ctr">
              <a:spcBef>
                <a:spcPct val="50000"/>
              </a:spcBef>
            </a:pPr>
            <a:r>
              <a:rPr lang="en-US" sz="2400" b="1"/>
              <a:t> C int</a:t>
            </a:r>
          </a:p>
        </p:txBody>
      </p:sp>
      <p:sp>
        <p:nvSpPr>
          <p:cNvPr id="140335" name="Text Box 47"/>
          <p:cNvSpPr txBox="1">
            <a:spLocks noChangeArrowheads="1"/>
          </p:cNvSpPr>
          <p:nvPr/>
        </p:nvSpPr>
        <p:spPr bwMode="auto">
          <a:xfrm>
            <a:off x="452438" y="1736725"/>
            <a:ext cx="2335212" cy="396875"/>
          </a:xfrm>
          <a:prstGeom prst="rect">
            <a:avLst/>
          </a:prstGeom>
          <a:noFill/>
          <a:ln w="9525">
            <a:noFill/>
            <a:miter lim="800000"/>
            <a:headEnd/>
            <a:tailEnd/>
          </a:ln>
          <a:effectLst/>
        </p:spPr>
        <p:txBody>
          <a:bodyPr>
            <a:spAutoFit/>
          </a:bodyPr>
          <a:lstStyle/>
          <a:p>
            <a:pPr algn="ctr">
              <a:spcBef>
                <a:spcPct val="50000"/>
              </a:spcBef>
            </a:pPr>
            <a:r>
              <a:rPr lang="en-US" sz="2000" b="1"/>
              <a:t>Active High Drive</a:t>
            </a:r>
          </a:p>
        </p:txBody>
      </p:sp>
      <p:sp>
        <p:nvSpPr>
          <p:cNvPr id="140336" name="Rectangle 48"/>
          <p:cNvSpPr>
            <a:spLocks noChangeArrowheads="1"/>
          </p:cNvSpPr>
          <p:nvPr/>
        </p:nvSpPr>
        <p:spPr bwMode="auto">
          <a:xfrm>
            <a:off x="7740650" y="3652838"/>
            <a:ext cx="439738" cy="873125"/>
          </a:xfrm>
          <a:prstGeom prst="rect">
            <a:avLst/>
          </a:prstGeom>
          <a:noFill/>
          <a:ln w="38100">
            <a:solidFill>
              <a:schemeClr val="folHlink"/>
            </a:solidFill>
            <a:miter lim="800000"/>
            <a:headEnd/>
            <a:tailEnd/>
          </a:ln>
          <a:effectLst/>
        </p:spPr>
        <p:txBody>
          <a:bodyPr wrap="none" anchor="ctr"/>
          <a:lstStyle/>
          <a:p>
            <a:endParaRPr lang="en-US"/>
          </a:p>
        </p:txBody>
      </p:sp>
      <p:sp>
        <p:nvSpPr>
          <p:cNvPr id="140337" name="Text Box 49"/>
          <p:cNvSpPr txBox="1">
            <a:spLocks noChangeArrowheads="1"/>
          </p:cNvSpPr>
          <p:nvPr/>
        </p:nvSpPr>
        <p:spPr bwMode="auto">
          <a:xfrm rot="16200000">
            <a:off x="7632700" y="3944938"/>
            <a:ext cx="711200" cy="304800"/>
          </a:xfrm>
          <a:prstGeom prst="rect">
            <a:avLst/>
          </a:prstGeom>
          <a:noFill/>
          <a:ln w="3175">
            <a:noFill/>
            <a:miter lim="800000"/>
            <a:headEnd/>
            <a:tailEnd/>
          </a:ln>
          <a:effectLst/>
        </p:spPr>
        <p:txBody>
          <a:bodyPr>
            <a:spAutoFit/>
          </a:bodyPr>
          <a:lstStyle/>
          <a:p>
            <a:pPr algn="ctr">
              <a:spcBef>
                <a:spcPct val="50000"/>
              </a:spcBef>
            </a:pPr>
            <a:r>
              <a:rPr lang="en-US" sz="1400" b="1">
                <a:solidFill>
                  <a:schemeClr val="folHlink"/>
                </a:solidFill>
              </a:rPr>
              <a:t>COIL</a:t>
            </a:r>
          </a:p>
        </p:txBody>
      </p:sp>
      <p:sp>
        <p:nvSpPr>
          <p:cNvPr id="140338" name="Line 50"/>
          <p:cNvSpPr>
            <a:spLocks noChangeShapeType="1"/>
          </p:cNvSpPr>
          <p:nvPr/>
        </p:nvSpPr>
        <p:spPr bwMode="auto">
          <a:xfrm>
            <a:off x="7291388" y="4073525"/>
            <a:ext cx="0" cy="490538"/>
          </a:xfrm>
          <a:prstGeom prst="line">
            <a:avLst/>
          </a:prstGeom>
          <a:noFill/>
          <a:ln w="38100">
            <a:solidFill>
              <a:schemeClr val="folHlink"/>
            </a:solidFill>
            <a:round/>
            <a:headEnd/>
            <a:tailEnd/>
          </a:ln>
          <a:effectLst/>
        </p:spPr>
        <p:txBody>
          <a:bodyPr/>
          <a:lstStyle/>
          <a:p>
            <a:endParaRPr lang="en-US"/>
          </a:p>
        </p:txBody>
      </p:sp>
      <p:sp>
        <p:nvSpPr>
          <p:cNvPr id="140339" name="Line 51"/>
          <p:cNvSpPr>
            <a:spLocks noChangeShapeType="1"/>
          </p:cNvSpPr>
          <p:nvPr/>
        </p:nvSpPr>
        <p:spPr bwMode="auto">
          <a:xfrm flipV="1">
            <a:off x="7291388" y="3598863"/>
            <a:ext cx="161925" cy="466725"/>
          </a:xfrm>
          <a:prstGeom prst="line">
            <a:avLst/>
          </a:prstGeom>
          <a:noFill/>
          <a:ln w="38100">
            <a:solidFill>
              <a:schemeClr val="folHlink"/>
            </a:solidFill>
            <a:round/>
            <a:headEnd/>
            <a:tailEnd/>
          </a:ln>
          <a:effectLst/>
        </p:spPr>
        <p:txBody>
          <a:bodyPr/>
          <a:lstStyle/>
          <a:p>
            <a:endParaRPr lang="en-US"/>
          </a:p>
        </p:txBody>
      </p:sp>
      <p:sp>
        <p:nvSpPr>
          <p:cNvPr id="140340" name="Rectangle 52"/>
          <p:cNvSpPr>
            <a:spLocks noChangeArrowheads="1"/>
          </p:cNvSpPr>
          <p:nvPr/>
        </p:nvSpPr>
        <p:spPr bwMode="auto">
          <a:xfrm>
            <a:off x="6604000" y="2787650"/>
            <a:ext cx="1701800" cy="2774950"/>
          </a:xfrm>
          <a:prstGeom prst="rect">
            <a:avLst/>
          </a:prstGeom>
          <a:noFill/>
          <a:ln w="38100">
            <a:solidFill>
              <a:schemeClr val="folHlink"/>
            </a:solidFill>
            <a:prstDash val="dash"/>
            <a:miter lim="800000"/>
            <a:headEnd/>
            <a:tailEnd/>
          </a:ln>
          <a:effectLst/>
        </p:spPr>
        <p:txBody>
          <a:bodyPr wrap="none" anchor="ctr"/>
          <a:lstStyle/>
          <a:p>
            <a:pPr algn="ctr"/>
            <a:endParaRPr lang="en-US">
              <a:solidFill>
                <a:schemeClr val="accent1"/>
              </a:solidFill>
            </a:endParaRPr>
          </a:p>
        </p:txBody>
      </p:sp>
      <p:sp>
        <p:nvSpPr>
          <p:cNvPr id="140341" name="Oval 53"/>
          <p:cNvSpPr>
            <a:spLocks noChangeArrowheads="1"/>
          </p:cNvSpPr>
          <p:nvPr/>
        </p:nvSpPr>
        <p:spPr bwMode="auto">
          <a:xfrm>
            <a:off x="6911975" y="2989263"/>
            <a:ext cx="174625" cy="173037"/>
          </a:xfrm>
          <a:prstGeom prst="ellipse">
            <a:avLst/>
          </a:prstGeom>
          <a:solidFill>
            <a:schemeClr val="folHlink"/>
          </a:solidFill>
          <a:ln w="38100">
            <a:solidFill>
              <a:srgbClr val="FF3300"/>
            </a:solidFill>
            <a:round/>
            <a:headEnd/>
            <a:tailEnd/>
          </a:ln>
          <a:effectLst/>
        </p:spPr>
        <p:txBody>
          <a:bodyPr wrap="none" anchor="ctr"/>
          <a:lstStyle/>
          <a:p>
            <a:endParaRPr lang="en-US"/>
          </a:p>
        </p:txBody>
      </p:sp>
      <p:sp>
        <p:nvSpPr>
          <p:cNvPr id="140342" name="Oval 54"/>
          <p:cNvSpPr>
            <a:spLocks noChangeArrowheads="1"/>
          </p:cNvSpPr>
          <p:nvPr/>
        </p:nvSpPr>
        <p:spPr bwMode="auto">
          <a:xfrm>
            <a:off x="6911975" y="3505200"/>
            <a:ext cx="174625" cy="173038"/>
          </a:xfrm>
          <a:prstGeom prst="ellipse">
            <a:avLst/>
          </a:prstGeom>
          <a:solidFill>
            <a:schemeClr val="folHlink"/>
          </a:solidFill>
          <a:ln w="38100">
            <a:solidFill>
              <a:srgbClr val="0000FF"/>
            </a:solidFill>
            <a:round/>
            <a:headEnd/>
            <a:tailEnd/>
          </a:ln>
          <a:effectLst/>
        </p:spPr>
        <p:txBody>
          <a:bodyPr wrap="none" anchor="ctr"/>
          <a:lstStyle/>
          <a:p>
            <a:endParaRPr lang="en-US"/>
          </a:p>
        </p:txBody>
      </p:sp>
      <p:sp>
        <p:nvSpPr>
          <p:cNvPr id="140343" name="Oval 55"/>
          <p:cNvSpPr>
            <a:spLocks noChangeArrowheads="1"/>
          </p:cNvSpPr>
          <p:nvPr/>
        </p:nvSpPr>
        <p:spPr bwMode="auto">
          <a:xfrm>
            <a:off x="6911975" y="3981450"/>
            <a:ext cx="174625" cy="173038"/>
          </a:xfrm>
          <a:prstGeom prst="ellipse">
            <a:avLst/>
          </a:prstGeom>
          <a:solidFill>
            <a:schemeClr val="folHlink"/>
          </a:solidFill>
          <a:ln w="38100">
            <a:solidFill>
              <a:schemeClr val="folHlink"/>
            </a:solidFill>
            <a:round/>
            <a:headEnd/>
            <a:tailEnd/>
          </a:ln>
          <a:effectLst/>
        </p:spPr>
        <p:txBody>
          <a:bodyPr wrap="none" anchor="ctr"/>
          <a:lstStyle/>
          <a:p>
            <a:endParaRPr lang="en-US"/>
          </a:p>
        </p:txBody>
      </p:sp>
      <p:sp>
        <p:nvSpPr>
          <p:cNvPr id="140344" name="Oval 56"/>
          <p:cNvSpPr>
            <a:spLocks noChangeArrowheads="1"/>
          </p:cNvSpPr>
          <p:nvPr/>
        </p:nvSpPr>
        <p:spPr bwMode="auto">
          <a:xfrm>
            <a:off x="6911975" y="4454525"/>
            <a:ext cx="174625" cy="173038"/>
          </a:xfrm>
          <a:prstGeom prst="ellipse">
            <a:avLst/>
          </a:prstGeom>
          <a:solidFill>
            <a:schemeClr val="folHlink"/>
          </a:solidFill>
          <a:ln w="38100">
            <a:solidFill>
              <a:schemeClr val="folHlink"/>
            </a:solidFill>
            <a:round/>
            <a:headEnd/>
            <a:tailEnd/>
          </a:ln>
          <a:effectLst/>
        </p:spPr>
        <p:txBody>
          <a:bodyPr wrap="none" anchor="ctr"/>
          <a:lstStyle/>
          <a:p>
            <a:endParaRPr lang="en-US"/>
          </a:p>
        </p:txBody>
      </p:sp>
      <p:sp>
        <p:nvSpPr>
          <p:cNvPr id="140345" name="Oval 57"/>
          <p:cNvSpPr>
            <a:spLocks noChangeArrowheads="1"/>
          </p:cNvSpPr>
          <p:nvPr/>
        </p:nvSpPr>
        <p:spPr bwMode="auto">
          <a:xfrm>
            <a:off x="6911975" y="4983163"/>
            <a:ext cx="174625" cy="173037"/>
          </a:xfrm>
          <a:prstGeom prst="ellipse">
            <a:avLst/>
          </a:prstGeom>
          <a:solidFill>
            <a:schemeClr val="folHlink"/>
          </a:solidFill>
          <a:ln w="38100">
            <a:solidFill>
              <a:schemeClr val="tx1"/>
            </a:solidFill>
            <a:round/>
            <a:headEnd/>
            <a:tailEnd/>
          </a:ln>
          <a:effectLst/>
        </p:spPr>
        <p:txBody>
          <a:bodyPr wrap="none" anchor="ctr"/>
          <a:lstStyle/>
          <a:p>
            <a:endParaRPr lang="en-US"/>
          </a:p>
        </p:txBody>
      </p:sp>
      <p:sp>
        <p:nvSpPr>
          <p:cNvPr id="140346" name="Line 58"/>
          <p:cNvSpPr>
            <a:spLocks noChangeShapeType="1"/>
          </p:cNvSpPr>
          <p:nvPr/>
        </p:nvSpPr>
        <p:spPr bwMode="auto">
          <a:xfrm>
            <a:off x="7086600" y="4065588"/>
            <a:ext cx="204788" cy="0"/>
          </a:xfrm>
          <a:prstGeom prst="line">
            <a:avLst/>
          </a:prstGeom>
          <a:noFill/>
          <a:ln w="38100">
            <a:solidFill>
              <a:schemeClr val="folHlink"/>
            </a:solidFill>
            <a:round/>
            <a:headEnd/>
            <a:tailEnd/>
          </a:ln>
          <a:effectLst/>
        </p:spPr>
        <p:txBody>
          <a:bodyPr/>
          <a:lstStyle/>
          <a:p>
            <a:endParaRPr lang="en-US"/>
          </a:p>
        </p:txBody>
      </p:sp>
      <p:sp>
        <p:nvSpPr>
          <p:cNvPr id="140347" name="Line 59"/>
          <p:cNvSpPr>
            <a:spLocks noChangeShapeType="1"/>
          </p:cNvSpPr>
          <p:nvPr/>
        </p:nvSpPr>
        <p:spPr bwMode="auto">
          <a:xfrm>
            <a:off x="7086600" y="3598863"/>
            <a:ext cx="204788" cy="0"/>
          </a:xfrm>
          <a:prstGeom prst="line">
            <a:avLst/>
          </a:prstGeom>
          <a:noFill/>
          <a:ln w="38100">
            <a:solidFill>
              <a:schemeClr val="tx1"/>
            </a:solidFill>
            <a:round/>
            <a:headEnd/>
            <a:tailEnd type="triangle" w="med" len="med"/>
          </a:ln>
          <a:effectLst/>
        </p:spPr>
        <p:txBody>
          <a:bodyPr/>
          <a:lstStyle/>
          <a:p>
            <a:endParaRPr lang="en-US"/>
          </a:p>
        </p:txBody>
      </p:sp>
      <p:sp>
        <p:nvSpPr>
          <p:cNvPr id="140348" name="Line 60"/>
          <p:cNvSpPr>
            <a:spLocks noChangeShapeType="1"/>
          </p:cNvSpPr>
          <p:nvPr/>
        </p:nvSpPr>
        <p:spPr bwMode="auto">
          <a:xfrm>
            <a:off x="7086600" y="4556125"/>
            <a:ext cx="204788" cy="0"/>
          </a:xfrm>
          <a:prstGeom prst="line">
            <a:avLst/>
          </a:prstGeom>
          <a:noFill/>
          <a:ln w="38100">
            <a:solidFill>
              <a:schemeClr val="tx1"/>
            </a:solidFill>
            <a:round/>
            <a:headEnd/>
            <a:tailEnd type="triangle" w="med" len="med"/>
          </a:ln>
          <a:effectLst/>
        </p:spPr>
        <p:txBody>
          <a:bodyPr/>
          <a:lstStyle/>
          <a:p>
            <a:endParaRPr lang="en-US"/>
          </a:p>
        </p:txBody>
      </p:sp>
      <p:sp>
        <p:nvSpPr>
          <p:cNvPr id="140349" name="Line 61"/>
          <p:cNvSpPr>
            <a:spLocks noChangeShapeType="1"/>
          </p:cNvSpPr>
          <p:nvPr/>
        </p:nvSpPr>
        <p:spPr bwMode="auto">
          <a:xfrm flipV="1">
            <a:off x="7997825" y="3079750"/>
            <a:ext cx="0" cy="573088"/>
          </a:xfrm>
          <a:prstGeom prst="line">
            <a:avLst/>
          </a:prstGeom>
          <a:noFill/>
          <a:ln w="38100">
            <a:solidFill>
              <a:srgbClr val="FF3300"/>
            </a:solidFill>
            <a:round/>
            <a:headEnd/>
            <a:tailEnd/>
          </a:ln>
          <a:effectLst/>
        </p:spPr>
        <p:txBody>
          <a:bodyPr/>
          <a:lstStyle/>
          <a:p>
            <a:endParaRPr lang="en-US"/>
          </a:p>
        </p:txBody>
      </p:sp>
      <p:sp>
        <p:nvSpPr>
          <p:cNvPr id="140350" name="Line 62"/>
          <p:cNvSpPr>
            <a:spLocks noChangeShapeType="1"/>
          </p:cNvSpPr>
          <p:nvPr/>
        </p:nvSpPr>
        <p:spPr bwMode="auto">
          <a:xfrm>
            <a:off x="7086600" y="3079750"/>
            <a:ext cx="911225" cy="0"/>
          </a:xfrm>
          <a:prstGeom prst="line">
            <a:avLst/>
          </a:prstGeom>
          <a:noFill/>
          <a:ln w="38100">
            <a:solidFill>
              <a:srgbClr val="FF3300"/>
            </a:solidFill>
            <a:round/>
            <a:headEnd/>
            <a:tailEnd/>
          </a:ln>
          <a:effectLst/>
        </p:spPr>
        <p:txBody>
          <a:bodyPr/>
          <a:lstStyle/>
          <a:p>
            <a:endParaRPr lang="en-US"/>
          </a:p>
        </p:txBody>
      </p:sp>
      <p:sp>
        <p:nvSpPr>
          <p:cNvPr id="140351" name="Line 63"/>
          <p:cNvSpPr>
            <a:spLocks noChangeShapeType="1"/>
          </p:cNvSpPr>
          <p:nvPr/>
        </p:nvSpPr>
        <p:spPr bwMode="auto">
          <a:xfrm>
            <a:off x="7997825" y="4525963"/>
            <a:ext cx="0" cy="558800"/>
          </a:xfrm>
          <a:prstGeom prst="line">
            <a:avLst/>
          </a:prstGeom>
          <a:noFill/>
          <a:ln w="38100">
            <a:solidFill>
              <a:schemeClr val="tx1"/>
            </a:solidFill>
            <a:round/>
            <a:headEnd/>
            <a:tailEnd/>
          </a:ln>
          <a:effectLst/>
        </p:spPr>
        <p:txBody>
          <a:bodyPr/>
          <a:lstStyle/>
          <a:p>
            <a:endParaRPr lang="en-US"/>
          </a:p>
        </p:txBody>
      </p:sp>
      <p:sp>
        <p:nvSpPr>
          <p:cNvPr id="140352" name="Line 64"/>
          <p:cNvSpPr>
            <a:spLocks noChangeShapeType="1"/>
          </p:cNvSpPr>
          <p:nvPr/>
        </p:nvSpPr>
        <p:spPr bwMode="auto">
          <a:xfrm>
            <a:off x="7086600" y="5080000"/>
            <a:ext cx="922338" cy="0"/>
          </a:xfrm>
          <a:prstGeom prst="line">
            <a:avLst/>
          </a:prstGeom>
          <a:noFill/>
          <a:ln w="38100">
            <a:solidFill>
              <a:schemeClr val="tx1"/>
            </a:solidFill>
            <a:round/>
            <a:headEnd/>
            <a:tailEnd/>
          </a:ln>
          <a:effectLst/>
        </p:spPr>
        <p:txBody>
          <a:bodyPr/>
          <a:lstStyle/>
          <a:p>
            <a:endParaRPr lang="en-US"/>
          </a:p>
        </p:txBody>
      </p:sp>
      <p:sp>
        <p:nvSpPr>
          <p:cNvPr id="140353" name="Line 65"/>
          <p:cNvSpPr>
            <a:spLocks noChangeShapeType="1"/>
          </p:cNvSpPr>
          <p:nvPr/>
        </p:nvSpPr>
        <p:spPr bwMode="auto">
          <a:xfrm>
            <a:off x="7835900" y="3430588"/>
            <a:ext cx="0" cy="176212"/>
          </a:xfrm>
          <a:prstGeom prst="line">
            <a:avLst/>
          </a:prstGeom>
          <a:noFill/>
          <a:ln w="38100">
            <a:solidFill>
              <a:schemeClr val="folHlink"/>
            </a:solidFill>
            <a:round/>
            <a:headEnd/>
            <a:tailEnd/>
          </a:ln>
          <a:effectLst/>
        </p:spPr>
        <p:txBody>
          <a:bodyPr/>
          <a:lstStyle/>
          <a:p>
            <a:endParaRPr lang="en-US"/>
          </a:p>
        </p:txBody>
      </p:sp>
      <p:sp>
        <p:nvSpPr>
          <p:cNvPr id="140354" name="Line 66"/>
          <p:cNvSpPr>
            <a:spLocks noChangeShapeType="1"/>
          </p:cNvSpPr>
          <p:nvPr/>
        </p:nvSpPr>
        <p:spPr bwMode="auto">
          <a:xfrm>
            <a:off x="7740650" y="3513138"/>
            <a:ext cx="182563" cy="0"/>
          </a:xfrm>
          <a:prstGeom prst="line">
            <a:avLst/>
          </a:prstGeom>
          <a:noFill/>
          <a:ln w="38100">
            <a:solidFill>
              <a:schemeClr val="folHlink"/>
            </a:solidFill>
            <a:round/>
            <a:headEnd/>
            <a:tailEnd/>
          </a:ln>
          <a:effectLst/>
        </p:spPr>
        <p:txBody>
          <a:bodyPr/>
          <a:lstStyle/>
          <a:p>
            <a:endParaRPr lang="en-US"/>
          </a:p>
        </p:txBody>
      </p:sp>
      <p:sp>
        <p:nvSpPr>
          <p:cNvPr id="140355" name="Line 67"/>
          <p:cNvSpPr>
            <a:spLocks noChangeShapeType="1"/>
          </p:cNvSpPr>
          <p:nvPr/>
        </p:nvSpPr>
        <p:spPr bwMode="auto">
          <a:xfrm>
            <a:off x="7734300" y="4627563"/>
            <a:ext cx="182563" cy="0"/>
          </a:xfrm>
          <a:prstGeom prst="line">
            <a:avLst/>
          </a:prstGeom>
          <a:noFill/>
          <a:ln w="38100">
            <a:solidFill>
              <a:schemeClr val="folHlink"/>
            </a:solidFill>
            <a:round/>
            <a:headEnd/>
            <a:tailEnd/>
          </a:ln>
          <a:effectLst/>
        </p:spPr>
        <p:txBody>
          <a:bodyPr/>
          <a:lstStyle/>
          <a:p>
            <a:endParaRPr lang="en-US"/>
          </a:p>
        </p:txBody>
      </p:sp>
      <p:sp>
        <p:nvSpPr>
          <p:cNvPr id="140356" name="Line 68"/>
          <p:cNvSpPr>
            <a:spLocks noChangeShapeType="1"/>
          </p:cNvSpPr>
          <p:nvPr/>
        </p:nvSpPr>
        <p:spPr bwMode="auto">
          <a:xfrm>
            <a:off x="5672138" y="5591175"/>
            <a:ext cx="0" cy="381000"/>
          </a:xfrm>
          <a:prstGeom prst="line">
            <a:avLst/>
          </a:prstGeom>
          <a:noFill/>
          <a:ln w="38100">
            <a:solidFill>
              <a:schemeClr val="tx1"/>
            </a:solidFill>
            <a:round/>
            <a:headEnd/>
            <a:tailEnd/>
          </a:ln>
          <a:effectLst/>
        </p:spPr>
        <p:txBody>
          <a:bodyPr/>
          <a:lstStyle/>
          <a:p>
            <a:endParaRPr lang="en-US"/>
          </a:p>
        </p:txBody>
      </p:sp>
      <p:sp>
        <p:nvSpPr>
          <p:cNvPr id="140357" name="Line 69"/>
          <p:cNvSpPr>
            <a:spLocks noChangeShapeType="1"/>
          </p:cNvSpPr>
          <p:nvPr/>
        </p:nvSpPr>
        <p:spPr bwMode="auto">
          <a:xfrm>
            <a:off x="5338763" y="5981700"/>
            <a:ext cx="666750" cy="0"/>
          </a:xfrm>
          <a:prstGeom prst="line">
            <a:avLst/>
          </a:prstGeom>
          <a:noFill/>
          <a:ln w="38100">
            <a:solidFill>
              <a:schemeClr val="tx1"/>
            </a:solidFill>
            <a:round/>
            <a:headEnd/>
            <a:tailEnd/>
          </a:ln>
          <a:effectLst/>
        </p:spPr>
        <p:txBody>
          <a:bodyPr/>
          <a:lstStyle/>
          <a:p>
            <a:endParaRPr lang="en-US"/>
          </a:p>
        </p:txBody>
      </p:sp>
      <p:sp>
        <p:nvSpPr>
          <p:cNvPr id="140358" name="Line 70"/>
          <p:cNvSpPr>
            <a:spLocks noChangeShapeType="1"/>
          </p:cNvSpPr>
          <p:nvPr/>
        </p:nvSpPr>
        <p:spPr bwMode="auto">
          <a:xfrm>
            <a:off x="5505450" y="6076950"/>
            <a:ext cx="328613" cy="0"/>
          </a:xfrm>
          <a:prstGeom prst="line">
            <a:avLst/>
          </a:prstGeom>
          <a:noFill/>
          <a:ln w="38100">
            <a:solidFill>
              <a:schemeClr val="tx1"/>
            </a:solidFill>
            <a:round/>
            <a:headEnd/>
            <a:tailEnd/>
          </a:ln>
          <a:effectLst/>
        </p:spPr>
        <p:txBody>
          <a:bodyPr/>
          <a:lstStyle/>
          <a:p>
            <a:endParaRPr lang="en-US"/>
          </a:p>
        </p:txBody>
      </p:sp>
      <p:sp>
        <p:nvSpPr>
          <p:cNvPr id="140359" name="Line 71"/>
          <p:cNvSpPr>
            <a:spLocks noChangeShapeType="1"/>
          </p:cNvSpPr>
          <p:nvPr/>
        </p:nvSpPr>
        <p:spPr bwMode="auto">
          <a:xfrm>
            <a:off x="5672138" y="6176963"/>
            <a:ext cx="0" cy="0"/>
          </a:xfrm>
          <a:prstGeom prst="line">
            <a:avLst/>
          </a:prstGeom>
          <a:noFill/>
          <a:ln w="9525">
            <a:solidFill>
              <a:schemeClr val="tx1"/>
            </a:solidFill>
            <a:round/>
            <a:headEnd/>
            <a:tailEnd/>
          </a:ln>
          <a:effectLst/>
        </p:spPr>
        <p:txBody>
          <a:bodyPr/>
          <a:lstStyle/>
          <a:p>
            <a:endParaRPr lang="en-US"/>
          </a:p>
        </p:txBody>
      </p:sp>
      <p:sp>
        <p:nvSpPr>
          <p:cNvPr id="140360" name="Line 72"/>
          <p:cNvSpPr>
            <a:spLocks noChangeShapeType="1"/>
          </p:cNvSpPr>
          <p:nvPr/>
        </p:nvSpPr>
        <p:spPr bwMode="auto">
          <a:xfrm>
            <a:off x="5599113" y="6176963"/>
            <a:ext cx="138112" cy="0"/>
          </a:xfrm>
          <a:prstGeom prst="line">
            <a:avLst/>
          </a:prstGeom>
          <a:noFill/>
          <a:ln w="38100">
            <a:solidFill>
              <a:schemeClr val="tx1"/>
            </a:solidFill>
            <a:round/>
            <a:headEnd/>
            <a:tailEnd/>
          </a:ln>
          <a:effectLst/>
        </p:spPr>
        <p:txBody>
          <a:bodyPr/>
          <a:lstStyle/>
          <a:p>
            <a:endParaRPr lang="en-US"/>
          </a:p>
        </p:txBody>
      </p:sp>
      <p:sp>
        <p:nvSpPr>
          <p:cNvPr id="140361" name="Line 73"/>
          <p:cNvSpPr>
            <a:spLocks noChangeShapeType="1"/>
          </p:cNvSpPr>
          <p:nvPr/>
        </p:nvSpPr>
        <p:spPr bwMode="auto">
          <a:xfrm flipH="1">
            <a:off x="5686425" y="4257675"/>
            <a:ext cx="1304925" cy="0"/>
          </a:xfrm>
          <a:prstGeom prst="line">
            <a:avLst/>
          </a:prstGeom>
          <a:noFill/>
          <a:ln w="38100">
            <a:solidFill>
              <a:schemeClr val="tx1"/>
            </a:solidFill>
            <a:round/>
            <a:headEnd/>
            <a:tailEnd/>
          </a:ln>
          <a:effectLst/>
        </p:spPr>
        <p:txBody>
          <a:bodyPr/>
          <a:lstStyle/>
          <a:p>
            <a:endParaRPr lang="en-US"/>
          </a:p>
        </p:txBody>
      </p:sp>
      <p:sp>
        <p:nvSpPr>
          <p:cNvPr id="140362" name="Line 74"/>
          <p:cNvSpPr>
            <a:spLocks noChangeShapeType="1"/>
          </p:cNvSpPr>
          <p:nvPr/>
        </p:nvSpPr>
        <p:spPr bwMode="auto">
          <a:xfrm flipH="1">
            <a:off x="5643563" y="3409950"/>
            <a:ext cx="1347787" cy="0"/>
          </a:xfrm>
          <a:prstGeom prst="line">
            <a:avLst/>
          </a:prstGeom>
          <a:noFill/>
          <a:ln w="38100">
            <a:solidFill>
              <a:srgbClr val="3B3FD3"/>
            </a:solidFill>
            <a:round/>
            <a:headEnd/>
            <a:tailEnd/>
          </a:ln>
          <a:effectLst/>
        </p:spPr>
        <p:txBody>
          <a:bodyPr/>
          <a:lstStyle/>
          <a:p>
            <a:endParaRPr lang="en-US"/>
          </a:p>
        </p:txBody>
      </p:sp>
      <p:sp>
        <p:nvSpPr>
          <p:cNvPr id="140363" name="Line 75"/>
          <p:cNvSpPr>
            <a:spLocks noChangeShapeType="1"/>
          </p:cNvSpPr>
          <p:nvPr/>
        </p:nvSpPr>
        <p:spPr bwMode="auto">
          <a:xfrm>
            <a:off x="5643563" y="3419475"/>
            <a:ext cx="0" cy="320675"/>
          </a:xfrm>
          <a:prstGeom prst="line">
            <a:avLst/>
          </a:prstGeom>
          <a:noFill/>
          <a:ln w="38100">
            <a:solidFill>
              <a:srgbClr val="3B3FD3"/>
            </a:solidFill>
            <a:round/>
            <a:headEnd/>
            <a:tailEnd/>
          </a:ln>
          <a:effectLst/>
        </p:spPr>
        <p:txBody>
          <a:bodyPr/>
          <a:lstStyle/>
          <a:p>
            <a:endParaRPr lang="en-US"/>
          </a:p>
        </p:txBody>
      </p:sp>
      <p:sp>
        <p:nvSpPr>
          <p:cNvPr id="140364" name="Line 76"/>
          <p:cNvSpPr>
            <a:spLocks noChangeShapeType="1"/>
          </p:cNvSpPr>
          <p:nvPr/>
        </p:nvSpPr>
        <p:spPr bwMode="auto">
          <a:xfrm>
            <a:off x="5400675" y="3886200"/>
            <a:ext cx="561975" cy="0"/>
          </a:xfrm>
          <a:prstGeom prst="line">
            <a:avLst/>
          </a:prstGeom>
          <a:noFill/>
          <a:ln w="57150">
            <a:solidFill>
              <a:srgbClr val="3B3FD3"/>
            </a:solidFill>
            <a:round/>
            <a:headEnd/>
            <a:tailEnd/>
          </a:ln>
          <a:effectLst/>
        </p:spPr>
        <p:txBody>
          <a:bodyPr/>
          <a:lstStyle/>
          <a:p>
            <a:endParaRPr lang="en-US"/>
          </a:p>
        </p:txBody>
      </p:sp>
      <p:sp>
        <p:nvSpPr>
          <p:cNvPr id="140365" name="Line 77"/>
          <p:cNvSpPr>
            <a:spLocks noChangeShapeType="1"/>
          </p:cNvSpPr>
          <p:nvPr/>
        </p:nvSpPr>
        <p:spPr bwMode="auto">
          <a:xfrm>
            <a:off x="5400675" y="3740150"/>
            <a:ext cx="561975" cy="3175"/>
          </a:xfrm>
          <a:prstGeom prst="line">
            <a:avLst/>
          </a:prstGeom>
          <a:noFill/>
          <a:ln w="57150">
            <a:solidFill>
              <a:srgbClr val="3B3FD3"/>
            </a:solidFill>
            <a:round/>
            <a:headEnd/>
            <a:tailEnd/>
          </a:ln>
          <a:effectLst/>
        </p:spPr>
        <p:txBody>
          <a:bodyPr/>
          <a:lstStyle/>
          <a:p>
            <a:endParaRPr lang="en-US"/>
          </a:p>
        </p:txBody>
      </p:sp>
      <p:sp>
        <p:nvSpPr>
          <p:cNvPr id="140366" name="Line 78"/>
          <p:cNvSpPr>
            <a:spLocks noChangeShapeType="1"/>
          </p:cNvSpPr>
          <p:nvPr/>
        </p:nvSpPr>
        <p:spPr bwMode="auto">
          <a:xfrm>
            <a:off x="5672138" y="3886200"/>
            <a:ext cx="0" cy="1695450"/>
          </a:xfrm>
          <a:prstGeom prst="line">
            <a:avLst/>
          </a:prstGeom>
          <a:noFill/>
          <a:ln w="38100">
            <a:solidFill>
              <a:schemeClr val="tx1"/>
            </a:solidFill>
            <a:round/>
            <a:headEnd/>
            <a:tailEnd/>
          </a:ln>
          <a:effectLst/>
        </p:spPr>
        <p:txBody>
          <a:bodyPr/>
          <a:lstStyle/>
          <a:p>
            <a:endParaRPr lang="en-US"/>
          </a:p>
        </p:txBody>
      </p:sp>
      <p:sp>
        <p:nvSpPr>
          <p:cNvPr id="140367" name="Line 79"/>
          <p:cNvSpPr>
            <a:spLocks noChangeShapeType="1"/>
          </p:cNvSpPr>
          <p:nvPr/>
        </p:nvSpPr>
        <p:spPr bwMode="auto">
          <a:xfrm>
            <a:off x="5672138" y="5581650"/>
            <a:ext cx="0" cy="0"/>
          </a:xfrm>
          <a:prstGeom prst="line">
            <a:avLst/>
          </a:prstGeom>
          <a:noFill/>
          <a:ln w="38100">
            <a:solidFill>
              <a:schemeClr val="tx1"/>
            </a:solidFill>
            <a:round/>
            <a:headEnd/>
            <a:tailEnd/>
          </a:ln>
          <a:effectLst/>
        </p:spPr>
        <p:txBody>
          <a:bodyPr/>
          <a:lstStyle/>
          <a:p>
            <a:endParaRPr lang="en-US"/>
          </a:p>
        </p:txBody>
      </p:sp>
      <p:sp>
        <p:nvSpPr>
          <p:cNvPr id="140368" name="Line 80"/>
          <p:cNvSpPr>
            <a:spLocks noChangeShapeType="1"/>
          </p:cNvSpPr>
          <p:nvPr/>
        </p:nvSpPr>
        <p:spPr bwMode="auto">
          <a:xfrm flipV="1">
            <a:off x="6991350" y="4154488"/>
            <a:ext cx="0" cy="103187"/>
          </a:xfrm>
          <a:prstGeom prst="line">
            <a:avLst/>
          </a:prstGeom>
          <a:noFill/>
          <a:ln w="38100">
            <a:solidFill>
              <a:schemeClr val="tx1"/>
            </a:solidFill>
            <a:round/>
            <a:headEnd/>
            <a:tailEnd/>
          </a:ln>
          <a:effectLst/>
        </p:spPr>
        <p:txBody>
          <a:bodyPr/>
          <a:lstStyle/>
          <a:p>
            <a:endParaRPr lang="en-US"/>
          </a:p>
        </p:txBody>
      </p:sp>
      <p:sp>
        <p:nvSpPr>
          <p:cNvPr id="140369" name="Line 81"/>
          <p:cNvSpPr>
            <a:spLocks noChangeShapeType="1"/>
          </p:cNvSpPr>
          <p:nvPr/>
        </p:nvSpPr>
        <p:spPr bwMode="auto">
          <a:xfrm>
            <a:off x="6991350" y="3409950"/>
            <a:ext cx="0" cy="95250"/>
          </a:xfrm>
          <a:prstGeom prst="line">
            <a:avLst/>
          </a:prstGeom>
          <a:noFill/>
          <a:ln w="38100">
            <a:solidFill>
              <a:srgbClr val="3B3FD3"/>
            </a:solidFill>
            <a:round/>
            <a:headEnd/>
            <a:tailEnd/>
          </a:ln>
          <a:effectLst/>
        </p:spPr>
        <p:txBody>
          <a:bodyPr/>
          <a:lstStyle/>
          <a:p>
            <a:endParaRPr lang="en-US"/>
          </a:p>
        </p:txBody>
      </p:sp>
      <p:sp>
        <p:nvSpPr>
          <p:cNvPr id="140370" name="Line 82"/>
          <p:cNvSpPr>
            <a:spLocks noChangeShapeType="1"/>
          </p:cNvSpPr>
          <p:nvPr/>
        </p:nvSpPr>
        <p:spPr bwMode="auto">
          <a:xfrm>
            <a:off x="5686425" y="5391150"/>
            <a:ext cx="276225" cy="0"/>
          </a:xfrm>
          <a:prstGeom prst="line">
            <a:avLst/>
          </a:prstGeom>
          <a:noFill/>
          <a:ln w="38100">
            <a:solidFill>
              <a:schemeClr val="tx1"/>
            </a:solidFill>
            <a:round/>
            <a:headEnd/>
            <a:tailEnd/>
          </a:ln>
          <a:effectLst/>
        </p:spPr>
        <p:txBody>
          <a:bodyPr/>
          <a:lstStyle/>
          <a:p>
            <a:endParaRPr lang="en-US"/>
          </a:p>
        </p:txBody>
      </p:sp>
      <p:sp>
        <p:nvSpPr>
          <p:cNvPr id="140371" name="Line 83"/>
          <p:cNvSpPr>
            <a:spLocks noChangeShapeType="1"/>
          </p:cNvSpPr>
          <p:nvPr/>
        </p:nvSpPr>
        <p:spPr bwMode="auto">
          <a:xfrm>
            <a:off x="6400800" y="5391150"/>
            <a:ext cx="590550" cy="0"/>
          </a:xfrm>
          <a:prstGeom prst="line">
            <a:avLst/>
          </a:prstGeom>
          <a:noFill/>
          <a:ln w="38100">
            <a:solidFill>
              <a:schemeClr val="tx1"/>
            </a:solidFill>
            <a:round/>
            <a:headEnd/>
            <a:tailEnd/>
          </a:ln>
          <a:effectLst/>
        </p:spPr>
        <p:txBody>
          <a:bodyPr/>
          <a:lstStyle/>
          <a:p>
            <a:endParaRPr lang="en-US"/>
          </a:p>
        </p:txBody>
      </p:sp>
      <p:sp>
        <p:nvSpPr>
          <p:cNvPr id="140372" name="Line 84"/>
          <p:cNvSpPr>
            <a:spLocks noChangeShapeType="1"/>
          </p:cNvSpPr>
          <p:nvPr/>
        </p:nvSpPr>
        <p:spPr bwMode="auto">
          <a:xfrm flipV="1">
            <a:off x="6991350" y="5156200"/>
            <a:ext cx="0" cy="234950"/>
          </a:xfrm>
          <a:prstGeom prst="line">
            <a:avLst/>
          </a:prstGeom>
          <a:noFill/>
          <a:ln w="38100">
            <a:solidFill>
              <a:schemeClr val="tx1"/>
            </a:solidFill>
            <a:round/>
            <a:headEnd/>
            <a:tailEnd/>
          </a:ln>
          <a:effectLst/>
        </p:spPr>
        <p:txBody>
          <a:bodyPr/>
          <a:lstStyle/>
          <a:p>
            <a:endParaRPr lang="en-US"/>
          </a:p>
        </p:txBody>
      </p:sp>
      <p:sp>
        <p:nvSpPr>
          <p:cNvPr id="140373" name="Line 85"/>
          <p:cNvSpPr>
            <a:spLocks noChangeShapeType="1"/>
          </p:cNvSpPr>
          <p:nvPr/>
        </p:nvSpPr>
        <p:spPr bwMode="auto">
          <a:xfrm>
            <a:off x="5962650" y="5391150"/>
            <a:ext cx="438150" cy="0"/>
          </a:xfrm>
          <a:prstGeom prst="line">
            <a:avLst/>
          </a:prstGeom>
          <a:noFill/>
          <a:ln w="38100">
            <a:solidFill>
              <a:schemeClr val="tx1"/>
            </a:solidFill>
            <a:round/>
            <a:headEnd/>
            <a:tailEnd type="triangle" w="med" len="med"/>
          </a:ln>
          <a:effectLst/>
        </p:spPr>
        <p:txBody>
          <a:bodyPr/>
          <a:lstStyle/>
          <a:p>
            <a:endParaRPr lang="en-US"/>
          </a:p>
        </p:txBody>
      </p:sp>
      <p:sp>
        <p:nvSpPr>
          <p:cNvPr id="140374" name="Line 86"/>
          <p:cNvSpPr>
            <a:spLocks noChangeShapeType="1"/>
          </p:cNvSpPr>
          <p:nvPr/>
        </p:nvSpPr>
        <p:spPr bwMode="auto">
          <a:xfrm flipV="1">
            <a:off x="6991350" y="2562225"/>
            <a:ext cx="0" cy="427038"/>
          </a:xfrm>
          <a:prstGeom prst="line">
            <a:avLst/>
          </a:prstGeom>
          <a:noFill/>
          <a:ln w="38100">
            <a:solidFill>
              <a:srgbClr val="FF3300"/>
            </a:solidFill>
            <a:round/>
            <a:headEnd/>
            <a:tailEnd/>
          </a:ln>
          <a:effectLst/>
        </p:spPr>
        <p:txBody>
          <a:bodyPr/>
          <a:lstStyle/>
          <a:p>
            <a:endParaRPr lang="en-US"/>
          </a:p>
        </p:txBody>
      </p:sp>
      <p:sp>
        <p:nvSpPr>
          <p:cNvPr id="140375" name="Line 87"/>
          <p:cNvSpPr>
            <a:spLocks noChangeShapeType="1"/>
          </p:cNvSpPr>
          <p:nvPr/>
        </p:nvSpPr>
        <p:spPr bwMode="auto">
          <a:xfrm flipV="1">
            <a:off x="6991350" y="1925638"/>
            <a:ext cx="0" cy="630237"/>
          </a:xfrm>
          <a:prstGeom prst="line">
            <a:avLst/>
          </a:prstGeom>
          <a:noFill/>
          <a:ln w="38100">
            <a:solidFill>
              <a:srgbClr val="FF3300"/>
            </a:solidFill>
            <a:round/>
            <a:headEnd/>
            <a:tailEnd/>
          </a:ln>
          <a:effectLst/>
        </p:spPr>
        <p:txBody>
          <a:bodyPr/>
          <a:lstStyle/>
          <a:p>
            <a:endParaRPr lang="en-US"/>
          </a:p>
        </p:txBody>
      </p:sp>
      <p:sp>
        <p:nvSpPr>
          <p:cNvPr id="140376" name="Text Box 88"/>
          <p:cNvSpPr txBox="1">
            <a:spLocks noChangeArrowheads="1"/>
          </p:cNvSpPr>
          <p:nvPr/>
        </p:nvSpPr>
        <p:spPr bwMode="auto">
          <a:xfrm>
            <a:off x="6400800" y="1558925"/>
            <a:ext cx="1247775" cy="366713"/>
          </a:xfrm>
          <a:prstGeom prst="rect">
            <a:avLst/>
          </a:prstGeom>
          <a:noFill/>
          <a:ln w="9525">
            <a:noFill/>
            <a:miter lim="800000"/>
            <a:headEnd/>
            <a:tailEnd/>
          </a:ln>
          <a:effectLst/>
        </p:spPr>
        <p:txBody>
          <a:bodyPr>
            <a:spAutoFit/>
          </a:bodyPr>
          <a:lstStyle/>
          <a:p>
            <a:pPr algn="ctr">
              <a:spcBef>
                <a:spcPct val="50000"/>
              </a:spcBef>
            </a:pPr>
            <a:r>
              <a:rPr lang="en-US" b="1">
                <a:solidFill>
                  <a:srgbClr val="FF3300"/>
                </a:solidFill>
              </a:rPr>
              <a:t>12 V</a:t>
            </a:r>
          </a:p>
        </p:txBody>
      </p:sp>
      <p:sp>
        <p:nvSpPr>
          <p:cNvPr id="140377" name="Text Box 89"/>
          <p:cNvSpPr txBox="1">
            <a:spLocks noChangeArrowheads="1"/>
          </p:cNvSpPr>
          <p:nvPr/>
        </p:nvSpPr>
        <p:spPr bwMode="auto">
          <a:xfrm>
            <a:off x="4651375" y="3919538"/>
            <a:ext cx="1160463" cy="457200"/>
          </a:xfrm>
          <a:prstGeom prst="rect">
            <a:avLst/>
          </a:prstGeom>
          <a:noFill/>
          <a:ln w="9525">
            <a:noFill/>
            <a:miter lim="800000"/>
            <a:headEnd/>
            <a:tailEnd/>
          </a:ln>
          <a:effectLst/>
        </p:spPr>
        <p:txBody>
          <a:bodyPr>
            <a:spAutoFit/>
          </a:bodyPr>
          <a:lstStyle/>
          <a:p>
            <a:pPr algn="ctr">
              <a:spcBef>
                <a:spcPct val="50000"/>
              </a:spcBef>
            </a:pPr>
            <a:r>
              <a:rPr lang="en-US" sz="2400" b="1"/>
              <a:t> C int</a:t>
            </a:r>
          </a:p>
        </p:txBody>
      </p:sp>
      <p:sp>
        <p:nvSpPr>
          <p:cNvPr id="140378" name="Text Box 90"/>
          <p:cNvSpPr txBox="1">
            <a:spLocks noChangeArrowheads="1"/>
          </p:cNvSpPr>
          <p:nvPr/>
        </p:nvSpPr>
        <p:spPr bwMode="auto">
          <a:xfrm>
            <a:off x="4232275" y="1736725"/>
            <a:ext cx="2335213" cy="396875"/>
          </a:xfrm>
          <a:prstGeom prst="rect">
            <a:avLst/>
          </a:prstGeom>
          <a:noFill/>
          <a:ln w="9525">
            <a:noFill/>
            <a:miter lim="800000"/>
            <a:headEnd/>
            <a:tailEnd/>
          </a:ln>
          <a:effectLst/>
        </p:spPr>
        <p:txBody>
          <a:bodyPr>
            <a:spAutoFit/>
          </a:bodyPr>
          <a:lstStyle/>
          <a:p>
            <a:pPr algn="ctr">
              <a:spcBef>
                <a:spcPct val="50000"/>
              </a:spcBef>
            </a:pPr>
            <a:r>
              <a:rPr lang="en-US" sz="2000" b="1"/>
              <a:t>Open Collector</a:t>
            </a:r>
          </a:p>
        </p:txBody>
      </p:sp>
      <p:sp>
        <p:nvSpPr>
          <p:cNvPr id="140379" name="Line 91"/>
          <p:cNvSpPr>
            <a:spLocks noChangeShapeType="1"/>
          </p:cNvSpPr>
          <p:nvPr/>
        </p:nvSpPr>
        <p:spPr bwMode="auto">
          <a:xfrm flipV="1">
            <a:off x="4799013" y="5360988"/>
            <a:ext cx="601662" cy="0"/>
          </a:xfrm>
          <a:prstGeom prst="line">
            <a:avLst/>
          </a:prstGeom>
          <a:noFill/>
          <a:ln w="57150">
            <a:solidFill>
              <a:srgbClr val="009900"/>
            </a:solidFill>
            <a:round/>
            <a:headEnd/>
            <a:tailEnd type="triangle" w="med" len="med"/>
          </a:ln>
          <a:effectLst/>
        </p:spPr>
        <p:txBody>
          <a:bodyPr/>
          <a:lstStyle/>
          <a:p>
            <a:endParaRPr lang="en-US"/>
          </a:p>
        </p:txBody>
      </p:sp>
      <p:sp>
        <p:nvSpPr>
          <p:cNvPr id="140380" name="Text Box 92"/>
          <p:cNvSpPr txBox="1">
            <a:spLocks noChangeArrowheads="1"/>
          </p:cNvSpPr>
          <p:nvPr/>
        </p:nvSpPr>
        <p:spPr bwMode="auto">
          <a:xfrm>
            <a:off x="2717800" y="5599113"/>
            <a:ext cx="1701800" cy="366712"/>
          </a:xfrm>
          <a:prstGeom prst="rect">
            <a:avLst/>
          </a:prstGeom>
          <a:noFill/>
          <a:ln w="9525">
            <a:noFill/>
            <a:miter lim="800000"/>
            <a:headEnd/>
            <a:tailEnd/>
          </a:ln>
          <a:effectLst/>
        </p:spPr>
        <p:txBody>
          <a:bodyPr>
            <a:spAutoFit/>
          </a:bodyPr>
          <a:lstStyle/>
          <a:p>
            <a:pPr algn="ctr">
              <a:spcBef>
                <a:spcPct val="50000"/>
              </a:spcBef>
            </a:pPr>
            <a:r>
              <a:rPr lang="en-US" b="1">
                <a:solidFill>
                  <a:schemeClr val="bg2"/>
                </a:solidFill>
              </a:rPr>
              <a:t>RELAY</a:t>
            </a:r>
          </a:p>
        </p:txBody>
      </p:sp>
      <p:sp>
        <p:nvSpPr>
          <p:cNvPr id="140381" name="Text Box 93"/>
          <p:cNvSpPr txBox="1">
            <a:spLocks noChangeArrowheads="1"/>
          </p:cNvSpPr>
          <p:nvPr/>
        </p:nvSpPr>
        <p:spPr bwMode="auto">
          <a:xfrm>
            <a:off x="6654800" y="5619750"/>
            <a:ext cx="1701800" cy="366713"/>
          </a:xfrm>
          <a:prstGeom prst="rect">
            <a:avLst/>
          </a:prstGeom>
          <a:noFill/>
          <a:ln w="9525">
            <a:noFill/>
            <a:miter lim="800000"/>
            <a:headEnd/>
            <a:tailEnd/>
          </a:ln>
          <a:effectLst/>
        </p:spPr>
        <p:txBody>
          <a:bodyPr>
            <a:spAutoFit/>
          </a:bodyPr>
          <a:lstStyle/>
          <a:p>
            <a:pPr algn="ctr">
              <a:spcBef>
                <a:spcPct val="50000"/>
              </a:spcBef>
            </a:pPr>
            <a:r>
              <a:rPr lang="en-US" b="1">
                <a:solidFill>
                  <a:schemeClr val="bg2"/>
                </a:solidFill>
              </a:rPr>
              <a:t>RELAY</a:t>
            </a:r>
          </a:p>
        </p:txBody>
      </p:sp>
      <p:sp>
        <p:nvSpPr>
          <p:cNvPr id="140382" name="Line 94"/>
          <p:cNvSpPr>
            <a:spLocks noChangeShapeType="1"/>
          </p:cNvSpPr>
          <p:nvPr/>
        </p:nvSpPr>
        <p:spPr bwMode="auto">
          <a:xfrm flipH="1" flipV="1">
            <a:off x="5651500" y="2800350"/>
            <a:ext cx="0" cy="355600"/>
          </a:xfrm>
          <a:prstGeom prst="line">
            <a:avLst/>
          </a:prstGeom>
          <a:noFill/>
          <a:ln w="57150">
            <a:solidFill>
              <a:srgbClr val="3B3FD3"/>
            </a:solidFill>
            <a:round/>
            <a:headEnd/>
            <a:tailEnd type="triangle" w="med" len="med"/>
          </a:ln>
          <a:effectLst/>
        </p:spPr>
        <p:txBody>
          <a:bodyPr/>
          <a:lstStyle/>
          <a:p>
            <a:endParaRPr lang="en-US"/>
          </a:p>
        </p:txBody>
      </p:sp>
      <p:sp>
        <p:nvSpPr>
          <p:cNvPr id="140383" name="Line 95"/>
          <p:cNvSpPr>
            <a:spLocks noChangeShapeType="1"/>
          </p:cNvSpPr>
          <p:nvPr/>
        </p:nvSpPr>
        <p:spPr bwMode="auto">
          <a:xfrm flipV="1">
            <a:off x="5643563" y="3262313"/>
            <a:ext cx="0" cy="150812"/>
          </a:xfrm>
          <a:prstGeom prst="line">
            <a:avLst/>
          </a:prstGeom>
          <a:noFill/>
          <a:ln w="38100">
            <a:solidFill>
              <a:srgbClr val="3B3FD3"/>
            </a:solidFill>
            <a:round/>
            <a:headEnd/>
            <a:tailEnd/>
          </a:ln>
          <a:effectLst/>
        </p:spPr>
        <p:txBody>
          <a:bodyPr/>
          <a:lstStyle/>
          <a:p>
            <a:endParaRPr lang="en-US"/>
          </a:p>
        </p:txBody>
      </p:sp>
      <p:sp>
        <p:nvSpPr>
          <p:cNvPr id="140384" name="Oval 96"/>
          <p:cNvSpPr>
            <a:spLocks noChangeArrowheads="1"/>
          </p:cNvSpPr>
          <p:nvPr/>
        </p:nvSpPr>
        <p:spPr bwMode="auto">
          <a:xfrm>
            <a:off x="1527175" y="2709863"/>
            <a:ext cx="473075" cy="558800"/>
          </a:xfrm>
          <a:prstGeom prst="ellipse">
            <a:avLst/>
          </a:prstGeom>
          <a:noFill/>
          <a:ln w="38100">
            <a:solidFill>
              <a:schemeClr val="tx1"/>
            </a:solidFill>
            <a:round/>
            <a:headEnd/>
            <a:tailEnd/>
          </a:ln>
          <a:effectLst/>
        </p:spPr>
        <p:txBody>
          <a:bodyPr wrap="none" anchor="ctr"/>
          <a:lstStyle/>
          <a:p>
            <a:endParaRPr lang="en-US"/>
          </a:p>
        </p:txBody>
      </p:sp>
      <p:sp>
        <p:nvSpPr>
          <p:cNvPr id="140385" name="Line 97"/>
          <p:cNvSpPr>
            <a:spLocks noChangeShapeType="1"/>
          </p:cNvSpPr>
          <p:nvPr/>
        </p:nvSpPr>
        <p:spPr bwMode="auto">
          <a:xfrm flipH="1" flipV="1">
            <a:off x="1758950" y="2806700"/>
            <a:ext cx="0" cy="355600"/>
          </a:xfrm>
          <a:prstGeom prst="line">
            <a:avLst/>
          </a:prstGeom>
          <a:noFill/>
          <a:ln w="57150">
            <a:solidFill>
              <a:srgbClr val="3B3FD3"/>
            </a:solidFill>
            <a:round/>
            <a:headEnd/>
            <a:tailEnd type="triangle" w="med" len="med"/>
          </a:ln>
          <a:effectLst/>
        </p:spPr>
        <p:txBody>
          <a:bodyPr/>
          <a:lstStyle/>
          <a:p>
            <a:endParaRPr lang="en-US"/>
          </a:p>
        </p:txBody>
      </p:sp>
      <p:sp>
        <p:nvSpPr>
          <p:cNvPr id="140386" name="Line 98"/>
          <p:cNvSpPr>
            <a:spLocks noChangeShapeType="1"/>
          </p:cNvSpPr>
          <p:nvPr/>
        </p:nvSpPr>
        <p:spPr bwMode="auto">
          <a:xfrm flipV="1">
            <a:off x="1751013" y="3268663"/>
            <a:ext cx="0" cy="150812"/>
          </a:xfrm>
          <a:prstGeom prst="line">
            <a:avLst/>
          </a:prstGeom>
          <a:noFill/>
          <a:ln w="38100">
            <a:solidFill>
              <a:srgbClr val="3B3FD3"/>
            </a:solidFill>
            <a:round/>
            <a:headEnd/>
            <a:tailEnd/>
          </a:ln>
          <a:effectLst/>
        </p:spPr>
        <p:txBody>
          <a:bodyPr/>
          <a:lstStyle/>
          <a:p>
            <a:endParaRPr lang="en-US"/>
          </a:p>
        </p:txBody>
      </p:sp>
      <p:sp>
        <p:nvSpPr>
          <p:cNvPr id="140387" name="Text Box 99"/>
          <p:cNvSpPr txBox="1">
            <a:spLocks noChangeArrowheads="1"/>
          </p:cNvSpPr>
          <p:nvPr/>
        </p:nvSpPr>
        <p:spPr bwMode="auto">
          <a:xfrm>
            <a:off x="5643563" y="2684463"/>
            <a:ext cx="950912" cy="457200"/>
          </a:xfrm>
          <a:prstGeom prst="rect">
            <a:avLst/>
          </a:prstGeom>
          <a:noFill/>
          <a:ln w="9525">
            <a:noFill/>
            <a:miter lim="800000"/>
            <a:headEnd/>
            <a:tailEnd/>
          </a:ln>
          <a:effectLst/>
        </p:spPr>
        <p:txBody>
          <a:bodyPr>
            <a:spAutoFit/>
          </a:bodyPr>
          <a:lstStyle/>
          <a:p>
            <a:pPr algn="ctr">
              <a:spcBef>
                <a:spcPct val="50000"/>
              </a:spcBef>
            </a:pPr>
            <a:r>
              <a:rPr lang="en-US" sz="2400" b="1"/>
              <a:t>Ib</a:t>
            </a:r>
          </a:p>
        </p:txBody>
      </p:sp>
      <p:sp>
        <p:nvSpPr>
          <p:cNvPr id="140388" name="Text Box 100"/>
          <p:cNvSpPr txBox="1">
            <a:spLocks noChangeArrowheads="1"/>
          </p:cNvSpPr>
          <p:nvPr/>
        </p:nvSpPr>
        <p:spPr bwMode="auto">
          <a:xfrm>
            <a:off x="1714500" y="2709863"/>
            <a:ext cx="950913" cy="457200"/>
          </a:xfrm>
          <a:prstGeom prst="rect">
            <a:avLst/>
          </a:prstGeom>
          <a:noFill/>
          <a:ln w="9525">
            <a:noFill/>
            <a:miter lim="800000"/>
            <a:headEnd/>
            <a:tailEnd/>
          </a:ln>
          <a:effectLst/>
        </p:spPr>
        <p:txBody>
          <a:bodyPr>
            <a:spAutoFit/>
          </a:bodyPr>
          <a:lstStyle/>
          <a:p>
            <a:pPr algn="ctr">
              <a:spcBef>
                <a:spcPct val="50000"/>
              </a:spcBef>
            </a:pPr>
            <a:r>
              <a:rPr lang="en-US" sz="2400" b="1"/>
              <a:t>Ib</a:t>
            </a:r>
          </a:p>
        </p:txBody>
      </p:sp>
      <p:sp>
        <p:nvSpPr>
          <p:cNvPr id="140389" name="Line 101"/>
          <p:cNvSpPr>
            <a:spLocks noChangeShapeType="1"/>
          </p:cNvSpPr>
          <p:nvPr/>
        </p:nvSpPr>
        <p:spPr bwMode="auto">
          <a:xfrm>
            <a:off x="4818063" y="2193925"/>
            <a:ext cx="0" cy="3167063"/>
          </a:xfrm>
          <a:prstGeom prst="line">
            <a:avLst/>
          </a:prstGeom>
          <a:noFill/>
          <a:ln w="38100">
            <a:solidFill>
              <a:srgbClr val="009900"/>
            </a:solidFill>
            <a:round/>
            <a:headEnd/>
            <a:tailEnd/>
          </a:ln>
          <a:effectLst/>
        </p:spPr>
        <p:txBody>
          <a:bodyPr/>
          <a:lstStyle/>
          <a:p>
            <a:endParaRPr lang="en-US"/>
          </a:p>
        </p:txBody>
      </p:sp>
      <p:sp>
        <p:nvSpPr>
          <p:cNvPr id="140390" name="Line 102"/>
          <p:cNvSpPr>
            <a:spLocks noChangeShapeType="1"/>
          </p:cNvSpPr>
          <p:nvPr/>
        </p:nvSpPr>
        <p:spPr bwMode="auto">
          <a:xfrm flipV="1">
            <a:off x="2262188" y="2316163"/>
            <a:ext cx="601662" cy="0"/>
          </a:xfrm>
          <a:prstGeom prst="line">
            <a:avLst/>
          </a:prstGeom>
          <a:noFill/>
          <a:ln w="57150">
            <a:solidFill>
              <a:srgbClr val="009900"/>
            </a:solidFill>
            <a:round/>
            <a:headEnd/>
            <a:tailEnd type="triangle" w="med" len="med"/>
          </a:ln>
          <a:effectLst/>
        </p:spPr>
        <p:txBody>
          <a:bodyPr/>
          <a:lstStyle/>
          <a:p>
            <a:endParaRPr lang="en-US"/>
          </a:p>
        </p:txBody>
      </p:sp>
      <p:sp>
        <p:nvSpPr>
          <p:cNvPr id="140394" name="Rectangle 106"/>
          <p:cNvSpPr>
            <a:spLocks noGrp="1" noChangeArrowheads="1"/>
          </p:cNvSpPr>
          <p:nvPr>
            <p:ph type="title"/>
          </p:nvPr>
        </p:nvSpPr>
        <p:spPr>
          <a:xfrm>
            <a:off x="338138" y="58738"/>
            <a:ext cx="8458200" cy="611187"/>
          </a:xfrm>
          <a:noFill/>
          <a:ln/>
        </p:spPr>
        <p:txBody>
          <a:bodyPr/>
          <a:lstStyle/>
          <a:p>
            <a:pPr algn="ctr"/>
            <a:r>
              <a:rPr lang="en-US" sz="2400"/>
              <a:t>Relay</a:t>
            </a:r>
            <a:r>
              <a:rPr lang="en-US"/>
              <a:t> </a:t>
            </a:r>
            <a:r>
              <a:rPr lang="en-US" sz="2400"/>
              <a:t>Drivers</a:t>
            </a:r>
          </a:p>
        </p:txBody>
      </p:sp>
      <p:graphicFrame>
        <p:nvGraphicFramePr>
          <p:cNvPr id="140396" name="Object 108"/>
          <p:cNvGraphicFramePr>
            <a:graphicFrameLocks noGrp="1" noChangeAspect="1"/>
          </p:cNvGraphicFramePr>
          <p:nvPr>
            <p:ph sz="quarter" idx="2"/>
          </p:nvPr>
        </p:nvGraphicFramePr>
        <p:xfrm>
          <a:off x="673100" y="190500"/>
          <a:ext cx="2727325" cy="1533525"/>
        </p:xfrm>
        <a:graphic>
          <a:graphicData uri="http://schemas.openxmlformats.org/presentationml/2006/ole">
            <mc:AlternateContent xmlns:mc="http://schemas.openxmlformats.org/markup-compatibility/2006">
              <mc:Choice xmlns:v="urn:schemas-microsoft-com:vml" Requires="v">
                <p:oleObj spid="_x0000_s140415" name="Visio" r:id="rId3" imgW="2952274" imgH="1660684" progId="Visio.Drawing.11">
                  <p:embed/>
                </p:oleObj>
              </mc:Choice>
              <mc:Fallback>
                <p:oleObj name="Visio" r:id="rId3" imgW="2952274" imgH="1660684" progId="Visio.Drawing.11">
                  <p:embed/>
                  <p:pic>
                    <p:nvPicPr>
                      <p:cNvPr id="0" name="Picture 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 y="190500"/>
                        <a:ext cx="2727325"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7" name="Picture 104" descr="1423872-imcu7fbjz7xuwah9rj6jxq7a___super"/>
          <p:cNvPicPr>
            <a:picLocks noChangeAspect="1" noChangeArrowheads="1"/>
          </p:cNvPicPr>
          <p:nvPr/>
        </p:nvPicPr>
        <p:blipFill>
          <a:blip r:embed="rId5" cstate="print"/>
          <a:srcRect/>
          <a:stretch>
            <a:fillRect/>
          </a:stretch>
        </p:blipFill>
        <p:spPr bwMode="auto">
          <a:xfrm>
            <a:off x="7239000" y="678751"/>
            <a:ext cx="1152525" cy="962724"/>
          </a:xfrm>
          <a:prstGeom prst="rect">
            <a:avLst/>
          </a:prstGeom>
          <a:noFill/>
        </p:spPr>
      </p:pic>
      <p:sp>
        <p:nvSpPr>
          <p:cNvPr id="2" name="Slide Number Placeholder 1"/>
          <p:cNvSpPr>
            <a:spLocks noGrp="1"/>
          </p:cNvSpPr>
          <p:nvPr>
            <p:ph type="sldNum" sz="quarter" idx="12"/>
          </p:nvPr>
        </p:nvSpPr>
        <p:spPr/>
        <p:txBody>
          <a:bodyPr/>
          <a:lstStyle/>
          <a:p>
            <a:pPr>
              <a:defRPr/>
            </a:pPr>
            <a:fld id="{1B0842D1-B915-4FFB-857E-62C58867F5C0}"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Oval 2"/>
          <p:cNvSpPr>
            <a:spLocks noChangeArrowheads="1"/>
          </p:cNvSpPr>
          <p:nvPr/>
        </p:nvSpPr>
        <p:spPr bwMode="auto">
          <a:xfrm>
            <a:off x="5419725" y="2703513"/>
            <a:ext cx="473075" cy="558800"/>
          </a:xfrm>
          <a:prstGeom prst="ellipse">
            <a:avLst/>
          </a:prstGeom>
          <a:noFill/>
          <a:ln w="38100">
            <a:solidFill>
              <a:schemeClr val="tx1"/>
            </a:solidFill>
            <a:round/>
            <a:headEnd/>
            <a:tailEnd/>
          </a:ln>
          <a:effectLst/>
        </p:spPr>
        <p:txBody>
          <a:bodyPr wrap="none" anchor="ctr"/>
          <a:lstStyle/>
          <a:p>
            <a:endParaRPr lang="en-US"/>
          </a:p>
        </p:txBody>
      </p:sp>
      <p:sp>
        <p:nvSpPr>
          <p:cNvPr id="141315" name="Rectangle 3"/>
          <p:cNvSpPr>
            <a:spLocks noChangeArrowheads="1"/>
          </p:cNvSpPr>
          <p:nvPr/>
        </p:nvSpPr>
        <p:spPr bwMode="auto">
          <a:xfrm>
            <a:off x="3856038" y="3646488"/>
            <a:ext cx="439737" cy="873125"/>
          </a:xfrm>
          <a:prstGeom prst="rect">
            <a:avLst/>
          </a:prstGeom>
          <a:noFill/>
          <a:ln w="38100">
            <a:solidFill>
              <a:schemeClr val="folHlink"/>
            </a:solidFill>
            <a:miter lim="800000"/>
            <a:headEnd/>
            <a:tailEnd/>
          </a:ln>
          <a:effectLst/>
        </p:spPr>
        <p:txBody>
          <a:bodyPr wrap="none" anchor="ctr"/>
          <a:lstStyle/>
          <a:p>
            <a:endParaRPr lang="en-US"/>
          </a:p>
        </p:txBody>
      </p:sp>
      <p:sp>
        <p:nvSpPr>
          <p:cNvPr id="141316" name="Text Box 4"/>
          <p:cNvSpPr txBox="1">
            <a:spLocks noChangeArrowheads="1"/>
          </p:cNvSpPr>
          <p:nvPr/>
        </p:nvSpPr>
        <p:spPr bwMode="auto">
          <a:xfrm rot="16200000">
            <a:off x="3748088" y="3937000"/>
            <a:ext cx="711200" cy="304800"/>
          </a:xfrm>
          <a:prstGeom prst="rect">
            <a:avLst/>
          </a:prstGeom>
          <a:noFill/>
          <a:ln w="3175">
            <a:noFill/>
            <a:miter lim="800000"/>
            <a:headEnd/>
            <a:tailEnd/>
          </a:ln>
          <a:effectLst/>
        </p:spPr>
        <p:txBody>
          <a:bodyPr>
            <a:spAutoFit/>
          </a:bodyPr>
          <a:lstStyle/>
          <a:p>
            <a:pPr algn="ctr">
              <a:spcBef>
                <a:spcPct val="50000"/>
              </a:spcBef>
            </a:pPr>
            <a:r>
              <a:rPr lang="en-US" sz="1400" b="1">
                <a:solidFill>
                  <a:schemeClr val="folHlink"/>
                </a:solidFill>
              </a:rPr>
              <a:t>COIL</a:t>
            </a:r>
          </a:p>
        </p:txBody>
      </p:sp>
      <p:sp>
        <p:nvSpPr>
          <p:cNvPr id="141317" name="Line 5"/>
          <p:cNvSpPr>
            <a:spLocks noChangeShapeType="1"/>
          </p:cNvSpPr>
          <p:nvPr/>
        </p:nvSpPr>
        <p:spPr bwMode="auto">
          <a:xfrm>
            <a:off x="3406775" y="4067175"/>
            <a:ext cx="0" cy="490538"/>
          </a:xfrm>
          <a:prstGeom prst="line">
            <a:avLst/>
          </a:prstGeom>
          <a:noFill/>
          <a:ln w="38100">
            <a:solidFill>
              <a:schemeClr val="folHlink"/>
            </a:solidFill>
            <a:round/>
            <a:headEnd/>
            <a:tailEnd/>
          </a:ln>
          <a:effectLst/>
        </p:spPr>
        <p:txBody>
          <a:bodyPr/>
          <a:lstStyle/>
          <a:p>
            <a:endParaRPr lang="en-US"/>
          </a:p>
        </p:txBody>
      </p:sp>
      <p:sp>
        <p:nvSpPr>
          <p:cNvPr id="141318" name="Line 6"/>
          <p:cNvSpPr>
            <a:spLocks noChangeShapeType="1"/>
          </p:cNvSpPr>
          <p:nvPr/>
        </p:nvSpPr>
        <p:spPr bwMode="auto">
          <a:xfrm flipV="1">
            <a:off x="3406775" y="3592513"/>
            <a:ext cx="161925" cy="466725"/>
          </a:xfrm>
          <a:prstGeom prst="line">
            <a:avLst/>
          </a:prstGeom>
          <a:noFill/>
          <a:ln w="38100">
            <a:solidFill>
              <a:schemeClr val="folHlink"/>
            </a:solidFill>
            <a:round/>
            <a:headEnd/>
            <a:tailEnd/>
          </a:ln>
          <a:effectLst/>
        </p:spPr>
        <p:txBody>
          <a:bodyPr/>
          <a:lstStyle/>
          <a:p>
            <a:endParaRPr lang="en-US"/>
          </a:p>
        </p:txBody>
      </p:sp>
      <p:sp>
        <p:nvSpPr>
          <p:cNvPr id="141319" name="Rectangle 7"/>
          <p:cNvSpPr>
            <a:spLocks noGrp="1" noChangeArrowheads="1"/>
          </p:cNvSpPr>
          <p:nvPr>
            <p:ph type="title"/>
          </p:nvPr>
        </p:nvSpPr>
        <p:spPr>
          <a:xfrm>
            <a:off x="338138" y="58738"/>
            <a:ext cx="8458200" cy="611187"/>
          </a:xfrm>
          <a:noFill/>
          <a:ln/>
        </p:spPr>
        <p:txBody>
          <a:bodyPr/>
          <a:lstStyle/>
          <a:p>
            <a:pPr algn="ctr"/>
            <a:r>
              <a:rPr lang="en-US" sz="2400"/>
              <a:t>Relay Drivers</a:t>
            </a:r>
          </a:p>
        </p:txBody>
      </p:sp>
      <p:sp>
        <p:nvSpPr>
          <p:cNvPr id="141320" name="Rectangle 8"/>
          <p:cNvSpPr>
            <a:spLocks noChangeArrowheads="1"/>
          </p:cNvSpPr>
          <p:nvPr/>
        </p:nvSpPr>
        <p:spPr bwMode="auto">
          <a:xfrm>
            <a:off x="2717800" y="2760663"/>
            <a:ext cx="1701800" cy="2774950"/>
          </a:xfrm>
          <a:prstGeom prst="rect">
            <a:avLst/>
          </a:prstGeom>
          <a:noFill/>
          <a:ln w="38100">
            <a:solidFill>
              <a:schemeClr val="folHlink"/>
            </a:solidFill>
            <a:prstDash val="dash"/>
            <a:miter lim="800000"/>
            <a:headEnd/>
            <a:tailEnd/>
          </a:ln>
          <a:effectLst/>
        </p:spPr>
        <p:txBody>
          <a:bodyPr wrap="none" anchor="ctr"/>
          <a:lstStyle/>
          <a:p>
            <a:endParaRPr lang="en-US"/>
          </a:p>
        </p:txBody>
      </p:sp>
      <p:sp>
        <p:nvSpPr>
          <p:cNvPr id="141321" name="Oval 9"/>
          <p:cNvSpPr>
            <a:spLocks noChangeArrowheads="1"/>
          </p:cNvSpPr>
          <p:nvPr/>
        </p:nvSpPr>
        <p:spPr bwMode="auto">
          <a:xfrm>
            <a:off x="3027363" y="2982913"/>
            <a:ext cx="174625" cy="173037"/>
          </a:xfrm>
          <a:prstGeom prst="ellipse">
            <a:avLst/>
          </a:prstGeom>
          <a:solidFill>
            <a:schemeClr val="accent1"/>
          </a:solidFill>
          <a:ln w="38100">
            <a:solidFill>
              <a:schemeClr val="tx1"/>
            </a:solidFill>
            <a:round/>
            <a:headEnd/>
            <a:tailEnd/>
          </a:ln>
          <a:effectLst/>
        </p:spPr>
        <p:txBody>
          <a:bodyPr wrap="none" anchor="ctr"/>
          <a:lstStyle/>
          <a:p>
            <a:endParaRPr lang="en-US"/>
          </a:p>
        </p:txBody>
      </p:sp>
      <p:sp>
        <p:nvSpPr>
          <p:cNvPr id="141322" name="Oval 10"/>
          <p:cNvSpPr>
            <a:spLocks noChangeArrowheads="1"/>
          </p:cNvSpPr>
          <p:nvPr/>
        </p:nvSpPr>
        <p:spPr bwMode="auto">
          <a:xfrm>
            <a:off x="3027363" y="3498850"/>
            <a:ext cx="174625" cy="173038"/>
          </a:xfrm>
          <a:prstGeom prst="ellipse">
            <a:avLst/>
          </a:prstGeom>
          <a:solidFill>
            <a:schemeClr val="accent1"/>
          </a:solidFill>
          <a:ln w="38100">
            <a:solidFill>
              <a:srgbClr val="3B3FD3"/>
            </a:solidFill>
            <a:round/>
            <a:headEnd/>
            <a:tailEnd/>
          </a:ln>
          <a:effectLst/>
        </p:spPr>
        <p:txBody>
          <a:bodyPr wrap="none" anchor="ctr"/>
          <a:lstStyle/>
          <a:p>
            <a:endParaRPr lang="en-US"/>
          </a:p>
        </p:txBody>
      </p:sp>
      <p:sp>
        <p:nvSpPr>
          <p:cNvPr id="141323" name="Oval 11"/>
          <p:cNvSpPr>
            <a:spLocks noChangeArrowheads="1"/>
          </p:cNvSpPr>
          <p:nvPr/>
        </p:nvSpPr>
        <p:spPr bwMode="auto">
          <a:xfrm>
            <a:off x="3027363" y="3975100"/>
            <a:ext cx="174625" cy="173038"/>
          </a:xfrm>
          <a:prstGeom prst="ellipse">
            <a:avLst/>
          </a:prstGeom>
          <a:solidFill>
            <a:schemeClr val="accent1"/>
          </a:solidFill>
          <a:ln w="38100">
            <a:solidFill>
              <a:schemeClr val="folHlink"/>
            </a:solidFill>
            <a:round/>
            <a:headEnd/>
            <a:tailEnd/>
          </a:ln>
          <a:effectLst/>
        </p:spPr>
        <p:txBody>
          <a:bodyPr wrap="none" anchor="ctr"/>
          <a:lstStyle/>
          <a:p>
            <a:endParaRPr lang="en-US"/>
          </a:p>
        </p:txBody>
      </p:sp>
      <p:sp>
        <p:nvSpPr>
          <p:cNvPr id="141324" name="Oval 12"/>
          <p:cNvSpPr>
            <a:spLocks noChangeArrowheads="1"/>
          </p:cNvSpPr>
          <p:nvPr/>
        </p:nvSpPr>
        <p:spPr bwMode="auto">
          <a:xfrm>
            <a:off x="3027363" y="4448175"/>
            <a:ext cx="174625" cy="173038"/>
          </a:xfrm>
          <a:prstGeom prst="ellipse">
            <a:avLst/>
          </a:prstGeom>
          <a:solidFill>
            <a:schemeClr val="accent1"/>
          </a:solidFill>
          <a:ln w="38100">
            <a:solidFill>
              <a:schemeClr val="folHlink"/>
            </a:solidFill>
            <a:round/>
            <a:headEnd/>
            <a:tailEnd/>
          </a:ln>
          <a:effectLst/>
        </p:spPr>
        <p:txBody>
          <a:bodyPr wrap="none" anchor="ctr"/>
          <a:lstStyle/>
          <a:p>
            <a:endParaRPr lang="en-US"/>
          </a:p>
        </p:txBody>
      </p:sp>
      <p:sp>
        <p:nvSpPr>
          <p:cNvPr id="141325" name="Oval 13"/>
          <p:cNvSpPr>
            <a:spLocks noChangeArrowheads="1"/>
          </p:cNvSpPr>
          <p:nvPr/>
        </p:nvSpPr>
        <p:spPr bwMode="auto">
          <a:xfrm>
            <a:off x="3027363" y="4976813"/>
            <a:ext cx="174625" cy="173037"/>
          </a:xfrm>
          <a:prstGeom prst="ellipse">
            <a:avLst/>
          </a:prstGeom>
          <a:solidFill>
            <a:schemeClr val="accent1"/>
          </a:solidFill>
          <a:ln w="38100">
            <a:solidFill>
              <a:schemeClr val="tx1"/>
            </a:solidFill>
            <a:round/>
            <a:headEnd/>
            <a:tailEnd/>
          </a:ln>
          <a:effectLst/>
        </p:spPr>
        <p:txBody>
          <a:bodyPr wrap="none" anchor="ctr"/>
          <a:lstStyle/>
          <a:p>
            <a:endParaRPr lang="en-US"/>
          </a:p>
        </p:txBody>
      </p:sp>
      <p:sp>
        <p:nvSpPr>
          <p:cNvPr id="141326" name="Line 14"/>
          <p:cNvSpPr>
            <a:spLocks noChangeShapeType="1"/>
          </p:cNvSpPr>
          <p:nvPr/>
        </p:nvSpPr>
        <p:spPr bwMode="auto">
          <a:xfrm>
            <a:off x="3201988" y="4059238"/>
            <a:ext cx="204787" cy="0"/>
          </a:xfrm>
          <a:prstGeom prst="line">
            <a:avLst/>
          </a:prstGeom>
          <a:noFill/>
          <a:ln w="38100">
            <a:solidFill>
              <a:schemeClr val="folHlink"/>
            </a:solidFill>
            <a:round/>
            <a:headEnd/>
            <a:tailEnd/>
          </a:ln>
          <a:effectLst/>
        </p:spPr>
        <p:txBody>
          <a:bodyPr/>
          <a:lstStyle/>
          <a:p>
            <a:endParaRPr lang="en-US"/>
          </a:p>
        </p:txBody>
      </p:sp>
      <p:sp>
        <p:nvSpPr>
          <p:cNvPr id="141327" name="Line 15"/>
          <p:cNvSpPr>
            <a:spLocks noChangeShapeType="1"/>
          </p:cNvSpPr>
          <p:nvPr/>
        </p:nvSpPr>
        <p:spPr bwMode="auto">
          <a:xfrm>
            <a:off x="3201988" y="3592513"/>
            <a:ext cx="204787" cy="0"/>
          </a:xfrm>
          <a:prstGeom prst="line">
            <a:avLst/>
          </a:prstGeom>
          <a:noFill/>
          <a:ln w="38100">
            <a:solidFill>
              <a:schemeClr val="tx1"/>
            </a:solidFill>
            <a:round/>
            <a:headEnd/>
            <a:tailEnd type="triangle" w="med" len="med"/>
          </a:ln>
          <a:effectLst/>
        </p:spPr>
        <p:txBody>
          <a:bodyPr/>
          <a:lstStyle/>
          <a:p>
            <a:endParaRPr lang="en-US"/>
          </a:p>
        </p:txBody>
      </p:sp>
      <p:sp>
        <p:nvSpPr>
          <p:cNvPr id="141328" name="Line 16"/>
          <p:cNvSpPr>
            <a:spLocks noChangeShapeType="1"/>
          </p:cNvSpPr>
          <p:nvPr/>
        </p:nvSpPr>
        <p:spPr bwMode="auto">
          <a:xfrm>
            <a:off x="3201988" y="4549775"/>
            <a:ext cx="204787" cy="0"/>
          </a:xfrm>
          <a:prstGeom prst="line">
            <a:avLst/>
          </a:prstGeom>
          <a:noFill/>
          <a:ln w="38100">
            <a:solidFill>
              <a:schemeClr val="tx1"/>
            </a:solidFill>
            <a:round/>
            <a:headEnd/>
            <a:tailEnd type="triangle" w="med" len="med"/>
          </a:ln>
          <a:effectLst/>
        </p:spPr>
        <p:txBody>
          <a:bodyPr/>
          <a:lstStyle/>
          <a:p>
            <a:endParaRPr lang="en-US"/>
          </a:p>
        </p:txBody>
      </p:sp>
      <p:sp>
        <p:nvSpPr>
          <p:cNvPr id="141329" name="Line 17"/>
          <p:cNvSpPr>
            <a:spLocks noChangeShapeType="1"/>
          </p:cNvSpPr>
          <p:nvPr/>
        </p:nvSpPr>
        <p:spPr bwMode="auto">
          <a:xfrm flipV="1">
            <a:off x="4113213" y="3073400"/>
            <a:ext cx="0" cy="573088"/>
          </a:xfrm>
          <a:prstGeom prst="line">
            <a:avLst/>
          </a:prstGeom>
          <a:noFill/>
          <a:ln w="38100">
            <a:solidFill>
              <a:schemeClr val="tx1"/>
            </a:solidFill>
            <a:round/>
            <a:headEnd/>
            <a:tailEnd/>
          </a:ln>
          <a:effectLst/>
        </p:spPr>
        <p:txBody>
          <a:bodyPr/>
          <a:lstStyle/>
          <a:p>
            <a:endParaRPr lang="en-US"/>
          </a:p>
        </p:txBody>
      </p:sp>
      <p:sp>
        <p:nvSpPr>
          <p:cNvPr id="141330" name="Line 18"/>
          <p:cNvSpPr>
            <a:spLocks noChangeShapeType="1"/>
          </p:cNvSpPr>
          <p:nvPr/>
        </p:nvSpPr>
        <p:spPr bwMode="auto">
          <a:xfrm>
            <a:off x="3201988" y="3073400"/>
            <a:ext cx="911225" cy="0"/>
          </a:xfrm>
          <a:prstGeom prst="line">
            <a:avLst/>
          </a:prstGeom>
          <a:noFill/>
          <a:ln w="38100">
            <a:solidFill>
              <a:schemeClr val="tx1"/>
            </a:solidFill>
            <a:round/>
            <a:headEnd/>
            <a:tailEnd/>
          </a:ln>
          <a:effectLst/>
        </p:spPr>
        <p:txBody>
          <a:bodyPr/>
          <a:lstStyle/>
          <a:p>
            <a:endParaRPr lang="en-US"/>
          </a:p>
        </p:txBody>
      </p:sp>
      <p:sp>
        <p:nvSpPr>
          <p:cNvPr id="141331" name="Line 19"/>
          <p:cNvSpPr>
            <a:spLocks noChangeShapeType="1"/>
          </p:cNvSpPr>
          <p:nvPr/>
        </p:nvSpPr>
        <p:spPr bwMode="auto">
          <a:xfrm>
            <a:off x="4113213" y="4519613"/>
            <a:ext cx="0" cy="558800"/>
          </a:xfrm>
          <a:prstGeom prst="line">
            <a:avLst/>
          </a:prstGeom>
          <a:noFill/>
          <a:ln w="38100">
            <a:solidFill>
              <a:schemeClr val="tx1"/>
            </a:solidFill>
            <a:round/>
            <a:headEnd/>
            <a:tailEnd/>
          </a:ln>
          <a:effectLst/>
        </p:spPr>
        <p:txBody>
          <a:bodyPr/>
          <a:lstStyle/>
          <a:p>
            <a:endParaRPr lang="en-US"/>
          </a:p>
        </p:txBody>
      </p:sp>
      <p:sp>
        <p:nvSpPr>
          <p:cNvPr id="141332" name="Line 20"/>
          <p:cNvSpPr>
            <a:spLocks noChangeShapeType="1"/>
          </p:cNvSpPr>
          <p:nvPr/>
        </p:nvSpPr>
        <p:spPr bwMode="auto">
          <a:xfrm>
            <a:off x="3201988" y="5073650"/>
            <a:ext cx="922337" cy="0"/>
          </a:xfrm>
          <a:prstGeom prst="line">
            <a:avLst/>
          </a:prstGeom>
          <a:noFill/>
          <a:ln w="38100">
            <a:solidFill>
              <a:schemeClr val="tx1"/>
            </a:solidFill>
            <a:round/>
            <a:headEnd/>
            <a:tailEnd/>
          </a:ln>
          <a:effectLst/>
        </p:spPr>
        <p:txBody>
          <a:bodyPr/>
          <a:lstStyle/>
          <a:p>
            <a:endParaRPr lang="en-US"/>
          </a:p>
        </p:txBody>
      </p:sp>
      <p:sp>
        <p:nvSpPr>
          <p:cNvPr id="141333" name="Line 21"/>
          <p:cNvSpPr>
            <a:spLocks noChangeShapeType="1"/>
          </p:cNvSpPr>
          <p:nvPr/>
        </p:nvSpPr>
        <p:spPr bwMode="auto">
          <a:xfrm>
            <a:off x="3951288" y="3424238"/>
            <a:ext cx="0" cy="176212"/>
          </a:xfrm>
          <a:prstGeom prst="line">
            <a:avLst/>
          </a:prstGeom>
          <a:noFill/>
          <a:ln w="38100">
            <a:solidFill>
              <a:schemeClr val="folHlink"/>
            </a:solidFill>
            <a:round/>
            <a:headEnd/>
            <a:tailEnd/>
          </a:ln>
          <a:effectLst/>
        </p:spPr>
        <p:txBody>
          <a:bodyPr/>
          <a:lstStyle/>
          <a:p>
            <a:endParaRPr lang="en-US"/>
          </a:p>
        </p:txBody>
      </p:sp>
      <p:sp>
        <p:nvSpPr>
          <p:cNvPr id="141334" name="Line 22"/>
          <p:cNvSpPr>
            <a:spLocks noChangeShapeType="1"/>
          </p:cNvSpPr>
          <p:nvPr/>
        </p:nvSpPr>
        <p:spPr bwMode="auto">
          <a:xfrm>
            <a:off x="3856038" y="3506788"/>
            <a:ext cx="182562" cy="0"/>
          </a:xfrm>
          <a:prstGeom prst="line">
            <a:avLst/>
          </a:prstGeom>
          <a:noFill/>
          <a:ln w="38100">
            <a:solidFill>
              <a:schemeClr val="folHlink"/>
            </a:solidFill>
            <a:round/>
            <a:headEnd/>
            <a:tailEnd/>
          </a:ln>
          <a:effectLst/>
        </p:spPr>
        <p:txBody>
          <a:bodyPr/>
          <a:lstStyle/>
          <a:p>
            <a:endParaRPr lang="en-US"/>
          </a:p>
        </p:txBody>
      </p:sp>
      <p:sp>
        <p:nvSpPr>
          <p:cNvPr id="141335" name="Line 23"/>
          <p:cNvSpPr>
            <a:spLocks noChangeShapeType="1"/>
          </p:cNvSpPr>
          <p:nvPr/>
        </p:nvSpPr>
        <p:spPr bwMode="auto">
          <a:xfrm>
            <a:off x="3849688" y="4621213"/>
            <a:ext cx="182562" cy="0"/>
          </a:xfrm>
          <a:prstGeom prst="line">
            <a:avLst/>
          </a:prstGeom>
          <a:noFill/>
          <a:ln w="38100">
            <a:solidFill>
              <a:schemeClr val="folHlink"/>
            </a:solidFill>
            <a:round/>
            <a:headEnd/>
            <a:tailEnd/>
          </a:ln>
          <a:effectLst/>
        </p:spPr>
        <p:txBody>
          <a:bodyPr/>
          <a:lstStyle/>
          <a:p>
            <a:endParaRPr lang="en-US"/>
          </a:p>
        </p:txBody>
      </p:sp>
      <p:sp>
        <p:nvSpPr>
          <p:cNvPr id="141336" name="Line 24"/>
          <p:cNvSpPr>
            <a:spLocks noChangeShapeType="1"/>
          </p:cNvSpPr>
          <p:nvPr/>
        </p:nvSpPr>
        <p:spPr bwMode="auto">
          <a:xfrm>
            <a:off x="1787525" y="5584825"/>
            <a:ext cx="0" cy="381000"/>
          </a:xfrm>
          <a:prstGeom prst="line">
            <a:avLst/>
          </a:prstGeom>
          <a:noFill/>
          <a:ln w="38100">
            <a:solidFill>
              <a:schemeClr val="tx1"/>
            </a:solidFill>
            <a:round/>
            <a:headEnd/>
            <a:tailEnd/>
          </a:ln>
          <a:effectLst/>
        </p:spPr>
        <p:txBody>
          <a:bodyPr/>
          <a:lstStyle/>
          <a:p>
            <a:endParaRPr lang="en-US"/>
          </a:p>
        </p:txBody>
      </p:sp>
      <p:sp>
        <p:nvSpPr>
          <p:cNvPr id="141337" name="Line 25"/>
          <p:cNvSpPr>
            <a:spLocks noChangeShapeType="1"/>
          </p:cNvSpPr>
          <p:nvPr/>
        </p:nvSpPr>
        <p:spPr bwMode="auto">
          <a:xfrm>
            <a:off x="1454150" y="5975350"/>
            <a:ext cx="666750" cy="0"/>
          </a:xfrm>
          <a:prstGeom prst="line">
            <a:avLst/>
          </a:prstGeom>
          <a:noFill/>
          <a:ln w="38100">
            <a:solidFill>
              <a:schemeClr val="tx1"/>
            </a:solidFill>
            <a:round/>
            <a:headEnd/>
            <a:tailEnd/>
          </a:ln>
          <a:effectLst/>
        </p:spPr>
        <p:txBody>
          <a:bodyPr/>
          <a:lstStyle/>
          <a:p>
            <a:endParaRPr lang="en-US"/>
          </a:p>
        </p:txBody>
      </p:sp>
      <p:sp>
        <p:nvSpPr>
          <p:cNvPr id="141338" name="Line 26"/>
          <p:cNvSpPr>
            <a:spLocks noChangeShapeType="1"/>
          </p:cNvSpPr>
          <p:nvPr/>
        </p:nvSpPr>
        <p:spPr bwMode="auto">
          <a:xfrm>
            <a:off x="1620838" y="6070600"/>
            <a:ext cx="328612" cy="0"/>
          </a:xfrm>
          <a:prstGeom prst="line">
            <a:avLst/>
          </a:prstGeom>
          <a:noFill/>
          <a:ln w="38100">
            <a:solidFill>
              <a:schemeClr val="tx1"/>
            </a:solidFill>
            <a:round/>
            <a:headEnd/>
            <a:tailEnd/>
          </a:ln>
          <a:effectLst/>
        </p:spPr>
        <p:txBody>
          <a:bodyPr/>
          <a:lstStyle/>
          <a:p>
            <a:endParaRPr lang="en-US"/>
          </a:p>
        </p:txBody>
      </p:sp>
      <p:sp>
        <p:nvSpPr>
          <p:cNvPr id="141339" name="Line 27"/>
          <p:cNvSpPr>
            <a:spLocks noChangeShapeType="1"/>
          </p:cNvSpPr>
          <p:nvPr/>
        </p:nvSpPr>
        <p:spPr bwMode="auto">
          <a:xfrm>
            <a:off x="1787525" y="6170613"/>
            <a:ext cx="0" cy="0"/>
          </a:xfrm>
          <a:prstGeom prst="line">
            <a:avLst/>
          </a:prstGeom>
          <a:noFill/>
          <a:ln w="9525">
            <a:solidFill>
              <a:schemeClr val="tx1"/>
            </a:solidFill>
            <a:round/>
            <a:headEnd/>
            <a:tailEnd/>
          </a:ln>
          <a:effectLst/>
        </p:spPr>
        <p:txBody>
          <a:bodyPr/>
          <a:lstStyle/>
          <a:p>
            <a:endParaRPr lang="en-US"/>
          </a:p>
        </p:txBody>
      </p:sp>
      <p:sp>
        <p:nvSpPr>
          <p:cNvPr id="141340" name="Line 28"/>
          <p:cNvSpPr>
            <a:spLocks noChangeShapeType="1"/>
          </p:cNvSpPr>
          <p:nvPr/>
        </p:nvSpPr>
        <p:spPr bwMode="auto">
          <a:xfrm>
            <a:off x="1714500" y="6170613"/>
            <a:ext cx="138113" cy="0"/>
          </a:xfrm>
          <a:prstGeom prst="line">
            <a:avLst/>
          </a:prstGeom>
          <a:noFill/>
          <a:ln w="38100">
            <a:solidFill>
              <a:schemeClr val="tx1"/>
            </a:solidFill>
            <a:round/>
            <a:headEnd/>
            <a:tailEnd/>
          </a:ln>
          <a:effectLst/>
        </p:spPr>
        <p:txBody>
          <a:bodyPr/>
          <a:lstStyle/>
          <a:p>
            <a:endParaRPr lang="en-US"/>
          </a:p>
        </p:txBody>
      </p:sp>
      <p:sp>
        <p:nvSpPr>
          <p:cNvPr id="141341" name="Line 29"/>
          <p:cNvSpPr>
            <a:spLocks noChangeShapeType="1"/>
          </p:cNvSpPr>
          <p:nvPr/>
        </p:nvSpPr>
        <p:spPr bwMode="auto">
          <a:xfrm flipH="1">
            <a:off x="1801813" y="4251325"/>
            <a:ext cx="1304925" cy="0"/>
          </a:xfrm>
          <a:prstGeom prst="line">
            <a:avLst/>
          </a:prstGeom>
          <a:noFill/>
          <a:ln w="38100">
            <a:solidFill>
              <a:schemeClr val="tx1"/>
            </a:solidFill>
            <a:round/>
            <a:headEnd/>
            <a:tailEnd/>
          </a:ln>
          <a:effectLst/>
        </p:spPr>
        <p:txBody>
          <a:bodyPr/>
          <a:lstStyle/>
          <a:p>
            <a:endParaRPr lang="en-US"/>
          </a:p>
        </p:txBody>
      </p:sp>
      <p:sp>
        <p:nvSpPr>
          <p:cNvPr id="141342" name="Line 30"/>
          <p:cNvSpPr>
            <a:spLocks noChangeShapeType="1"/>
          </p:cNvSpPr>
          <p:nvPr/>
        </p:nvSpPr>
        <p:spPr bwMode="auto">
          <a:xfrm flipH="1">
            <a:off x="1758950" y="3403600"/>
            <a:ext cx="1347788" cy="0"/>
          </a:xfrm>
          <a:prstGeom prst="line">
            <a:avLst/>
          </a:prstGeom>
          <a:noFill/>
          <a:ln w="38100">
            <a:solidFill>
              <a:srgbClr val="3B3FD3"/>
            </a:solidFill>
            <a:round/>
            <a:headEnd/>
            <a:tailEnd/>
          </a:ln>
          <a:effectLst/>
        </p:spPr>
        <p:txBody>
          <a:bodyPr/>
          <a:lstStyle/>
          <a:p>
            <a:endParaRPr lang="en-US"/>
          </a:p>
        </p:txBody>
      </p:sp>
      <p:sp>
        <p:nvSpPr>
          <p:cNvPr id="141343" name="Line 31"/>
          <p:cNvSpPr>
            <a:spLocks noChangeShapeType="1"/>
          </p:cNvSpPr>
          <p:nvPr/>
        </p:nvSpPr>
        <p:spPr bwMode="auto">
          <a:xfrm>
            <a:off x="1751013" y="3403600"/>
            <a:ext cx="7937" cy="330200"/>
          </a:xfrm>
          <a:prstGeom prst="line">
            <a:avLst/>
          </a:prstGeom>
          <a:noFill/>
          <a:ln w="38100">
            <a:solidFill>
              <a:srgbClr val="3B3FD3"/>
            </a:solidFill>
            <a:round/>
            <a:headEnd/>
            <a:tailEnd/>
          </a:ln>
          <a:effectLst/>
        </p:spPr>
        <p:txBody>
          <a:bodyPr/>
          <a:lstStyle/>
          <a:p>
            <a:endParaRPr lang="en-US"/>
          </a:p>
        </p:txBody>
      </p:sp>
      <p:sp>
        <p:nvSpPr>
          <p:cNvPr id="141344" name="Line 32"/>
          <p:cNvSpPr>
            <a:spLocks noChangeShapeType="1"/>
          </p:cNvSpPr>
          <p:nvPr/>
        </p:nvSpPr>
        <p:spPr bwMode="auto">
          <a:xfrm>
            <a:off x="1516063" y="3879850"/>
            <a:ext cx="561975" cy="0"/>
          </a:xfrm>
          <a:prstGeom prst="line">
            <a:avLst/>
          </a:prstGeom>
          <a:noFill/>
          <a:ln w="57150">
            <a:solidFill>
              <a:srgbClr val="3B3FD3"/>
            </a:solidFill>
            <a:round/>
            <a:headEnd/>
            <a:tailEnd/>
          </a:ln>
          <a:effectLst/>
        </p:spPr>
        <p:txBody>
          <a:bodyPr/>
          <a:lstStyle/>
          <a:p>
            <a:endParaRPr lang="en-US"/>
          </a:p>
        </p:txBody>
      </p:sp>
      <p:sp>
        <p:nvSpPr>
          <p:cNvPr id="141345" name="Line 33"/>
          <p:cNvSpPr>
            <a:spLocks noChangeShapeType="1"/>
          </p:cNvSpPr>
          <p:nvPr/>
        </p:nvSpPr>
        <p:spPr bwMode="auto">
          <a:xfrm>
            <a:off x="1516063" y="3733800"/>
            <a:ext cx="561975" cy="3175"/>
          </a:xfrm>
          <a:prstGeom prst="line">
            <a:avLst/>
          </a:prstGeom>
          <a:noFill/>
          <a:ln w="57150">
            <a:solidFill>
              <a:srgbClr val="3B3FD3"/>
            </a:solidFill>
            <a:round/>
            <a:headEnd/>
            <a:tailEnd/>
          </a:ln>
          <a:effectLst/>
        </p:spPr>
        <p:txBody>
          <a:bodyPr/>
          <a:lstStyle/>
          <a:p>
            <a:endParaRPr lang="en-US"/>
          </a:p>
        </p:txBody>
      </p:sp>
      <p:sp>
        <p:nvSpPr>
          <p:cNvPr id="141346" name="Line 34"/>
          <p:cNvSpPr>
            <a:spLocks noChangeShapeType="1"/>
          </p:cNvSpPr>
          <p:nvPr/>
        </p:nvSpPr>
        <p:spPr bwMode="auto">
          <a:xfrm>
            <a:off x="1787525" y="3879850"/>
            <a:ext cx="0" cy="1695450"/>
          </a:xfrm>
          <a:prstGeom prst="line">
            <a:avLst/>
          </a:prstGeom>
          <a:noFill/>
          <a:ln w="38100">
            <a:solidFill>
              <a:schemeClr val="tx1"/>
            </a:solidFill>
            <a:round/>
            <a:headEnd/>
            <a:tailEnd/>
          </a:ln>
          <a:effectLst/>
        </p:spPr>
        <p:txBody>
          <a:bodyPr/>
          <a:lstStyle/>
          <a:p>
            <a:endParaRPr lang="en-US"/>
          </a:p>
        </p:txBody>
      </p:sp>
      <p:sp>
        <p:nvSpPr>
          <p:cNvPr id="141347" name="Line 35"/>
          <p:cNvSpPr>
            <a:spLocks noChangeShapeType="1"/>
          </p:cNvSpPr>
          <p:nvPr/>
        </p:nvSpPr>
        <p:spPr bwMode="auto">
          <a:xfrm>
            <a:off x="1787525" y="5575300"/>
            <a:ext cx="0" cy="0"/>
          </a:xfrm>
          <a:prstGeom prst="line">
            <a:avLst/>
          </a:prstGeom>
          <a:noFill/>
          <a:ln w="38100">
            <a:solidFill>
              <a:schemeClr val="tx1"/>
            </a:solidFill>
            <a:round/>
            <a:headEnd/>
            <a:tailEnd/>
          </a:ln>
          <a:effectLst/>
        </p:spPr>
        <p:txBody>
          <a:bodyPr/>
          <a:lstStyle/>
          <a:p>
            <a:endParaRPr lang="en-US"/>
          </a:p>
        </p:txBody>
      </p:sp>
      <p:sp>
        <p:nvSpPr>
          <p:cNvPr id="141348" name="Line 36"/>
          <p:cNvSpPr>
            <a:spLocks noChangeShapeType="1"/>
          </p:cNvSpPr>
          <p:nvPr/>
        </p:nvSpPr>
        <p:spPr bwMode="auto">
          <a:xfrm flipV="1">
            <a:off x="3106738" y="4148138"/>
            <a:ext cx="0" cy="103187"/>
          </a:xfrm>
          <a:prstGeom prst="line">
            <a:avLst/>
          </a:prstGeom>
          <a:noFill/>
          <a:ln w="38100">
            <a:solidFill>
              <a:schemeClr val="tx1"/>
            </a:solidFill>
            <a:round/>
            <a:headEnd/>
            <a:tailEnd/>
          </a:ln>
          <a:effectLst/>
        </p:spPr>
        <p:txBody>
          <a:bodyPr/>
          <a:lstStyle/>
          <a:p>
            <a:endParaRPr lang="en-US"/>
          </a:p>
        </p:txBody>
      </p:sp>
      <p:sp>
        <p:nvSpPr>
          <p:cNvPr id="141349" name="Line 37"/>
          <p:cNvSpPr>
            <a:spLocks noChangeShapeType="1"/>
          </p:cNvSpPr>
          <p:nvPr/>
        </p:nvSpPr>
        <p:spPr bwMode="auto">
          <a:xfrm>
            <a:off x="3106738" y="3403600"/>
            <a:ext cx="0" cy="95250"/>
          </a:xfrm>
          <a:prstGeom prst="line">
            <a:avLst/>
          </a:prstGeom>
          <a:noFill/>
          <a:ln w="38100">
            <a:solidFill>
              <a:srgbClr val="3B3FD3"/>
            </a:solidFill>
            <a:round/>
            <a:headEnd/>
            <a:tailEnd/>
          </a:ln>
          <a:effectLst/>
        </p:spPr>
        <p:txBody>
          <a:bodyPr/>
          <a:lstStyle/>
          <a:p>
            <a:endParaRPr lang="en-US"/>
          </a:p>
        </p:txBody>
      </p:sp>
      <p:sp>
        <p:nvSpPr>
          <p:cNvPr id="141350" name="Line 38"/>
          <p:cNvSpPr>
            <a:spLocks noChangeShapeType="1"/>
          </p:cNvSpPr>
          <p:nvPr/>
        </p:nvSpPr>
        <p:spPr bwMode="auto">
          <a:xfrm>
            <a:off x="1801813" y="5384800"/>
            <a:ext cx="276225" cy="0"/>
          </a:xfrm>
          <a:prstGeom prst="line">
            <a:avLst/>
          </a:prstGeom>
          <a:noFill/>
          <a:ln w="38100">
            <a:solidFill>
              <a:schemeClr val="tx1"/>
            </a:solidFill>
            <a:round/>
            <a:headEnd/>
            <a:tailEnd/>
          </a:ln>
          <a:effectLst/>
        </p:spPr>
        <p:txBody>
          <a:bodyPr/>
          <a:lstStyle/>
          <a:p>
            <a:endParaRPr lang="en-US"/>
          </a:p>
        </p:txBody>
      </p:sp>
      <p:sp>
        <p:nvSpPr>
          <p:cNvPr id="141351" name="Line 39"/>
          <p:cNvSpPr>
            <a:spLocks noChangeShapeType="1"/>
          </p:cNvSpPr>
          <p:nvPr/>
        </p:nvSpPr>
        <p:spPr bwMode="auto">
          <a:xfrm>
            <a:off x="2516188" y="5384800"/>
            <a:ext cx="590550" cy="0"/>
          </a:xfrm>
          <a:prstGeom prst="line">
            <a:avLst/>
          </a:prstGeom>
          <a:noFill/>
          <a:ln w="38100">
            <a:solidFill>
              <a:schemeClr val="tx1"/>
            </a:solidFill>
            <a:round/>
            <a:headEnd/>
            <a:tailEnd/>
          </a:ln>
          <a:effectLst/>
        </p:spPr>
        <p:txBody>
          <a:bodyPr/>
          <a:lstStyle/>
          <a:p>
            <a:endParaRPr lang="en-US"/>
          </a:p>
        </p:txBody>
      </p:sp>
      <p:sp>
        <p:nvSpPr>
          <p:cNvPr id="141352" name="Line 40"/>
          <p:cNvSpPr>
            <a:spLocks noChangeShapeType="1"/>
          </p:cNvSpPr>
          <p:nvPr/>
        </p:nvSpPr>
        <p:spPr bwMode="auto">
          <a:xfrm flipV="1">
            <a:off x="3106738" y="5149850"/>
            <a:ext cx="0" cy="234950"/>
          </a:xfrm>
          <a:prstGeom prst="line">
            <a:avLst/>
          </a:prstGeom>
          <a:noFill/>
          <a:ln w="38100">
            <a:solidFill>
              <a:schemeClr val="tx1"/>
            </a:solidFill>
            <a:round/>
            <a:headEnd/>
            <a:tailEnd/>
          </a:ln>
          <a:effectLst/>
        </p:spPr>
        <p:txBody>
          <a:bodyPr/>
          <a:lstStyle/>
          <a:p>
            <a:endParaRPr lang="en-US"/>
          </a:p>
        </p:txBody>
      </p:sp>
      <p:sp>
        <p:nvSpPr>
          <p:cNvPr id="141353" name="Line 41"/>
          <p:cNvSpPr>
            <a:spLocks noChangeShapeType="1"/>
          </p:cNvSpPr>
          <p:nvPr/>
        </p:nvSpPr>
        <p:spPr bwMode="auto">
          <a:xfrm>
            <a:off x="2078038" y="5384800"/>
            <a:ext cx="438150" cy="0"/>
          </a:xfrm>
          <a:prstGeom prst="line">
            <a:avLst/>
          </a:prstGeom>
          <a:noFill/>
          <a:ln w="38100">
            <a:solidFill>
              <a:schemeClr val="tx1"/>
            </a:solidFill>
            <a:round/>
            <a:headEnd/>
            <a:tailEnd/>
          </a:ln>
          <a:effectLst/>
        </p:spPr>
        <p:txBody>
          <a:bodyPr/>
          <a:lstStyle/>
          <a:p>
            <a:endParaRPr lang="en-US"/>
          </a:p>
        </p:txBody>
      </p:sp>
      <p:sp>
        <p:nvSpPr>
          <p:cNvPr id="141354" name="Line 42"/>
          <p:cNvSpPr>
            <a:spLocks noChangeShapeType="1"/>
          </p:cNvSpPr>
          <p:nvPr/>
        </p:nvSpPr>
        <p:spPr bwMode="auto">
          <a:xfrm flipV="1">
            <a:off x="3106738" y="2555875"/>
            <a:ext cx="0" cy="427038"/>
          </a:xfrm>
          <a:prstGeom prst="line">
            <a:avLst/>
          </a:prstGeom>
          <a:noFill/>
          <a:ln w="38100">
            <a:solidFill>
              <a:schemeClr val="tx1"/>
            </a:solidFill>
            <a:round/>
            <a:headEnd/>
            <a:tailEnd/>
          </a:ln>
          <a:effectLst/>
        </p:spPr>
        <p:txBody>
          <a:bodyPr/>
          <a:lstStyle/>
          <a:p>
            <a:endParaRPr lang="en-US"/>
          </a:p>
        </p:txBody>
      </p:sp>
      <p:sp>
        <p:nvSpPr>
          <p:cNvPr id="141355" name="Line 43"/>
          <p:cNvSpPr>
            <a:spLocks noChangeShapeType="1"/>
          </p:cNvSpPr>
          <p:nvPr/>
        </p:nvSpPr>
        <p:spPr bwMode="auto">
          <a:xfrm flipV="1">
            <a:off x="3106738" y="1919288"/>
            <a:ext cx="0" cy="274637"/>
          </a:xfrm>
          <a:prstGeom prst="line">
            <a:avLst/>
          </a:prstGeom>
          <a:noFill/>
          <a:ln w="38100">
            <a:solidFill>
              <a:srgbClr val="FF3300"/>
            </a:solidFill>
            <a:round/>
            <a:headEnd/>
            <a:tailEnd/>
          </a:ln>
          <a:effectLst/>
        </p:spPr>
        <p:txBody>
          <a:bodyPr/>
          <a:lstStyle/>
          <a:p>
            <a:endParaRPr lang="en-US"/>
          </a:p>
        </p:txBody>
      </p:sp>
      <p:sp>
        <p:nvSpPr>
          <p:cNvPr id="141356" name="Line 44"/>
          <p:cNvSpPr>
            <a:spLocks noChangeShapeType="1"/>
          </p:cNvSpPr>
          <p:nvPr/>
        </p:nvSpPr>
        <p:spPr bwMode="auto">
          <a:xfrm>
            <a:off x="3106738" y="2193925"/>
            <a:ext cx="209550" cy="295275"/>
          </a:xfrm>
          <a:prstGeom prst="line">
            <a:avLst/>
          </a:prstGeom>
          <a:noFill/>
          <a:ln w="38100">
            <a:solidFill>
              <a:srgbClr val="FF3300"/>
            </a:solidFill>
            <a:round/>
            <a:headEnd/>
            <a:tailEnd type="triangle" w="med" len="med"/>
          </a:ln>
          <a:effectLst/>
        </p:spPr>
        <p:txBody>
          <a:bodyPr/>
          <a:lstStyle/>
          <a:p>
            <a:endParaRPr lang="en-US"/>
          </a:p>
        </p:txBody>
      </p:sp>
      <p:sp>
        <p:nvSpPr>
          <p:cNvPr id="141357" name="Text Box 45"/>
          <p:cNvSpPr txBox="1">
            <a:spLocks noChangeArrowheads="1"/>
          </p:cNvSpPr>
          <p:nvPr/>
        </p:nvSpPr>
        <p:spPr bwMode="auto">
          <a:xfrm>
            <a:off x="2516188" y="1552575"/>
            <a:ext cx="1247775" cy="366713"/>
          </a:xfrm>
          <a:prstGeom prst="rect">
            <a:avLst/>
          </a:prstGeom>
          <a:noFill/>
          <a:ln w="9525">
            <a:noFill/>
            <a:miter lim="800000"/>
            <a:headEnd/>
            <a:tailEnd/>
          </a:ln>
          <a:effectLst/>
        </p:spPr>
        <p:txBody>
          <a:bodyPr>
            <a:spAutoFit/>
          </a:bodyPr>
          <a:lstStyle/>
          <a:p>
            <a:pPr algn="ctr">
              <a:spcBef>
                <a:spcPct val="50000"/>
              </a:spcBef>
            </a:pPr>
            <a:r>
              <a:rPr lang="en-US" b="1">
                <a:solidFill>
                  <a:srgbClr val="FF3300"/>
                </a:solidFill>
              </a:rPr>
              <a:t>12 V</a:t>
            </a:r>
          </a:p>
        </p:txBody>
      </p:sp>
      <p:sp>
        <p:nvSpPr>
          <p:cNvPr id="141358" name="Text Box 46"/>
          <p:cNvSpPr txBox="1">
            <a:spLocks noChangeArrowheads="1"/>
          </p:cNvSpPr>
          <p:nvPr/>
        </p:nvSpPr>
        <p:spPr bwMode="auto">
          <a:xfrm>
            <a:off x="692150" y="3925888"/>
            <a:ext cx="1160463" cy="457200"/>
          </a:xfrm>
          <a:prstGeom prst="rect">
            <a:avLst/>
          </a:prstGeom>
          <a:noFill/>
          <a:ln w="9525">
            <a:noFill/>
            <a:miter lim="800000"/>
            <a:headEnd/>
            <a:tailEnd/>
          </a:ln>
          <a:effectLst/>
        </p:spPr>
        <p:txBody>
          <a:bodyPr>
            <a:spAutoFit/>
          </a:bodyPr>
          <a:lstStyle/>
          <a:p>
            <a:pPr algn="ctr">
              <a:spcBef>
                <a:spcPct val="50000"/>
              </a:spcBef>
            </a:pPr>
            <a:r>
              <a:rPr lang="en-US" sz="2400" b="1"/>
              <a:t> C int</a:t>
            </a:r>
          </a:p>
        </p:txBody>
      </p:sp>
      <p:sp>
        <p:nvSpPr>
          <p:cNvPr id="141359" name="Text Box 47"/>
          <p:cNvSpPr txBox="1">
            <a:spLocks noChangeArrowheads="1"/>
          </p:cNvSpPr>
          <p:nvPr/>
        </p:nvSpPr>
        <p:spPr bwMode="auto">
          <a:xfrm>
            <a:off x="452438" y="1736725"/>
            <a:ext cx="2335212" cy="396875"/>
          </a:xfrm>
          <a:prstGeom prst="rect">
            <a:avLst/>
          </a:prstGeom>
          <a:noFill/>
          <a:ln w="9525">
            <a:noFill/>
            <a:miter lim="800000"/>
            <a:headEnd/>
            <a:tailEnd/>
          </a:ln>
          <a:effectLst/>
        </p:spPr>
        <p:txBody>
          <a:bodyPr>
            <a:spAutoFit/>
          </a:bodyPr>
          <a:lstStyle/>
          <a:p>
            <a:pPr algn="ctr">
              <a:spcBef>
                <a:spcPct val="50000"/>
              </a:spcBef>
            </a:pPr>
            <a:r>
              <a:rPr lang="en-US" sz="2000" b="1"/>
              <a:t>Active High Drive</a:t>
            </a:r>
          </a:p>
        </p:txBody>
      </p:sp>
      <p:sp>
        <p:nvSpPr>
          <p:cNvPr id="141360" name="Rectangle 48"/>
          <p:cNvSpPr>
            <a:spLocks noChangeArrowheads="1"/>
          </p:cNvSpPr>
          <p:nvPr/>
        </p:nvSpPr>
        <p:spPr bwMode="auto">
          <a:xfrm>
            <a:off x="7740650" y="3652838"/>
            <a:ext cx="439738" cy="873125"/>
          </a:xfrm>
          <a:prstGeom prst="rect">
            <a:avLst/>
          </a:prstGeom>
          <a:noFill/>
          <a:ln w="38100">
            <a:solidFill>
              <a:schemeClr val="folHlink"/>
            </a:solidFill>
            <a:miter lim="800000"/>
            <a:headEnd/>
            <a:tailEnd/>
          </a:ln>
          <a:effectLst/>
        </p:spPr>
        <p:txBody>
          <a:bodyPr wrap="none" anchor="ctr"/>
          <a:lstStyle/>
          <a:p>
            <a:endParaRPr lang="en-US"/>
          </a:p>
        </p:txBody>
      </p:sp>
      <p:sp>
        <p:nvSpPr>
          <p:cNvPr id="141361" name="Text Box 49"/>
          <p:cNvSpPr txBox="1">
            <a:spLocks noChangeArrowheads="1"/>
          </p:cNvSpPr>
          <p:nvPr/>
        </p:nvSpPr>
        <p:spPr bwMode="auto">
          <a:xfrm rot="16200000">
            <a:off x="7632700" y="3944938"/>
            <a:ext cx="711200" cy="304800"/>
          </a:xfrm>
          <a:prstGeom prst="rect">
            <a:avLst/>
          </a:prstGeom>
          <a:noFill/>
          <a:ln w="3175">
            <a:noFill/>
            <a:miter lim="800000"/>
            <a:headEnd/>
            <a:tailEnd/>
          </a:ln>
          <a:effectLst/>
        </p:spPr>
        <p:txBody>
          <a:bodyPr>
            <a:spAutoFit/>
          </a:bodyPr>
          <a:lstStyle/>
          <a:p>
            <a:pPr algn="ctr">
              <a:spcBef>
                <a:spcPct val="50000"/>
              </a:spcBef>
            </a:pPr>
            <a:r>
              <a:rPr lang="en-US" sz="1400" b="1">
                <a:solidFill>
                  <a:schemeClr val="folHlink"/>
                </a:solidFill>
              </a:rPr>
              <a:t>COIL</a:t>
            </a:r>
          </a:p>
        </p:txBody>
      </p:sp>
      <p:sp>
        <p:nvSpPr>
          <p:cNvPr id="141362" name="Line 50"/>
          <p:cNvSpPr>
            <a:spLocks noChangeShapeType="1"/>
          </p:cNvSpPr>
          <p:nvPr/>
        </p:nvSpPr>
        <p:spPr bwMode="auto">
          <a:xfrm>
            <a:off x="7291388" y="4073525"/>
            <a:ext cx="0" cy="490538"/>
          </a:xfrm>
          <a:prstGeom prst="line">
            <a:avLst/>
          </a:prstGeom>
          <a:noFill/>
          <a:ln w="38100">
            <a:solidFill>
              <a:schemeClr val="folHlink"/>
            </a:solidFill>
            <a:round/>
            <a:headEnd/>
            <a:tailEnd/>
          </a:ln>
          <a:effectLst/>
        </p:spPr>
        <p:txBody>
          <a:bodyPr/>
          <a:lstStyle/>
          <a:p>
            <a:endParaRPr lang="en-US"/>
          </a:p>
        </p:txBody>
      </p:sp>
      <p:sp>
        <p:nvSpPr>
          <p:cNvPr id="141363" name="Line 51"/>
          <p:cNvSpPr>
            <a:spLocks noChangeShapeType="1"/>
          </p:cNvSpPr>
          <p:nvPr/>
        </p:nvSpPr>
        <p:spPr bwMode="auto">
          <a:xfrm flipV="1">
            <a:off x="7291388" y="3598863"/>
            <a:ext cx="161925" cy="466725"/>
          </a:xfrm>
          <a:prstGeom prst="line">
            <a:avLst/>
          </a:prstGeom>
          <a:noFill/>
          <a:ln w="38100">
            <a:solidFill>
              <a:schemeClr val="folHlink"/>
            </a:solidFill>
            <a:round/>
            <a:headEnd/>
            <a:tailEnd/>
          </a:ln>
          <a:effectLst/>
        </p:spPr>
        <p:txBody>
          <a:bodyPr/>
          <a:lstStyle/>
          <a:p>
            <a:endParaRPr lang="en-US"/>
          </a:p>
        </p:txBody>
      </p:sp>
      <p:sp>
        <p:nvSpPr>
          <p:cNvPr id="141364" name="Rectangle 52"/>
          <p:cNvSpPr>
            <a:spLocks noChangeArrowheads="1"/>
          </p:cNvSpPr>
          <p:nvPr/>
        </p:nvSpPr>
        <p:spPr bwMode="auto">
          <a:xfrm>
            <a:off x="6594475" y="2824163"/>
            <a:ext cx="1701800" cy="2774950"/>
          </a:xfrm>
          <a:prstGeom prst="rect">
            <a:avLst/>
          </a:prstGeom>
          <a:noFill/>
          <a:ln w="38100">
            <a:solidFill>
              <a:schemeClr val="folHlink"/>
            </a:solidFill>
            <a:prstDash val="dash"/>
            <a:miter lim="800000"/>
            <a:headEnd/>
            <a:tailEnd/>
          </a:ln>
          <a:effectLst/>
        </p:spPr>
        <p:txBody>
          <a:bodyPr wrap="none" anchor="ctr"/>
          <a:lstStyle/>
          <a:p>
            <a:pPr algn="ctr"/>
            <a:endParaRPr lang="en-US">
              <a:solidFill>
                <a:schemeClr val="accent1"/>
              </a:solidFill>
            </a:endParaRPr>
          </a:p>
        </p:txBody>
      </p:sp>
      <p:sp>
        <p:nvSpPr>
          <p:cNvPr id="141365" name="Oval 53"/>
          <p:cNvSpPr>
            <a:spLocks noChangeArrowheads="1"/>
          </p:cNvSpPr>
          <p:nvPr/>
        </p:nvSpPr>
        <p:spPr bwMode="auto">
          <a:xfrm>
            <a:off x="6911975" y="2989263"/>
            <a:ext cx="174625" cy="173037"/>
          </a:xfrm>
          <a:prstGeom prst="ellipse">
            <a:avLst/>
          </a:prstGeom>
          <a:solidFill>
            <a:schemeClr val="accent1"/>
          </a:solidFill>
          <a:ln w="38100">
            <a:solidFill>
              <a:srgbClr val="FF3300"/>
            </a:solidFill>
            <a:round/>
            <a:headEnd/>
            <a:tailEnd/>
          </a:ln>
          <a:effectLst/>
        </p:spPr>
        <p:txBody>
          <a:bodyPr wrap="none" anchor="ctr"/>
          <a:lstStyle/>
          <a:p>
            <a:endParaRPr lang="en-US"/>
          </a:p>
        </p:txBody>
      </p:sp>
      <p:sp>
        <p:nvSpPr>
          <p:cNvPr id="141366" name="Oval 54"/>
          <p:cNvSpPr>
            <a:spLocks noChangeArrowheads="1"/>
          </p:cNvSpPr>
          <p:nvPr/>
        </p:nvSpPr>
        <p:spPr bwMode="auto">
          <a:xfrm>
            <a:off x="6911975" y="3505200"/>
            <a:ext cx="174625" cy="173038"/>
          </a:xfrm>
          <a:prstGeom prst="ellipse">
            <a:avLst/>
          </a:prstGeom>
          <a:solidFill>
            <a:schemeClr val="accent1"/>
          </a:solidFill>
          <a:ln w="38100">
            <a:solidFill>
              <a:srgbClr val="3B3FD3"/>
            </a:solidFill>
            <a:round/>
            <a:headEnd/>
            <a:tailEnd/>
          </a:ln>
          <a:effectLst/>
        </p:spPr>
        <p:txBody>
          <a:bodyPr wrap="none" anchor="ctr"/>
          <a:lstStyle/>
          <a:p>
            <a:endParaRPr lang="en-US"/>
          </a:p>
        </p:txBody>
      </p:sp>
      <p:sp>
        <p:nvSpPr>
          <p:cNvPr id="141367" name="Oval 55"/>
          <p:cNvSpPr>
            <a:spLocks noChangeArrowheads="1"/>
          </p:cNvSpPr>
          <p:nvPr/>
        </p:nvSpPr>
        <p:spPr bwMode="auto">
          <a:xfrm>
            <a:off x="6911975" y="3981450"/>
            <a:ext cx="174625" cy="173038"/>
          </a:xfrm>
          <a:prstGeom prst="ellipse">
            <a:avLst/>
          </a:prstGeom>
          <a:solidFill>
            <a:schemeClr val="accent1"/>
          </a:solidFill>
          <a:ln w="38100">
            <a:solidFill>
              <a:schemeClr val="folHlink"/>
            </a:solidFill>
            <a:round/>
            <a:headEnd/>
            <a:tailEnd/>
          </a:ln>
          <a:effectLst/>
        </p:spPr>
        <p:txBody>
          <a:bodyPr wrap="none" anchor="ctr"/>
          <a:lstStyle/>
          <a:p>
            <a:endParaRPr lang="en-US"/>
          </a:p>
        </p:txBody>
      </p:sp>
      <p:sp>
        <p:nvSpPr>
          <p:cNvPr id="141368" name="Oval 56"/>
          <p:cNvSpPr>
            <a:spLocks noChangeArrowheads="1"/>
          </p:cNvSpPr>
          <p:nvPr/>
        </p:nvSpPr>
        <p:spPr bwMode="auto">
          <a:xfrm>
            <a:off x="6911975" y="4454525"/>
            <a:ext cx="174625" cy="173038"/>
          </a:xfrm>
          <a:prstGeom prst="ellipse">
            <a:avLst/>
          </a:prstGeom>
          <a:solidFill>
            <a:schemeClr val="accent1"/>
          </a:solidFill>
          <a:ln w="38100">
            <a:solidFill>
              <a:schemeClr val="folHlink"/>
            </a:solidFill>
            <a:round/>
            <a:headEnd/>
            <a:tailEnd/>
          </a:ln>
          <a:effectLst/>
        </p:spPr>
        <p:txBody>
          <a:bodyPr wrap="none" anchor="ctr"/>
          <a:lstStyle/>
          <a:p>
            <a:endParaRPr lang="en-US"/>
          </a:p>
        </p:txBody>
      </p:sp>
      <p:sp>
        <p:nvSpPr>
          <p:cNvPr id="141369" name="Oval 57"/>
          <p:cNvSpPr>
            <a:spLocks noChangeArrowheads="1"/>
          </p:cNvSpPr>
          <p:nvPr/>
        </p:nvSpPr>
        <p:spPr bwMode="auto">
          <a:xfrm>
            <a:off x="6911975" y="4983163"/>
            <a:ext cx="174625" cy="173037"/>
          </a:xfrm>
          <a:prstGeom prst="ellipse">
            <a:avLst/>
          </a:prstGeom>
          <a:solidFill>
            <a:schemeClr val="accent1"/>
          </a:solidFill>
          <a:ln w="38100">
            <a:solidFill>
              <a:srgbClr val="FF3300"/>
            </a:solidFill>
            <a:round/>
            <a:headEnd/>
            <a:tailEnd/>
          </a:ln>
          <a:effectLst/>
        </p:spPr>
        <p:txBody>
          <a:bodyPr wrap="none" anchor="ctr"/>
          <a:lstStyle/>
          <a:p>
            <a:endParaRPr lang="en-US"/>
          </a:p>
        </p:txBody>
      </p:sp>
      <p:sp>
        <p:nvSpPr>
          <p:cNvPr id="141370" name="Line 58"/>
          <p:cNvSpPr>
            <a:spLocks noChangeShapeType="1"/>
          </p:cNvSpPr>
          <p:nvPr/>
        </p:nvSpPr>
        <p:spPr bwMode="auto">
          <a:xfrm>
            <a:off x="7086600" y="4065588"/>
            <a:ext cx="204788" cy="0"/>
          </a:xfrm>
          <a:prstGeom prst="line">
            <a:avLst/>
          </a:prstGeom>
          <a:noFill/>
          <a:ln w="38100">
            <a:solidFill>
              <a:schemeClr val="folHlink"/>
            </a:solidFill>
            <a:round/>
            <a:headEnd/>
            <a:tailEnd/>
          </a:ln>
          <a:effectLst/>
        </p:spPr>
        <p:txBody>
          <a:bodyPr/>
          <a:lstStyle/>
          <a:p>
            <a:endParaRPr lang="en-US"/>
          </a:p>
        </p:txBody>
      </p:sp>
      <p:sp>
        <p:nvSpPr>
          <p:cNvPr id="141371" name="Line 59"/>
          <p:cNvSpPr>
            <a:spLocks noChangeShapeType="1"/>
          </p:cNvSpPr>
          <p:nvPr/>
        </p:nvSpPr>
        <p:spPr bwMode="auto">
          <a:xfrm>
            <a:off x="7086600" y="3598863"/>
            <a:ext cx="204788" cy="0"/>
          </a:xfrm>
          <a:prstGeom prst="line">
            <a:avLst/>
          </a:prstGeom>
          <a:noFill/>
          <a:ln w="38100">
            <a:solidFill>
              <a:schemeClr val="tx1"/>
            </a:solidFill>
            <a:round/>
            <a:headEnd/>
            <a:tailEnd type="triangle" w="med" len="med"/>
          </a:ln>
          <a:effectLst/>
        </p:spPr>
        <p:txBody>
          <a:bodyPr/>
          <a:lstStyle/>
          <a:p>
            <a:endParaRPr lang="en-US"/>
          </a:p>
        </p:txBody>
      </p:sp>
      <p:sp>
        <p:nvSpPr>
          <p:cNvPr id="141372" name="Line 60"/>
          <p:cNvSpPr>
            <a:spLocks noChangeShapeType="1"/>
          </p:cNvSpPr>
          <p:nvPr/>
        </p:nvSpPr>
        <p:spPr bwMode="auto">
          <a:xfrm>
            <a:off x="7086600" y="4556125"/>
            <a:ext cx="204788" cy="0"/>
          </a:xfrm>
          <a:prstGeom prst="line">
            <a:avLst/>
          </a:prstGeom>
          <a:noFill/>
          <a:ln w="38100">
            <a:solidFill>
              <a:schemeClr val="tx1"/>
            </a:solidFill>
            <a:round/>
            <a:headEnd/>
            <a:tailEnd type="triangle" w="med" len="med"/>
          </a:ln>
          <a:effectLst/>
        </p:spPr>
        <p:txBody>
          <a:bodyPr/>
          <a:lstStyle/>
          <a:p>
            <a:endParaRPr lang="en-US"/>
          </a:p>
        </p:txBody>
      </p:sp>
      <p:sp>
        <p:nvSpPr>
          <p:cNvPr id="141373" name="Line 61"/>
          <p:cNvSpPr>
            <a:spLocks noChangeShapeType="1"/>
          </p:cNvSpPr>
          <p:nvPr/>
        </p:nvSpPr>
        <p:spPr bwMode="auto">
          <a:xfrm flipV="1">
            <a:off x="7997825" y="3079750"/>
            <a:ext cx="0" cy="573088"/>
          </a:xfrm>
          <a:prstGeom prst="line">
            <a:avLst/>
          </a:prstGeom>
          <a:noFill/>
          <a:ln w="38100">
            <a:solidFill>
              <a:srgbClr val="FF3300"/>
            </a:solidFill>
            <a:round/>
            <a:headEnd/>
            <a:tailEnd/>
          </a:ln>
          <a:effectLst/>
        </p:spPr>
        <p:txBody>
          <a:bodyPr/>
          <a:lstStyle/>
          <a:p>
            <a:endParaRPr lang="en-US"/>
          </a:p>
        </p:txBody>
      </p:sp>
      <p:sp>
        <p:nvSpPr>
          <p:cNvPr id="141374" name="Line 62"/>
          <p:cNvSpPr>
            <a:spLocks noChangeShapeType="1"/>
          </p:cNvSpPr>
          <p:nvPr/>
        </p:nvSpPr>
        <p:spPr bwMode="auto">
          <a:xfrm>
            <a:off x="7086600" y="3079750"/>
            <a:ext cx="911225" cy="0"/>
          </a:xfrm>
          <a:prstGeom prst="line">
            <a:avLst/>
          </a:prstGeom>
          <a:noFill/>
          <a:ln w="38100">
            <a:solidFill>
              <a:srgbClr val="FF3300"/>
            </a:solidFill>
            <a:round/>
            <a:headEnd/>
            <a:tailEnd/>
          </a:ln>
          <a:effectLst/>
        </p:spPr>
        <p:txBody>
          <a:bodyPr/>
          <a:lstStyle/>
          <a:p>
            <a:endParaRPr lang="en-US"/>
          </a:p>
        </p:txBody>
      </p:sp>
      <p:sp>
        <p:nvSpPr>
          <p:cNvPr id="141375" name="Line 63"/>
          <p:cNvSpPr>
            <a:spLocks noChangeShapeType="1"/>
          </p:cNvSpPr>
          <p:nvPr/>
        </p:nvSpPr>
        <p:spPr bwMode="auto">
          <a:xfrm>
            <a:off x="7997825" y="4525963"/>
            <a:ext cx="0" cy="558800"/>
          </a:xfrm>
          <a:prstGeom prst="line">
            <a:avLst/>
          </a:prstGeom>
          <a:noFill/>
          <a:ln w="38100">
            <a:solidFill>
              <a:srgbClr val="FF3300"/>
            </a:solidFill>
            <a:round/>
            <a:headEnd/>
            <a:tailEnd/>
          </a:ln>
          <a:effectLst/>
        </p:spPr>
        <p:txBody>
          <a:bodyPr/>
          <a:lstStyle/>
          <a:p>
            <a:endParaRPr lang="en-US"/>
          </a:p>
        </p:txBody>
      </p:sp>
      <p:sp>
        <p:nvSpPr>
          <p:cNvPr id="141376" name="Line 64"/>
          <p:cNvSpPr>
            <a:spLocks noChangeShapeType="1"/>
          </p:cNvSpPr>
          <p:nvPr/>
        </p:nvSpPr>
        <p:spPr bwMode="auto">
          <a:xfrm>
            <a:off x="7086600" y="5080000"/>
            <a:ext cx="922338" cy="0"/>
          </a:xfrm>
          <a:prstGeom prst="line">
            <a:avLst/>
          </a:prstGeom>
          <a:noFill/>
          <a:ln w="38100">
            <a:solidFill>
              <a:srgbClr val="FF3300"/>
            </a:solidFill>
            <a:round/>
            <a:headEnd/>
            <a:tailEnd/>
          </a:ln>
          <a:effectLst/>
        </p:spPr>
        <p:txBody>
          <a:bodyPr/>
          <a:lstStyle/>
          <a:p>
            <a:endParaRPr lang="en-US"/>
          </a:p>
        </p:txBody>
      </p:sp>
      <p:sp>
        <p:nvSpPr>
          <p:cNvPr id="141377" name="Line 65"/>
          <p:cNvSpPr>
            <a:spLocks noChangeShapeType="1"/>
          </p:cNvSpPr>
          <p:nvPr/>
        </p:nvSpPr>
        <p:spPr bwMode="auto">
          <a:xfrm>
            <a:off x="7835900" y="3430588"/>
            <a:ext cx="0" cy="176212"/>
          </a:xfrm>
          <a:prstGeom prst="line">
            <a:avLst/>
          </a:prstGeom>
          <a:noFill/>
          <a:ln w="38100">
            <a:solidFill>
              <a:schemeClr val="folHlink"/>
            </a:solidFill>
            <a:round/>
            <a:headEnd/>
            <a:tailEnd/>
          </a:ln>
          <a:effectLst/>
        </p:spPr>
        <p:txBody>
          <a:bodyPr/>
          <a:lstStyle/>
          <a:p>
            <a:endParaRPr lang="en-US"/>
          </a:p>
        </p:txBody>
      </p:sp>
      <p:sp>
        <p:nvSpPr>
          <p:cNvPr id="141378" name="Line 66"/>
          <p:cNvSpPr>
            <a:spLocks noChangeShapeType="1"/>
          </p:cNvSpPr>
          <p:nvPr/>
        </p:nvSpPr>
        <p:spPr bwMode="auto">
          <a:xfrm>
            <a:off x="7740650" y="3513138"/>
            <a:ext cx="182563" cy="0"/>
          </a:xfrm>
          <a:prstGeom prst="line">
            <a:avLst/>
          </a:prstGeom>
          <a:noFill/>
          <a:ln w="38100">
            <a:solidFill>
              <a:schemeClr val="folHlink"/>
            </a:solidFill>
            <a:round/>
            <a:headEnd/>
            <a:tailEnd/>
          </a:ln>
          <a:effectLst/>
        </p:spPr>
        <p:txBody>
          <a:bodyPr/>
          <a:lstStyle/>
          <a:p>
            <a:endParaRPr lang="en-US"/>
          </a:p>
        </p:txBody>
      </p:sp>
      <p:sp>
        <p:nvSpPr>
          <p:cNvPr id="141379" name="Line 67"/>
          <p:cNvSpPr>
            <a:spLocks noChangeShapeType="1"/>
          </p:cNvSpPr>
          <p:nvPr/>
        </p:nvSpPr>
        <p:spPr bwMode="auto">
          <a:xfrm>
            <a:off x="7734300" y="4627563"/>
            <a:ext cx="182563" cy="0"/>
          </a:xfrm>
          <a:prstGeom prst="line">
            <a:avLst/>
          </a:prstGeom>
          <a:noFill/>
          <a:ln w="38100">
            <a:solidFill>
              <a:schemeClr val="folHlink"/>
            </a:solidFill>
            <a:round/>
            <a:headEnd/>
            <a:tailEnd/>
          </a:ln>
          <a:effectLst/>
        </p:spPr>
        <p:txBody>
          <a:bodyPr/>
          <a:lstStyle/>
          <a:p>
            <a:endParaRPr lang="en-US"/>
          </a:p>
        </p:txBody>
      </p:sp>
      <p:sp>
        <p:nvSpPr>
          <p:cNvPr id="141380" name="Line 68"/>
          <p:cNvSpPr>
            <a:spLocks noChangeShapeType="1"/>
          </p:cNvSpPr>
          <p:nvPr/>
        </p:nvSpPr>
        <p:spPr bwMode="auto">
          <a:xfrm>
            <a:off x="5672138" y="5591175"/>
            <a:ext cx="0" cy="381000"/>
          </a:xfrm>
          <a:prstGeom prst="line">
            <a:avLst/>
          </a:prstGeom>
          <a:noFill/>
          <a:ln w="38100">
            <a:solidFill>
              <a:schemeClr val="tx1"/>
            </a:solidFill>
            <a:round/>
            <a:headEnd/>
            <a:tailEnd/>
          </a:ln>
          <a:effectLst/>
        </p:spPr>
        <p:txBody>
          <a:bodyPr/>
          <a:lstStyle/>
          <a:p>
            <a:endParaRPr lang="en-US"/>
          </a:p>
        </p:txBody>
      </p:sp>
      <p:sp>
        <p:nvSpPr>
          <p:cNvPr id="141381" name="Line 69"/>
          <p:cNvSpPr>
            <a:spLocks noChangeShapeType="1"/>
          </p:cNvSpPr>
          <p:nvPr/>
        </p:nvSpPr>
        <p:spPr bwMode="auto">
          <a:xfrm>
            <a:off x="5338763" y="5981700"/>
            <a:ext cx="666750" cy="0"/>
          </a:xfrm>
          <a:prstGeom prst="line">
            <a:avLst/>
          </a:prstGeom>
          <a:noFill/>
          <a:ln w="38100">
            <a:solidFill>
              <a:schemeClr val="tx1"/>
            </a:solidFill>
            <a:round/>
            <a:headEnd/>
            <a:tailEnd/>
          </a:ln>
          <a:effectLst/>
        </p:spPr>
        <p:txBody>
          <a:bodyPr/>
          <a:lstStyle/>
          <a:p>
            <a:endParaRPr lang="en-US"/>
          </a:p>
        </p:txBody>
      </p:sp>
      <p:sp>
        <p:nvSpPr>
          <p:cNvPr id="141382" name="Line 70"/>
          <p:cNvSpPr>
            <a:spLocks noChangeShapeType="1"/>
          </p:cNvSpPr>
          <p:nvPr/>
        </p:nvSpPr>
        <p:spPr bwMode="auto">
          <a:xfrm>
            <a:off x="5505450" y="6076950"/>
            <a:ext cx="328613" cy="0"/>
          </a:xfrm>
          <a:prstGeom prst="line">
            <a:avLst/>
          </a:prstGeom>
          <a:noFill/>
          <a:ln w="38100">
            <a:solidFill>
              <a:schemeClr val="tx1"/>
            </a:solidFill>
            <a:round/>
            <a:headEnd/>
            <a:tailEnd/>
          </a:ln>
          <a:effectLst/>
        </p:spPr>
        <p:txBody>
          <a:bodyPr/>
          <a:lstStyle/>
          <a:p>
            <a:endParaRPr lang="en-US"/>
          </a:p>
        </p:txBody>
      </p:sp>
      <p:sp>
        <p:nvSpPr>
          <p:cNvPr id="141383" name="Line 71"/>
          <p:cNvSpPr>
            <a:spLocks noChangeShapeType="1"/>
          </p:cNvSpPr>
          <p:nvPr/>
        </p:nvSpPr>
        <p:spPr bwMode="auto">
          <a:xfrm>
            <a:off x="5672138" y="6176963"/>
            <a:ext cx="0" cy="0"/>
          </a:xfrm>
          <a:prstGeom prst="line">
            <a:avLst/>
          </a:prstGeom>
          <a:noFill/>
          <a:ln w="9525">
            <a:solidFill>
              <a:schemeClr val="tx1"/>
            </a:solidFill>
            <a:round/>
            <a:headEnd/>
            <a:tailEnd/>
          </a:ln>
          <a:effectLst/>
        </p:spPr>
        <p:txBody>
          <a:bodyPr/>
          <a:lstStyle/>
          <a:p>
            <a:endParaRPr lang="en-US"/>
          </a:p>
        </p:txBody>
      </p:sp>
      <p:sp>
        <p:nvSpPr>
          <p:cNvPr id="141384" name="Line 72"/>
          <p:cNvSpPr>
            <a:spLocks noChangeShapeType="1"/>
          </p:cNvSpPr>
          <p:nvPr/>
        </p:nvSpPr>
        <p:spPr bwMode="auto">
          <a:xfrm>
            <a:off x="5599113" y="6176963"/>
            <a:ext cx="138112" cy="0"/>
          </a:xfrm>
          <a:prstGeom prst="line">
            <a:avLst/>
          </a:prstGeom>
          <a:noFill/>
          <a:ln w="38100">
            <a:solidFill>
              <a:schemeClr val="tx1"/>
            </a:solidFill>
            <a:round/>
            <a:headEnd/>
            <a:tailEnd/>
          </a:ln>
          <a:effectLst/>
        </p:spPr>
        <p:txBody>
          <a:bodyPr/>
          <a:lstStyle/>
          <a:p>
            <a:endParaRPr lang="en-US"/>
          </a:p>
        </p:txBody>
      </p:sp>
      <p:sp>
        <p:nvSpPr>
          <p:cNvPr id="141385" name="Line 73"/>
          <p:cNvSpPr>
            <a:spLocks noChangeShapeType="1"/>
          </p:cNvSpPr>
          <p:nvPr/>
        </p:nvSpPr>
        <p:spPr bwMode="auto">
          <a:xfrm flipH="1">
            <a:off x="5686425" y="4257675"/>
            <a:ext cx="1304925" cy="0"/>
          </a:xfrm>
          <a:prstGeom prst="line">
            <a:avLst/>
          </a:prstGeom>
          <a:noFill/>
          <a:ln w="38100">
            <a:solidFill>
              <a:schemeClr val="tx1"/>
            </a:solidFill>
            <a:round/>
            <a:headEnd/>
            <a:tailEnd/>
          </a:ln>
          <a:effectLst/>
        </p:spPr>
        <p:txBody>
          <a:bodyPr/>
          <a:lstStyle/>
          <a:p>
            <a:endParaRPr lang="en-US"/>
          </a:p>
        </p:txBody>
      </p:sp>
      <p:sp>
        <p:nvSpPr>
          <p:cNvPr id="141386" name="Line 74"/>
          <p:cNvSpPr>
            <a:spLocks noChangeShapeType="1"/>
          </p:cNvSpPr>
          <p:nvPr/>
        </p:nvSpPr>
        <p:spPr bwMode="auto">
          <a:xfrm flipH="1">
            <a:off x="5643563" y="3409950"/>
            <a:ext cx="1347787" cy="0"/>
          </a:xfrm>
          <a:prstGeom prst="line">
            <a:avLst/>
          </a:prstGeom>
          <a:noFill/>
          <a:ln w="38100">
            <a:solidFill>
              <a:srgbClr val="3B3FD3"/>
            </a:solidFill>
            <a:round/>
            <a:headEnd/>
            <a:tailEnd/>
          </a:ln>
          <a:effectLst/>
        </p:spPr>
        <p:txBody>
          <a:bodyPr/>
          <a:lstStyle/>
          <a:p>
            <a:endParaRPr lang="en-US"/>
          </a:p>
        </p:txBody>
      </p:sp>
      <p:sp>
        <p:nvSpPr>
          <p:cNvPr id="141387" name="Line 75"/>
          <p:cNvSpPr>
            <a:spLocks noChangeShapeType="1"/>
          </p:cNvSpPr>
          <p:nvPr/>
        </p:nvSpPr>
        <p:spPr bwMode="auto">
          <a:xfrm>
            <a:off x="5643563" y="3419475"/>
            <a:ext cx="0" cy="320675"/>
          </a:xfrm>
          <a:prstGeom prst="line">
            <a:avLst/>
          </a:prstGeom>
          <a:noFill/>
          <a:ln w="38100">
            <a:solidFill>
              <a:srgbClr val="3B3FD3"/>
            </a:solidFill>
            <a:round/>
            <a:headEnd/>
            <a:tailEnd/>
          </a:ln>
          <a:effectLst/>
        </p:spPr>
        <p:txBody>
          <a:bodyPr/>
          <a:lstStyle/>
          <a:p>
            <a:endParaRPr lang="en-US"/>
          </a:p>
        </p:txBody>
      </p:sp>
      <p:sp>
        <p:nvSpPr>
          <p:cNvPr id="141388" name="Line 76"/>
          <p:cNvSpPr>
            <a:spLocks noChangeShapeType="1"/>
          </p:cNvSpPr>
          <p:nvPr/>
        </p:nvSpPr>
        <p:spPr bwMode="auto">
          <a:xfrm>
            <a:off x="5400675" y="3886200"/>
            <a:ext cx="561975" cy="0"/>
          </a:xfrm>
          <a:prstGeom prst="line">
            <a:avLst/>
          </a:prstGeom>
          <a:noFill/>
          <a:ln w="57150">
            <a:solidFill>
              <a:srgbClr val="3B3FD3"/>
            </a:solidFill>
            <a:round/>
            <a:headEnd/>
            <a:tailEnd/>
          </a:ln>
          <a:effectLst/>
        </p:spPr>
        <p:txBody>
          <a:bodyPr/>
          <a:lstStyle/>
          <a:p>
            <a:endParaRPr lang="en-US"/>
          </a:p>
        </p:txBody>
      </p:sp>
      <p:sp>
        <p:nvSpPr>
          <p:cNvPr id="141389" name="Line 77"/>
          <p:cNvSpPr>
            <a:spLocks noChangeShapeType="1"/>
          </p:cNvSpPr>
          <p:nvPr/>
        </p:nvSpPr>
        <p:spPr bwMode="auto">
          <a:xfrm>
            <a:off x="5400675" y="3740150"/>
            <a:ext cx="561975" cy="3175"/>
          </a:xfrm>
          <a:prstGeom prst="line">
            <a:avLst/>
          </a:prstGeom>
          <a:noFill/>
          <a:ln w="57150">
            <a:solidFill>
              <a:srgbClr val="3B3FD3"/>
            </a:solidFill>
            <a:round/>
            <a:headEnd/>
            <a:tailEnd/>
          </a:ln>
          <a:effectLst/>
        </p:spPr>
        <p:txBody>
          <a:bodyPr/>
          <a:lstStyle/>
          <a:p>
            <a:endParaRPr lang="en-US"/>
          </a:p>
        </p:txBody>
      </p:sp>
      <p:sp>
        <p:nvSpPr>
          <p:cNvPr id="141390" name="Line 78"/>
          <p:cNvSpPr>
            <a:spLocks noChangeShapeType="1"/>
          </p:cNvSpPr>
          <p:nvPr/>
        </p:nvSpPr>
        <p:spPr bwMode="auto">
          <a:xfrm>
            <a:off x="5672138" y="3886200"/>
            <a:ext cx="0" cy="1695450"/>
          </a:xfrm>
          <a:prstGeom prst="line">
            <a:avLst/>
          </a:prstGeom>
          <a:noFill/>
          <a:ln w="38100">
            <a:solidFill>
              <a:schemeClr val="tx1"/>
            </a:solidFill>
            <a:round/>
            <a:headEnd/>
            <a:tailEnd/>
          </a:ln>
          <a:effectLst/>
        </p:spPr>
        <p:txBody>
          <a:bodyPr/>
          <a:lstStyle/>
          <a:p>
            <a:endParaRPr lang="en-US"/>
          </a:p>
        </p:txBody>
      </p:sp>
      <p:sp>
        <p:nvSpPr>
          <p:cNvPr id="141391" name="Line 79"/>
          <p:cNvSpPr>
            <a:spLocks noChangeShapeType="1"/>
          </p:cNvSpPr>
          <p:nvPr/>
        </p:nvSpPr>
        <p:spPr bwMode="auto">
          <a:xfrm>
            <a:off x="5672138" y="5581650"/>
            <a:ext cx="0" cy="0"/>
          </a:xfrm>
          <a:prstGeom prst="line">
            <a:avLst/>
          </a:prstGeom>
          <a:noFill/>
          <a:ln w="38100">
            <a:solidFill>
              <a:schemeClr val="tx1"/>
            </a:solidFill>
            <a:round/>
            <a:headEnd/>
            <a:tailEnd/>
          </a:ln>
          <a:effectLst/>
        </p:spPr>
        <p:txBody>
          <a:bodyPr/>
          <a:lstStyle/>
          <a:p>
            <a:endParaRPr lang="en-US"/>
          </a:p>
        </p:txBody>
      </p:sp>
      <p:sp>
        <p:nvSpPr>
          <p:cNvPr id="141392" name="Line 80"/>
          <p:cNvSpPr>
            <a:spLocks noChangeShapeType="1"/>
          </p:cNvSpPr>
          <p:nvPr/>
        </p:nvSpPr>
        <p:spPr bwMode="auto">
          <a:xfrm flipV="1">
            <a:off x="6991350" y="4154488"/>
            <a:ext cx="0" cy="103187"/>
          </a:xfrm>
          <a:prstGeom prst="line">
            <a:avLst/>
          </a:prstGeom>
          <a:noFill/>
          <a:ln w="38100">
            <a:solidFill>
              <a:schemeClr val="tx1"/>
            </a:solidFill>
            <a:round/>
            <a:headEnd/>
            <a:tailEnd/>
          </a:ln>
          <a:effectLst/>
        </p:spPr>
        <p:txBody>
          <a:bodyPr/>
          <a:lstStyle/>
          <a:p>
            <a:endParaRPr lang="en-US"/>
          </a:p>
        </p:txBody>
      </p:sp>
      <p:sp>
        <p:nvSpPr>
          <p:cNvPr id="141393" name="Line 81"/>
          <p:cNvSpPr>
            <a:spLocks noChangeShapeType="1"/>
          </p:cNvSpPr>
          <p:nvPr/>
        </p:nvSpPr>
        <p:spPr bwMode="auto">
          <a:xfrm>
            <a:off x="6991350" y="3409950"/>
            <a:ext cx="0" cy="95250"/>
          </a:xfrm>
          <a:prstGeom prst="line">
            <a:avLst/>
          </a:prstGeom>
          <a:noFill/>
          <a:ln w="38100">
            <a:solidFill>
              <a:srgbClr val="3B3FD3"/>
            </a:solidFill>
            <a:round/>
            <a:headEnd/>
            <a:tailEnd/>
          </a:ln>
          <a:effectLst/>
        </p:spPr>
        <p:txBody>
          <a:bodyPr/>
          <a:lstStyle/>
          <a:p>
            <a:endParaRPr lang="en-US"/>
          </a:p>
        </p:txBody>
      </p:sp>
      <p:sp>
        <p:nvSpPr>
          <p:cNvPr id="141394" name="Line 82"/>
          <p:cNvSpPr>
            <a:spLocks noChangeShapeType="1"/>
          </p:cNvSpPr>
          <p:nvPr/>
        </p:nvSpPr>
        <p:spPr bwMode="auto">
          <a:xfrm>
            <a:off x="5686425" y="5391150"/>
            <a:ext cx="276225" cy="0"/>
          </a:xfrm>
          <a:prstGeom prst="line">
            <a:avLst/>
          </a:prstGeom>
          <a:noFill/>
          <a:ln w="38100">
            <a:solidFill>
              <a:schemeClr val="tx1"/>
            </a:solidFill>
            <a:round/>
            <a:headEnd/>
            <a:tailEnd/>
          </a:ln>
          <a:effectLst/>
        </p:spPr>
        <p:txBody>
          <a:bodyPr/>
          <a:lstStyle/>
          <a:p>
            <a:endParaRPr lang="en-US"/>
          </a:p>
        </p:txBody>
      </p:sp>
      <p:sp>
        <p:nvSpPr>
          <p:cNvPr id="141395" name="Line 83"/>
          <p:cNvSpPr>
            <a:spLocks noChangeShapeType="1"/>
          </p:cNvSpPr>
          <p:nvPr/>
        </p:nvSpPr>
        <p:spPr bwMode="auto">
          <a:xfrm>
            <a:off x="6400800" y="5391150"/>
            <a:ext cx="590550" cy="0"/>
          </a:xfrm>
          <a:prstGeom prst="line">
            <a:avLst/>
          </a:prstGeom>
          <a:noFill/>
          <a:ln w="38100">
            <a:solidFill>
              <a:srgbClr val="FF3300"/>
            </a:solidFill>
            <a:round/>
            <a:headEnd/>
            <a:tailEnd/>
          </a:ln>
          <a:effectLst/>
        </p:spPr>
        <p:txBody>
          <a:bodyPr/>
          <a:lstStyle/>
          <a:p>
            <a:endParaRPr lang="en-US"/>
          </a:p>
        </p:txBody>
      </p:sp>
      <p:sp>
        <p:nvSpPr>
          <p:cNvPr id="141396" name="Line 84"/>
          <p:cNvSpPr>
            <a:spLocks noChangeShapeType="1"/>
          </p:cNvSpPr>
          <p:nvPr/>
        </p:nvSpPr>
        <p:spPr bwMode="auto">
          <a:xfrm flipV="1">
            <a:off x="6991350" y="5156200"/>
            <a:ext cx="0" cy="234950"/>
          </a:xfrm>
          <a:prstGeom prst="line">
            <a:avLst/>
          </a:prstGeom>
          <a:noFill/>
          <a:ln w="38100">
            <a:solidFill>
              <a:srgbClr val="FF3300"/>
            </a:solidFill>
            <a:round/>
            <a:headEnd/>
            <a:tailEnd/>
          </a:ln>
          <a:effectLst/>
        </p:spPr>
        <p:txBody>
          <a:bodyPr/>
          <a:lstStyle/>
          <a:p>
            <a:endParaRPr lang="en-US"/>
          </a:p>
        </p:txBody>
      </p:sp>
      <p:sp>
        <p:nvSpPr>
          <p:cNvPr id="141397" name="Line 85"/>
          <p:cNvSpPr>
            <a:spLocks noChangeShapeType="1"/>
          </p:cNvSpPr>
          <p:nvPr/>
        </p:nvSpPr>
        <p:spPr bwMode="auto">
          <a:xfrm flipV="1">
            <a:off x="5962650" y="5156200"/>
            <a:ext cx="438150" cy="234950"/>
          </a:xfrm>
          <a:prstGeom prst="line">
            <a:avLst/>
          </a:prstGeom>
          <a:noFill/>
          <a:ln w="38100">
            <a:solidFill>
              <a:schemeClr val="tx1"/>
            </a:solidFill>
            <a:round/>
            <a:headEnd/>
            <a:tailEnd type="triangle" w="med" len="med"/>
          </a:ln>
          <a:effectLst/>
        </p:spPr>
        <p:txBody>
          <a:bodyPr/>
          <a:lstStyle/>
          <a:p>
            <a:endParaRPr lang="en-US"/>
          </a:p>
        </p:txBody>
      </p:sp>
      <p:sp>
        <p:nvSpPr>
          <p:cNvPr id="141398" name="Line 86"/>
          <p:cNvSpPr>
            <a:spLocks noChangeShapeType="1"/>
          </p:cNvSpPr>
          <p:nvPr/>
        </p:nvSpPr>
        <p:spPr bwMode="auto">
          <a:xfrm flipV="1">
            <a:off x="6991350" y="2562225"/>
            <a:ext cx="0" cy="427038"/>
          </a:xfrm>
          <a:prstGeom prst="line">
            <a:avLst/>
          </a:prstGeom>
          <a:noFill/>
          <a:ln w="38100">
            <a:solidFill>
              <a:srgbClr val="FF3300"/>
            </a:solidFill>
            <a:round/>
            <a:headEnd/>
            <a:tailEnd/>
          </a:ln>
          <a:effectLst/>
        </p:spPr>
        <p:txBody>
          <a:bodyPr/>
          <a:lstStyle/>
          <a:p>
            <a:endParaRPr lang="en-US"/>
          </a:p>
        </p:txBody>
      </p:sp>
      <p:sp>
        <p:nvSpPr>
          <p:cNvPr id="141399" name="Line 87"/>
          <p:cNvSpPr>
            <a:spLocks noChangeShapeType="1"/>
          </p:cNvSpPr>
          <p:nvPr/>
        </p:nvSpPr>
        <p:spPr bwMode="auto">
          <a:xfrm flipV="1">
            <a:off x="6991350" y="1925638"/>
            <a:ext cx="0" cy="630237"/>
          </a:xfrm>
          <a:prstGeom prst="line">
            <a:avLst/>
          </a:prstGeom>
          <a:noFill/>
          <a:ln w="38100">
            <a:solidFill>
              <a:srgbClr val="FF3300"/>
            </a:solidFill>
            <a:round/>
            <a:headEnd/>
            <a:tailEnd/>
          </a:ln>
          <a:effectLst/>
        </p:spPr>
        <p:txBody>
          <a:bodyPr/>
          <a:lstStyle/>
          <a:p>
            <a:endParaRPr lang="en-US"/>
          </a:p>
        </p:txBody>
      </p:sp>
      <p:sp>
        <p:nvSpPr>
          <p:cNvPr id="141400" name="Text Box 88"/>
          <p:cNvSpPr txBox="1">
            <a:spLocks noChangeArrowheads="1"/>
          </p:cNvSpPr>
          <p:nvPr/>
        </p:nvSpPr>
        <p:spPr bwMode="auto">
          <a:xfrm>
            <a:off x="6400800" y="1558925"/>
            <a:ext cx="1247775" cy="366713"/>
          </a:xfrm>
          <a:prstGeom prst="rect">
            <a:avLst/>
          </a:prstGeom>
          <a:noFill/>
          <a:ln w="9525">
            <a:noFill/>
            <a:miter lim="800000"/>
            <a:headEnd/>
            <a:tailEnd/>
          </a:ln>
          <a:effectLst/>
        </p:spPr>
        <p:txBody>
          <a:bodyPr>
            <a:spAutoFit/>
          </a:bodyPr>
          <a:lstStyle/>
          <a:p>
            <a:pPr algn="ctr">
              <a:spcBef>
                <a:spcPct val="50000"/>
              </a:spcBef>
            </a:pPr>
            <a:r>
              <a:rPr lang="en-US" b="1">
                <a:solidFill>
                  <a:srgbClr val="FF3300"/>
                </a:solidFill>
              </a:rPr>
              <a:t>12 V</a:t>
            </a:r>
          </a:p>
        </p:txBody>
      </p:sp>
      <p:sp>
        <p:nvSpPr>
          <p:cNvPr id="141401" name="Text Box 89"/>
          <p:cNvSpPr txBox="1">
            <a:spLocks noChangeArrowheads="1"/>
          </p:cNvSpPr>
          <p:nvPr/>
        </p:nvSpPr>
        <p:spPr bwMode="auto">
          <a:xfrm>
            <a:off x="4651375" y="3919538"/>
            <a:ext cx="1160463" cy="457200"/>
          </a:xfrm>
          <a:prstGeom prst="rect">
            <a:avLst/>
          </a:prstGeom>
          <a:noFill/>
          <a:ln w="9525">
            <a:noFill/>
            <a:miter lim="800000"/>
            <a:headEnd/>
            <a:tailEnd/>
          </a:ln>
          <a:effectLst/>
        </p:spPr>
        <p:txBody>
          <a:bodyPr>
            <a:spAutoFit/>
          </a:bodyPr>
          <a:lstStyle/>
          <a:p>
            <a:pPr algn="ctr">
              <a:spcBef>
                <a:spcPct val="50000"/>
              </a:spcBef>
            </a:pPr>
            <a:r>
              <a:rPr lang="en-US" sz="2400" b="1"/>
              <a:t> C int</a:t>
            </a:r>
          </a:p>
        </p:txBody>
      </p:sp>
      <p:sp>
        <p:nvSpPr>
          <p:cNvPr id="141402" name="Text Box 90"/>
          <p:cNvSpPr txBox="1">
            <a:spLocks noChangeArrowheads="1"/>
          </p:cNvSpPr>
          <p:nvPr/>
        </p:nvSpPr>
        <p:spPr bwMode="auto">
          <a:xfrm>
            <a:off x="4232275" y="1736725"/>
            <a:ext cx="2335213" cy="396875"/>
          </a:xfrm>
          <a:prstGeom prst="rect">
            <a:avLst/>
          </a:prstGeom>
          <a:noFill/>
          <a:ln w="9525">
            <a:noFill/>
            <a:miter lim="800000"/>
            <a:headEnd/>
            <a:tailEnd/>
          </a:ln>
          <a:effectLst/>
        </p:spPr>
        <p:txBody>
          <a:bodyPr>
            <a:spAutoFit/>
          </a:bodyPr>
          <a:lstStyle/>
          <a:p>
            <a:pPr algn="ctr">
              <a:spcBef>
                <a:spcPct val="50000"/>
              </a:spcBef>
            </a:pPr>
            <a:r>
              <a:rPr lang="en-US" sz="2000" b="1"/>
              <a:t>Open Collector</a:t>
            </a:r>
          </a:p>
        </p:txBody>
      </p:sp>
      <p:sp>
        <p:nvSpPr>
          <p:cNvPr id="141403" name="Line 91"/>
          <p:cNvSpPr>
            <a:spLocks noChangeShapeType="1"/>
          </p:cNvSpPr>
          <p:nvPr/>
        </p:nvSpPr>
        <p:spPr bwMode="auto">
          <a:xfrm flipV="1">
            <a:off x="4799013" y="5360988"/>
            <a:ext cx="601662" cy="0"/>
          </a:xfrm>
          <a:prstGeom prst="line">
            <a:avLst/>
          </a:prstGeom>
          <a:noFill/>
          <a:ln w="57150">
            <a:solidFill>
              <a:srgbClr val="009900"/>
            </a:solidFill>
            <a:round/>
            <a:headEnd/>
            <a:tailEnd type="triangle" w="med" len="med"/>
          </a:ln>
          <a:effectLst/>
        </p:spPr>
        <p:txBody>
          <a:bodyPr/>
          <a:lstStyle/>
          <a:p>
            <a:endParaRPr lang="en-US"/>
          </a:p>
        </p:txBody>
      </p:sp>
      <p:sp>
        <p:nvSpPr>
          <p:cNvPr id="141404" name="Text Box 92"/>
          <p:cNvSpPr txBox="1">
            <a:spLocks noChangeArrowheads="1"/>
          </p:cNvSpPr>
          <p:nvPr/>
        </p:nvSpPr>
        <p:spPr bwMode="auto">
          <a:xfrm>
            <a:off x="2717800" y="5599113"/>
            <a:ext cx="1701800" cy="366712"/>
          </a:xfrm>
          <a:prstGeom prst="rect">
            <a:avLst/>
          </a:prstGeom>
          <a:noFill/>
          <a:ln w="9525">
            <a:noFill/>
            <a:miter lim="800000"/>
            <a:headEnd/>
            <a:tailEnd/>
          </a:ln>
          <a:effectLst/>
        </p:spPr>
        <p:txBody>
          <a:bodyPr>
            <a:spAutoFit/>
          </a:bodyPr>
          <a:lstStyle/>
          <a:p>
            <a:pPr algn="ctr">
              <a:spcBef>
                <a:spcPct val="50000"/>
              </a:spcBef>
            </a:pPr>
            <a:r>
              <a:rPr lang="en-US" b="1">
                <a:solidFill>
                  <a:schemeClr val="bg2"/>
                </a:solidFill>
              </a:rPr>
              <a:t>RELAY</a:t>
            </a:r>
          </a:p>
        </p:txBody>
      </p:sp>
      <p:sp>
        <p:nvSpPr>
          <p:cNvPr id="141405" name="Text Box 93"/>
          <p:cNvSpPr txBox="1">
            <a:spLocks noChangeArrowheads="1"/>
          </p:cNvSpPr>
          <p:nvPr/>
        </p:nvSpPr>
        <p:spPr bwMode="auto">
          <a:xfrm>
            <a:off x="6654800" y="5619750"/>
            <a:ext cx="1701800" cy="366713"/>
          </a:xfrm>
          <a:prstGeom prst="rect">
            <a:avLst/>
          </a:prstGeom>
          <a:noFill/>
          <a:ln w="9525">
            <a:noFill/>
            <a:miter lim="800000"/>
            <a:headEnd/>
            <a:tailEnd/>
          </a:ln>
          <a:effectLst/>
        </p:spPr>
        <p:txBody>
          <a:bodyPr>
            <a:spAutoFit/>
          </a:bodyPr>
          <a:lstStyle/>
          <a:p>
            <a:pPr algn="ctr">
              <a:spcBef>
                <a:spcPct val="50000"/>
              </a:spcBef>
            </a:pPr>
            <a:r>
              <a:rPr lang="en-US" b="1">
                <a:solidFill>
                  <a:schemeClr val="bg2"/>
                </a:solidFill>
              </a:rPr>
              <a:t>RELAY</a:t>
            </a:r>
          </a:p>
        </p:txBody>
      </p:sp>
      <p:sp>
        <p:nvSpPr>
          <p:cNvPr id="141406" name="Line 94"/>
          <p:cNvSpPr>
            <a:spLocks noChangeShapeType="1"/>
          </p:cNvSpPr>
          <p:nvPr/>
        </p:nvSpPr>
        <p:spPr bwMode="auto">
          <a:xfrm flipH="1" flipV="1">
            <a:off x="5651500" y="2800350"/>
            <a:ext cx="0" cy="355600"/>
          </a:xfrm>
          <a:prstGeom prst="line">
            <a:avLst/>
          </a:prstGeom>
          <a:noFill/>
          <a:ln w="57150">
            <a:solidFill>
              <a:srgbClr val="3B3FD3"/>
            </a:solidFill>
            <a:round/>
            <a:headEnd/>
            <a:tailEnd type="triangle" w="med" len="med"/>
          </a:ln>
          <a:effectLst/>
        </p:spPr>
        <p:txBody>
          <a:bodyPr/>
          <a:lstStyle/>
          <a:p>
            <a:endParaRPr lang="en-US"/>
          </a:p>
        </p:txBody>
      </p:sp>
      <p:sp>
        <p:nvSpPr>
          <p:cNvPr id="141407" name="Line 95"/>
          <p:cNvSpPr>
            <a:spLocks noChangeShapeType="1"/>
          </p:cNvSpPr>
          <p:nvPr/>
        </p:nvSpPr>
        <p:spPr bwMode="auto">
          <a:xfrm flipV="1">
            <a:off x="5643563" y="3262313"/>
            <a:ext cx="0" cy="150812"/>
          </a:xfrm>
          <a:prstGeom prst="line">
            <a:avLst/>
          </a:prstGeom>
          <a:noFill/>
          <a:ln w="38100">
            <a:solidFill>
              <a:srgbClr val="3B3FD3"/>
            </a:solidFill>
            <a:round/>
            <a:headEnd/>
            <a:tailEnd/>
          </a:ln>
          <a:effectLst/>
        </p:spPr>
        <p:txBody>
          <a:bodyPr/>
          <a:lstStyle/>
          <a:p>
            <a:endParaRPr lang="en-US"/>
          </a:p>
        </p:txBody>
      </p:sp>
      <p:sp>
        <p:nvSpPr>
          <p:cNvPr id="141408" name="Oval 96"/>
          <p:cNvSpPr>
            <a:spLocks noChangeArrowheads="1"/>
          </p:cNvSpPr>
          <p:nvPr/>
        </p:nvSpPr>
        <p:spPr bwMode="auto">
          <a:xfrm>
            <a:off x="1527175" y="2709863"/>
            <a:ext cx="473075" cy="558800"/>
          </a:xfrm>
          <a:prstGeom prst="ellipse">
            <a:avLst/>
          </a:prstGeom>
          <a:noFill/>
          <a:ln w="38100">
            <a:solidFill>
              <a:schemeClr val="tx1"/>
            </a:solidFill>
            <a:round/>
            <a:headEnd/>
            <a:tailEnd/>
          </a:ln>
          <a:effectLst/>
        </p:spPr>
        <p:txBody>
          <a:bodyPr wrap="none" anchor="ctr"/>
          <a:lstStyle/>
          <a:p>
            <a:endParaRPr lang="en-US"/>
          </a:p>
        </p:txBody>
      </p:sp>
      <p:sp>
        <p:nvSpPr>
          <p:cNvPr id="141409" name="Line 97"/>
          <p:cNvSpPr>
            <a:spLocks noChangeShapeType="1"/>
          </p:cNvSpPr>
          <p:nvPr/>
        </p:nvSpPr>
        <p:spPr bwMode="auto">
          <a:xfrm flipH="1" flipV="1">
            <a:off x="1758950" y="2806700"/>
            <a:ext cx="0" cy="355600"/>
          </a:xfrm>
          <a:prstGeom prst="line">
            <a:avLst/>
          </a:prstGeom>
          <a:noFill/>
          <a:ln w="57150">
            <a:solidFill>
              <a:srgbClr val="3B3FD3"/>
            </a:solidFill>
            <a:round/>
            <a:headEnd/>
            <a:tailEnd type="triangle" w="med" len="med"/>
          </a:ln>
          <a:effectLst/>
        </p:spPr>
        <p:txBody>
          <a:bodyPr/>
          <a:lstStyle/>
          <a:p>
            <a:endParaRPr lang="en-US"/>
          </a:p>
        </p:txBody>
      </p:sp>
      <p:sp>
        <p:nvSpPr>
          <p:cNvPr id="141410" name="Line 98"/>
          <p:cNvSpPr>
            <a:spLocks noChangeShapeType="1"/>
          </p:cNvSpPr>
          <p:nvPr/>
        </p:nvSpPr>
        <p:spPr bwMode="auto">
          <a:xfrm flipV="1">
            <a:off x="1751013" y="3268663"/>
            <a:ext cx="0" cy="150812"/>
          </a:xfrm>
          <a:prstGeom prst="line">
            <a:avLst/>
          </a:prstGeom>
          <a:noFill/>
          <a:ln w="38100">
            <a:solidFill>
              <a:srgbClr val="3B3FD3"/>
            </a:solidFill>
            <a:round/>
            <a:headEnd/>
            <a:tailEnd/>
          </a:ln>
          <a:effectLst/>
        </p:spPr>
        <p:txBody>
          <a:bodyPr/>
          <a:lstStyle/>
          <a:p>
            <a:endParaRPr lang="en-US"/>
          </a:p>
        </p:txBody>
      </p:sp>
      <p:sp>
        <p:nvSpPr>
          <p:cNvPr id="141411" name="Text Box 99"/>
          <p:cNvSpPr txBox="1">
            <a:spLocks noChangeArrowheads="1"/>
          </p:cNvSpPr>
          <p:nvPr/>
        </p:nvSpPr>
        <p:spPr bwMode="auto">
          <a:xfrm>
            <a:off x="5643563" y="2684463"/>
            <a:ext cx="950912" cy="457200"/>
          </a:xfrm>
          <a:prstGeom prst="rect">
            <a:avLst/>
          </a:prstGeom>
          <a:noFill/>
          <a:ln w="9525">
            <a:noFill/>
            <a:miter lim="800000"/>
            <a:headEnd/>
            <a:tailEnd/>
          </a:ln>
          <a:effectLst/>
        </p:spPr>
        <p:txBody>
          <a:bodyPr>
            <a:spAutoFit/>
          </a:bodyPr>
          <a:lstStyle/>
          <a:p>
            <a:pPr algn="ctr">
              <a:spcBef>
                <a:spcPct val="50000"/>
              </a:spcBef>
            </a:pPr>
            <a:r>
              <a:rPr lang="en-US" sz="2400" b="1"/>
              <a:t>Ib</a:t>
            </a:r>
          </a:p>
        </p:txBody>
      </p:sp>
      <p:sp>
        <p:nvSpPr>
          <p:cNvPr id="141412" name="Text Box 100"/>
          <p:cNvSpPr txBox="1">
            <a:spLocks noChangeArrowheads="1"/>
          </p:cNvSpPr>
          <p:nvPr/>
        </p:nvSpPr>
        <p:spPr bwMode="auto">
          <a:xfrm>
            <a:off x="1714500" y="2709863"/>
            <a:ext cx="950913" cy="457200"/>
          </a:xfrm>
          <a:prstGeom prst="rect">
            <a:avLst/>
          </a:prstGeom>
          <a:noFill/>
          <a:ln w="9525">
            <a:noFill/>
            <a:miter lim="800000"/>
            <a:headEnd/>
            <a:tailEnd/>
          </a:ln>
          <a:effectLst/>
        </p:spPr>
        <p:txBody>
          <a:bodyPr>
            <a:spAutoFit/>
          </a:bodyPr>
          <a:lstStyle/>
          <a:p>
            <a:pPr algn="ctr">
              <a:spcBef>
                <a:spcPct val="50000"/>
              </a:spcBef>
            </a:pPr>
            <a:r>
              <a:rPr lang="en-US" sz="2400" b="1"/>
              <a:t>Ib</a:t>
            </a:r>
          </a:p>
        </p:txBody>
      </p:sp>
      <p:sp>
        <p:nvSpPr>
          <p:cNvPr id="141413" name="Line 101"/>
          <p:cNvSpPr>
            <a:spLocks noChangeShapeType="1"/>
          </p:cNvSpPr>
          <p:nvPr/>
        </p:nvSpPr>
        <p:spPr bwMode="auto">
          <a:xfrm>
            <a:off x="4818063" y="2193925"/>
            <a:ext cx="0" cy="3167063"/>
          </a:xfrm>
          <a:prstGeom prst="line">
            <a:avLst/>
          </a:prstGeom>
          <a:noFill/>
          <a:ln w="38100">
            <a:solidFill>
              <a:srgbClr val="009900"/>
            </a:solidFill>
            <a:round/>
            <a:headEnd/>
            <a:tailEnd/>
          </a:ln>
          <a:effectLst/>
        </p:spPr>
        <p:txBody>
          <a:bodyPr/>
          <a:lstStyle/>
          <a:p>
            <a:endParaRPr lang="en-US"/>
          </a:p>
        </p:txBody>
      </p:sp>
      <p:sp>
        <p:nvSpPr>
          <p:cNvPr id="141414" name="Line 102"/>
          <p:cNvSpPr>
            <a:spLocks noChangeShapeType="1"/>
          </p:cNvSpPr>
          <p:nvPr/>
        </p:nvSpPr>
        <p:spPr bwMode="auto">
          <a:xfrm flipV="1">
            <a:off x="2262188" y="2316163"/>
            <a:ext cx="601662" cy="0"/>
          </a:xfrm>
          <a:prstGeom prst="line">
            <a:avLst/>
          </a:prstGeom>
          <a:noFill/>
          <a:ln w="57150">
            <a:solidFill>
              <a:srgbClr val="009900"/>
            </a:solidFill>
            <a:round/>
            <a:headEnd/>
            <a:tailEnd type="triangle" w="med" len="med"/>
          </a:ln>
          <a:effectLst/>
        </p:spPr>
        <p:txBody>
          <a:bodyPr/>
          <a:lstStyle/>
          <a:p>
            <a:endParaRPr lang="en-US"/>
          </a:p>
        </p:txBody>
      </p:sp>
      <p:graphicFrame>
        <p:nvGraphicFramePr>
          <p:cNvPr id="141418" name="Object 106"/>
          <p:cNvGraphicFramePr>
            <a:graphicFrameLocks noGrp="1" noChangeAspect="1"/>
          </p:cNvGraphicFramePr>
          <p:nvPr>
            <p:ph sz="quarter" idx="2"/>
          </p:nvPr>
        </p:nvGraphicFramePr>
        <p:xfrm>
          <a:off x="673100" y="190500"/>
          <a:ext cx="2727325" cy="1533525"/>
        </p:xfrm>
        <a:graphic>
          <a:graphicData uri="http://schemas.openxmlformats.org/presentationml/2006/ole">
            <mc:AlternateContent xmlns:mc="http://schemas.openxmlformats.org/markup-compatibility/2006">
              <mc:Choice xmlns:v="urn:schemas-microsoft-com:vml" Requires="v">
                <p:oleObj spid="_x0000_s141437" name="Visio" r:id="rId3" imgW="2952274" imgH="1660684" progId="Visio.Drawing.11">
                  <p:embed/>
                </p:oleObj>
              </mc:Choice>
              <mc:Fallback>
                <p:oleObj name="Visio" r:id="rId3" imgW="2952274" imgH="1660684" progId="Visio.Drawing.11">
                  <p:embed/>
                  <p:pic>
                    <p:nvPicPr>
                      <p:cNvPr id="0" name="Picture 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 y="190500"/>
                        <a:ext cx="2727325"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7" name="Picture 104" descr="1423872-imcu7fbjz7xuwah9rj6jxq7a___super"/>
          <p:cNvPicPr>
            <a:picLocks noChangeAspect="1" noChangeArrowheads="1"/>
          </p:cNvPicPr>
          <p:nvPr/>
        </p:nvPicPr>
        <p:blipFill>
          <a:blip r:embed="rId5" cstate="print"/>
          <a:srcRect/>
          <a:stretch>
            <a:fillRect/>
          </a:stretch>
        </p:blipFill>
        <p:spPr bwMode="auto">
          <a:xfrm>
            <a:off x="7239000" y="678751"/>
            <a:ext cx="1152525" cy="962724"/>
          </a:xfrm>
          <a:prstGeom prst="rect">
            <a:avLst/>
          </a:prstGeom>
          <a:noFill/>
        </p:spPr>
      </p:pic>
      <p:sp>
        <p:nvSpPr>
          <p:cNvPr id="2" name="Slide Number Placeholder 1"/>
          <p:cNvSpPr>
            <a:spLocks noGrp="1"/>
          </p:cNvSpPr>
          <p:nvPr>
            <p:ph type="sldNum" sz="quarter" idx="12"/>
          </p:nvPr>
        </p:nvSpPr>
        <p:spPr/>
        <p:txBody>
          <a:bodyPr/>
          <a:lstStyle/>
          <a:p>
            <a:pPr>
              <a:defRPr/>
            </a:pPr>
            <a:fld id="{1B0842D1-B915-4FFB-857E-62C58867F5C0}"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8" name="Rectangle 4"/>
          <p:cNvSpPr>
            <a:spLocks noChangeArrowheads="1"/>
          </p:cNvSpPr>
          <p:nvPr/>
        </p:nvSpPr>
        <p:spPr bwMode="auto">
          <a:xfrm>
            <a:off x="219075" y="896938"/>
            <a:ext cx="8763000" cy="1890712"/>
          </a:xfrm>
          <a:prstGeom prst="rect">
            <a:avLst/>
          </a:prstGeom>
          <a:noFill/>
          <a:ln w="9525" algn="ctr">
            <a:noFill/>
            <a:miter lim="800000"/>
            <a:headEnd/>
            <a:tailEnd/>
          </a:ln>
          <a:effectLst/>
        </p:spPr>
        <p:txBody>
          <a:bodyPr lIns="45720" tIns="46038" rIns="45720" bIns="46038"/>
          <a:lstStyle/>
          <a:p>
            <a:pPr marL="227013" indent="-227013">
              <a:spcBef>
                <a:spcPct val="65000"/>
              </a:spcBef>
              <a:buFontTx/>
              <a:buChar char="•"/>
            </a:pPr>
            <a:r>
              <a:rPr lang="en-US" sz="2400" b="1"/>
              <a:t>Actively High driven Latching relays reduce:</a:t>
            </a:r>
          </a:p>
          <a:p>
            <a:pPr marL="574675" lvl="1" indent="-233363">
              <a:spcBef>
                <a:spcPct val="20000"/>
              </a:spcBef>
              <a:buFontTx/>
              <a:buChar char="–"/>
            </a:pPr>
            <a:r>
              <a:rPr lang="en-US" sz="2000" b="1">
                <a:solidFill>
                  <a:srgbClr val="0000FF"/>
                </a:solidFill>
              </a:rPr>
              <a:t>Leakage (Coil Voltage) during test</a:t>
            </a:r>
            <a:r>
              <a:rPr lang="en-US" sz="2000" b="1"/>
              <a:t>. </a:t>
            </a:r>
            <a:r>
              <a:rPr lang="en-US" sz="2000" b="1">
                <a:solidFill>
                  <a:srgbClr val="0000FF"/>
                </a:solidFill>
              </a:rPr>
              <a:t>(Good for Low IB)</a:t>
            </a:r>
          </a:p>
          <a:p>
            <a:pPr marL="574675" lvl="1" indent="-233363">
              <a:spcBef>
                <a:spcPct val="20000"/>
              </a:spcBef>
              <a:buFontTx/>
              <a:buChar char="–"/>
            </a:pPr>
            <a:r>
              <a:rPr lang="en-US" sz="2000" b="1">
                <a:solidFill>
                  <a:schemeClr val="bg1"/>
                </a:solidFill>
              </a:rPr>
              <a:t>Heating (Coil current) during test    (Good for Low Vos)</a:t>
            </a:r>
          </a:p>
          <a:p>
            <a:pPr marL="574675" lvl="1" indent="-233363">
              <a:spcBef>
                <a:spcPct val="20000"/>
              </a:spcBef>
              <a:buFontTx/>
              <a:buChar char="–"/>
            </a:pPr>
            <a:r>
              <a:rPr lang="en-US" sz="2000" b="1">
                <a:solidFill>
                  <a:srgbClr val="006600"/>
                </a:solidFill>
              </a:rPr>
              <a:t>EMI (Coil B field) during test	   (Good for both)</a:t>
            </a:r>
          </a:p>
        </p:txBody>
      </p:sp>
      <p:graphicFrame>
        <p:nvGraphicFramePr>
          <p:cNvPr id="221189" name="Object 5"/>
          <p:cNvGraphicFramePr>
            <a:graphicFrameLocks noGrp="1" noChangeAspect="1"/>
          </p:cNvGraphicFramePr>
          <p:nvPr>
            <p:ph sz="half" idx="1"/>
          </p:nvPr>
        </p:nvGraphicFramePr>
        <p:xfrm>
          <a:off x="439738" y="3616325"/>
          <a:ext cx="2952750" cy="1660525"/>
        </p:xfrm>
        <a:graphic>
          <a:graphicData uri="http://schemas.openxmlformats.org/presentationml/2006/ole">
            <mc:AlternateContent xmlns:mc="http://schemas.openxmlformats.org/markup-compatibility/2006">
              <mc:Choice xmlns:v="urn:schemas-microsoft-com:vml" Requires="v">
                <p:oleObj spid="_x0000_s221231" name="Visio" r:id="rId3" imgW="2952293" imgH="1660855" progId="Visio.Drawing.11">
                  <p:embed/>
                </p:oleObj>
              </mc:Choice>
              <mc:Fallback>
                <p:oleObj name="Visio" r:id="rId3" imgW="2952293" imgH="1660855" progId="Visio.Drawing.11">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8" y="3616325"/>
                        <a:ext cx="2952750"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1191" name="Text Box 7"/>
          <p:cNvSpPr txBox="1">
            <a:spLocks noChangeArrowheads="1"/>
          </p:cNvSpPr>
          <p:nvPr/>
        </p:nvSpPr>
        <p:spPr bwMode="auto">
          <a:xfrm>
            <a:off x="190500" y="2990850"/>
            <a:ext cx="7343775" cy="457200"/>
          </a:xfrm>
          <a:prstGeom prst="rect">
            <a:avLst/>
          </a:prstGeom>
          <a:noFill/>
          <a:ln w="9525">
            <a:noFill/>
            <a:miter lim="800000"/>
            <a:headEnd/>
            <a:tailEnd/>
          </a:ln>
          <a:effectLst/>
        </p:spPr>
        <p:txBody>
          <a:bodyPr>
            <a:spAutoFit/>
          </a:bodyPr>
          <a:lstStyle/>
          <a:p>
            <a:pPr>
              <a:spcBef>
                <a:spcPct val="50000"/>
              </a:spcBef>
              <a:buFontTx/>
              <a:buChar char="•"/>
            </a:pPr>
            <a:r>
              <a:rPr lang="en-US" sz="2400" b="1"/>
              <a:t> Exposed guard traces reduce surface leakage!</a:t>
            </a:r>
          </a:p>
        </p:txBody>
      </p:sp>
      <p:sp>
        <p:nvSpPr>
          <p:cNvPr id="221192" name="Rectangle 8"/>
          <p:cNvSpPr>
            <a:spLocks noChangeArrowheads="1"/>
          </p:cNvSpPr>
          <p:nvPr/>
        </p:nvSpPr>
        <p:spPr bwMode="auto">
          <a:xfrm>
            <a:off x="338138" y="58738"/>
            <a:ext cx="8458200" cy="611187"/>
          </a:xfrm>
          <a:prstGeom prst="rect">
            <a:avLst/>
          </a:prstGeom>
          <a:noFill/>
          <a:ln w="9525">
            <a:noFill/>
            <a:miter lim="800000"/>
            <a:headEnd/>
            <a:tailEnd/>
          </a:ln>
          <a:effectLst/>
        </p:spPr>
        <p:txBody>
          <a:bodyPr anchor="ctr"/>
          <a:lstStyle/>
          <a:p>
            <a:pPr algn="ctr">
              <a:lnSpc>
                <a:spcPct val="85000"/>
              </a:lnSpc>
            </a:pPr>
            <a:r>
              <a:rPr lang="en-US" sz="2400" b="1">
                <a:solidFill>
                  <a:srgbClr val="FF0000"/>
                </a:solidFill>
              </a:rPr>
              <a:t>Relay Drivers</a:t>
            </a:r>
          </a:p>
        </p:txBody>
      </p:sp>
      <p:sp>
        <p:nvSpPr>
          <p:cNvPr id="221193" name="Rectangle 9"/>
          <p:cNvSpPr>
            <a:spLocks noChangeArrowheads="1"/>
          </p:cNvSpPr>
          <p:nvPr/>
        </p:nvSpPr>
        <p:spPr bwMode="auto">
          <a:xfrm>
            <a:off x="233363" y="2506663"/>
            <a:ext cx="8458200" cy="611187"/>
          </a:xfrm>
          <a:prstGeom prst="rect">
            <a:avLst/>
          </a:prstGeom>
          <a:noFill/>
          <a:ln w="9525">
            <a:noFill/>
            <a:miter lim="800000"/>
            <a:headEnd/>
            <a:tailEnd/>
          </a:ln>
          <a:effectLst/>
        </p:spPr>
        <p:txBody>
          <a:bodyPr anchor="ctr"/>
          <a:lstStyle/>
          <a:p>
            <a:pPr algn="ctr">
              <a:lnSpc>
                <a:spcPct val="85000"/>
              </a:lnSpc>
            </a:pPr>
            <a:r>
              <a:rPr lang="en-US" sz="2400" b="1">
                <a:solidFill>
                  <a:srgbClr val="FF0000"/>
                </a:solidFill>
              </a:rPr>
              <a:t>Guard traces / Shielding</a:t>
            </a:r>
          </a:p>
        </p:txBody>
      </p:sp>
      <p:graphicFrame>
        <p:nvGraphicFramePr>
          <p:cNvPr id="221194" name="Object 10"/>
          <p:cNvGraphicFramePr>
            <a:graphicFrameLocks noGrp="1" noChangeAspect="1"/>
          </p:cNvGraphicFramePr>
          <p:nvPr>
            <p:ph sz="half" idx="2"/>
          </p:nvPr>
        </p:nvGraphicFramePr>
        <p:xfrm>
          <a:off x="4543425" y="3411538"/>
          <a:ext cx="4110038" cy="2827337"/>
        </p:xfrm>
        <a:graphic>
          <a:graphicData uri="http://schemas.openxmlformats.org/presentationml/2006/ole">
            <mc:AlternateContent xmlns:mc="http://schemas.openxmlformats.org/markup-compatibility/2006">
              <mc:Choice xmlns:v="urn:schemas-microsoft-com:vml" Requires="v">
                <p:oleObj spid="_x0000_s221232" name="Visio" r:id="rId5" imgW="4109656" imgH="2826639" progId="Visio.Drawing.11">
                  <p:embed/>
                </p:oleObj>
              </mc:Choice>
              <mc:Fallback>
                <p:oleObj name="Visio" r:id="rId5" imgW="4109656" imgH="2826639" progId="Visio.Drawing.11">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3425" y="3411538"/>
                        <a:ext cx="4110038" cy="282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1197" name="Text Box 13"/>
          <p:cNvSpPr txBox="1">
            <a:spLocks noChangeArrowheads="1"/>
          </p:cNvSpPr>
          <p:nvPr/>
        </p:nvSpPr>
        <p:spPr bwMode="auto">
          <a:xfrm>
            <a:off x="771525" y="5314950"/>
            <a:ext cx="4210050" cy="641350"/>
          </a:xfrm>
          <a:prstGeom prst="rect">
            <a:avLst/>
          </a:prstGeom>
          <a:noFill/>
          <a:ln w="9525">
            <a:noFill/>
            <a:miter lim="800000"/>
            <a:headEnd/>
            <a:tailEnd/>
          </a:ln>
          <a:effectLst/>
        </p:spPr>
        <p:txBody>
          <a:bodyPr>
            <a:spAutoFit/>
          </a:bodyPr>
          <a:lstStyle/>
          <a:p>
            <a:pPr>
              <a:spcBef>
                <a:spcPct val="50000"/>
              </a:spcBef>
            </a:pPr>
            <a:r>
              <a:rPr lang="en-US" b="1"/>
              <a:t>Active guarding can further reduce leakage but adds complexity</a:t>
            </a:r>
          </a:p>
        </p:txBody>
      </p:sp>
      <p:sp>
        <p:nvSpPr>
          <p:cNvPr id="221198" name="Line 14"/>
          <p:cNvSpPr>
            <a:spLocks noChangeShapeType="1"/>
          </p:cNvSpPr>
          <p:nvPr/>
        </p:nvSpPr>
        <p:spPr bwMode="auto">
          <a:xfrm>
            <a:off x="4276725" y="5753100"/>
            <a:ext cx="666750" cy="0"/>
          </a:xfrm>
          <a:prstGeom prst="line">
            <a:avLst/>
          </a:prstGeom>
          <a:noFill/>
          <a:ln w="57150">
            <a:solidFill>
              <a:schemeClr val="tx1"/>
            </a:solidFill>
            <a:round/>
            <a:headEnd/>
            <a:tailEnd type="triangle" w="med" len="med"/>
          </a:ln>
          <a:effectLst/>
        </p:spPr>
        <p:txBody>
          <a:bodyPr/>
          <a:lstStyle/>
          <a:p>
            <a:endParaRPr lang="en-US"/>
          </a:p>
        </p:txBody>
      </p:sp>
      <p:sp>
        <p:nvSpPr>
          <p:cNvPr id="2" name="Slide Number Placeholder 1"/>
          <p:cNvSpPr>
            <a:spLocks noGrp="1"/>
          </p:cNvSpPr>
          <p:nvPr>
            <p:ph type="sldNum" sz="quarter" idx="12"/>
          </p:nvPr>
        </p:nvSpPr>
        <p:spPr/>
        <p:txBody>
          <a:bodyPr/>
          <a:lstStyle/>
          <a:p>
            <a:pPr>
              <a:defRPr/>
            </a:pPr>
            <a:fld id="{B44E2D58-0400-4198-A944-BB6AA8A72C5C}" type="slidenum">
              <a:rPr lang="en-US" smtClean="0"/>
              <a:pPr>
                <a:defRPr/>
              </a:pPr>
              <a:t>67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1193"/>
                                        </p:tgtEl>
                                        <p:attrNameLst>
                                          <p:attrName>style.visibility</p:attrName>
                                        </p:attrNameLst>
                                      </p:cBhvr>
                                      <p:to>
                                        <p:strVal val="visible"/>
                                      </p:to>
                                    </p:set>
                                  </p:childTnLst>
                                </p:cTn>
                              </p:par>
                              <p:par>
                                <p:cTn id="9" presetID="5" presetClass="entr" presetSubtype="10" fill="hold" nodeType="withEffect">
                                  <p:stCondLst>
                                    <p:cond delay="0"/>
                                  </p:stCondLst>
                                  <p:childTnLst>
                                    <p:set>
                                      <p:cBhvr>
                                        <p:cTn id="10" dur="1" fill="hold">
                                          <p:stCondLst>
                                            <p:cond delay="0"/>
                                          </p:stCondLst>
                                        </p:cTn>
                                        <p:tgtEl>
                                          <p:spTgt spid="221189"/>
                                        </p:tgtEl>
                                        <p:attrNameLst>
                                          <p:attrName>style.visibility</p:attrName>
                                        </p:attrNameLst>
                                      </p:cBhvr>
                                      <p:to>
                                        <p:strVal val="visible"/>
                                      </p:to>
                                    </p:set>
                                    <p:animEffect transition="in" filter="checkerboard(across)">
                                      <p:cBhvr>
                                        <p:cTn id="11" dur="500"/>
                                        <p:tgtEl>
                                          <p:spTgt spid="22118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119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119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1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1" grpId="0"/>
      <p:bldP spid="221193" grpId="0"/>
      <p:bldP spid="221197" grpId="0"/>
      <p:bldP spid="22119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lgn="ctr"/>
            <a:r>
              <a:rPr lang="en-US" sz="2400"/>
              <a:t>Guard traces / Shielding</a:t>
            </a:r>
          </a:p>
        </p:txBody>
      </p:sp>
      <p:pic>
        <p:nvPicPr>
          <p:cNvPr id="238597" name="Picture 5" descr="CIB 002"/>
          <p:cNvPicPr>
            <a:picLocks noChangeAspect="1" noChangeArrowheads="1"/>
          </p:cNvPicPr>
          <p:nvPr/>
        </p:nvPicPr>
        <p:blipFill>
          <a:blip r:embed="rId2" cstate="print"/>
          <a:srcRect/>
          <a:stretch>
            <a:fillRect/>
          </a:stretch>
        </p:blipFill>
        <p:spPr bwMode="auto">
          <a:xfrm>
            <a:off x="981075" y="781050"/>
            <a:ext cx="7340600" cy="5483225"/>
          </a:xfrm>
          <a:prstGeom prst="rect">
            <a:avLst/>
          </a:prstGeom>
          <a:noFill/>
        </p:spPr>
      </p:pic>
      <p:sp>
        <p:nvSpPr>
          <p:cNvPr id="238598" name="Line 6"/>
          <p:cNvSpPr>
            <a:spLocks noChangeShapeType="1"/>
          </p:cNvSpPr>
          <p:nvPr/>
        </p:nvSpPr>
        <p:spPr bwMode="auto">
          <a:xfrm>
            <a:off x="2819400" y="1819275"/>
            <a:ext cx="809625" cy="1590675"/>
          </a:xfrm>
          <a:prstGeom prst="line">
            <a:avLst/>
          </a:prstGeom>
          <a:noFill/>
          <a:ln w="38100">
            <a:solidFill>
              <a:schemeClr val="tx1"/>
            </a:solidFill>
            <a:round/>
            <a:headEnd/>
            <a:tailEnd type="triangle" w="med" len="med"/>
          </a:ln>
          <a:effectLst/>
        </p:spPr>
        <p:txBody>
          <a:bodyPr/>
          <a:lstStyle/>
          <a:p>
            <a:endParaRPr lang="en-US"/>
          </a:p>
        </p:txBody>
      </p:sp>
      <p:sp>
        <p:nvSpPr>
          <p:cNvPr id="238600" name="Line 8"/>
          <p:cNvSpPr>
            <a:spLocks noChangeShapeType="1"/>
          </p:cNvSpPr>
          <p:nvPr/>
        </p:nvSpPr>
        <p:spPr bwMode="auto">
          <a:xfrm flipV="1">
            <a:off x="3257550" y="3562350"/>
            <a:ext cx="942975" cy="504825"/>
          </a:xfrm>
          <a:prstGeom prst="line">
            <a:avLst/>
          </a:prstGeom>
          <a:noFill/>
          <a:ln w="38100">
            <a:solidFill>
              <a:schemeClr val="tx1"/>
            </a:solidFill>
            <a:round/>
            <a:headEnd/>
            <a:tailEnd type="triangle" w="med" len="med"/>
          </a:ln>
          <a:effectLst/>
        </p:spPr>
        <p:txBody>
          <a:bodyPr/>
          <a:lstStyle/>
          <a:p>
            <a:endParaRPr lang="en-US"/>
          </a:p>
        </p:txBody>
      </p:sp>
      <p:sp>
        <p:nvSpPr>
          <p:cNvPr id="238601" name="Line 9"/>
          <p:cNvSpPr>
            <a:spLocks noChangeShapeType="1"/>
          </p:cNvSpPr>
          <p:nvPr/>
        </p:nvSpPr>
        <p:spPr bwMode="auto">
          <a:xfrm flipV="1">
            <a:off x="3209925" y="3257550"/>
            <a:ext cx="981075" cy="771525"/>
          </a:xfrm>
          <a:prstGeom prst="line">
            <a:avLst/>
          </a:prstGeom>
          <a:noFill/>
          <a:ln w="38100">
            <a:solidFill>
              <a:schemeClr val="tx1"/>
            </a:solidFill>
            <a:round/>
            <a:headEnd/>
            <a:tailEnd type="triangle" w="med" len="med"/>
          </a:ln>
          <a:effectLst/>
        </p:spPr>
        <p:txBody>
          <a:bodyPr/>
          <a:lstStyle/>
          <a:p>
            <a:endParaRPr lang="en-US"/>
          </a:p>
        </p:txBody>
      </p:sp>
      <p:sp>
        <p:nvSpPr>
          <p:cNvPr id="238602" name="Text Box 10"/>
          <p:cNvSpPr txBox="1">
            <a:spLocks noChangeArrowheads="1"/>
          </p:cNvSpPr>
          <p:nvPr/>
        </p:nvSpPr>
        <p:spPr bwMode="auto">
          <a:xfrm>
            <a:off x="1485900" y="3838575"/>
            <a:ext cx="1857375" cy="701675"/>
          </a:xfrm>
          <a:prstGeom prst="rect">
            <a:avLst/>
          </a:prstGeom>
          <a:noFill/>
          <a:ln w="9525">
            <a:noFill/>
            <a:miter lim="800000"/>
            <a:headEnd/>
            <a:tailEnd/>
          </a:ln>
          <a:effectLst/>
        </p:spPr>
        <p:txBody>
          <a:bodyPr>
            <a:spAutoFit/>
          </a:bodyPr>
          <a:lstStyle/>
          <a:p>
            <a:pPr>
              <a:spcBef>
                <a:spcPct val="50000"/>
              </a:spcBef>
            </a:pPr>
            <a:r>
              <a:rPr lang="en-US" sz="2000" b="1">
                <a:effectLst>
                  <a:outerShdw blurRad="38100" dist="38100" dir="2700000" algn="tl">
                    <a:srgbClr val="C0C0C0"/>
                  </a:outerShdw>
                </a:effectLst>
              </a:rPr>
              <a:t>Exposed</a:t>
            </a:r>
            <a:br>
              <a:rPr lang="en-US" sz="2000" b="1">
                <a:effectLst>
                  <a:outerShdw blurRad="38100" dist="38100" dir="2700000" algn="tl">
                    <a:srgbClr val="C0C0C0"/>
                  </a:outerShdw>
                </a:effectLst>
              </a:rPr>
            </a:br>
            <a:r>
              <a:rPr lang="en-US" sz="2000" b="1">
                <a:effectLst>
                  <a:outerShdw blurRad="38100" dist="38100" dir="2700000" algn="tl">
                    <a:srgbClr val="C0C0C0"/>
                  </a:outerShdw>
                </a:effectLst>
              </a:rPr>
              <a:t>Guard traces</a:t>
            </a:r>
          </a:p>
        </p:txBody>
      </p:sp>
      <p:sp>
        <p:nvSpPr>
          <p:cNvPr id="238603" name="Text Box 11"/>
          <p:cNvSpPr txBox="1">
            <a:spLocks noChangeArrowheads="1"/>
          </p:cNvSpPr>
          <p:nvPr/>
        </p:nvSpPr>
        <p:spPr bwMode="auto">
          <a:xfrm>
            <a:off x="1771650" y="1409700"/>
            <a:ext cx="1857375" cy="396875"/>
          </a:xfrm>
          <a:prstGeom prst="rect">
            <a:avLst/>
          </a:prstGeom>
          <a:noFill/>
          <a:ln w="9525">
            <a:noFill/>
            <a:miter lim="800000"/>
            <a:headEnd/>
            <a:tailEnd/>
          </a:ln>
          <a:effectLst/>
        </p:spPr>
        <p:txBody>
          <a:bodyPr>
            <a:spAutoFit/>
          </a:bodyPr>
          <a:lstStyle/>
          <a:p>
            <a:pPr>
              <a:spcBef>
                <a:spcPct val="50000"/>
              </a:spcBef>
            </a:pPr>
            <a:r>
              <a:rPr lang="en-US" sz="2000" b="1">
                <a:effectLst>
                  <a:outerShdw blurRad="38100" dist="38100" dir="2700000" algn="tl">
                    <a:srgbClr val="C0C0C0"/>
                  </a:outerShdw>
                </a:effectLst>
              </a:rPr>
              <a:t>High Z trace</a:t>
            </a:r>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gn="ctr"/>
            <a:r>
              <a:rPr lang="en-US" sz="2400"/>
              <a:t>Guard traces / Shielding</a:t>
            </a:r>
          </a:p>
        </p:txBody>
      </p:sp>
      <p:sp>
        <p:nvSpPr>
          <p:cNvPr id="154645" name="Rectangle 21"/>
          <p:cNvSpPr>
            <a:spLocks noChangeArrowheads="1"/>
          </p:cNvSpPr>
          <p:nvPr/>
        </p:nvSpPr>
        <p:spPr bwMode="auto">
          <a:xfrm>
            <a:off x="6223000" y="3589338"/>
            <a:ext cx="88900" cy="88900"/>
          </a:xfrm>
          <a:prstGeom prst="rect">
            <a:avLst/>
          </a:prstGeom>
          <a:solidFill>
            <a:schemeClr val="bg1"/>
          </a:solidFill>
          <a:ln w="9525">
            <a:noFill/>
            <a:miter lim="800000"/>
            <a:headEnd/>
            <a:tailEnd/>
          </a:ln>
          <a:effectLst/>
        </p:spPr>
        <p:txBody>
          <a:bodyPr wrap="none" anchor="ctr"/>
          <a:lstStyle/>
          <a:p>
            <a:endParaRPr lang="en-US"/>
          </a:p>
        </p:txBody>
      </p:sp>
      <p:sp>
        <p:nvSpPr>
          <p:cNvPr id="154646" name="Rectangle 22"/>
          <p:cNvSpPr>
            <a:spLocks noChangeArrowheads="1"/>
          </p:cNvSpPr>
          <p:nvPr/>
        </p:nvSpPr>
        <p:spPr bwMode="auto">
          <a:xfrm>
            <a:off x="304800" y="914400"/>
            <a:ext cx="8491538" cy="533400"/>
          </a:xfrm>
          <a:prstGeom prst="rect">
            <a:avLst/>
          </a:prstGeom>
          <a:noFill/>
          <a:ln w="9525">
            <a:noFill/>
            <a:miter lim="800000"/>
            <a:headEnd/>
            <a:tailEnd/>
          </a:ln>
          <a:effectLst/>
        </p:spPr>
        <p:txBody>
          <a:bodyPr lIns="45720" tIns="46038" rIns="45720" bIns="46038"/>
          <a:lstStyle/>
          <a:p>
            <a:pPr marL="227013" indent="-227013">
              <a:lnSpc>
                <a:spcPct val="80000"/>
              </a:lnSpc>
              <a:spcBef>
                <a:spcPct val="65000"/>
              </a:spcBef>
              <a:buFontTx/>
              <a:buChar char="•"/>
            </a:pPr>
            <a:r>
              <a:rPr lang="en-US" sz="2000"/>
              <a:t>Internal Guarding and Shielding (cross section )</a:t>
            </a:r>
          </a:p>
          <a:p>
            <a:pPr marL="574675" lvl="1" indent="-233363">
              <a:spcBef>
                <a:spcPct val="50000"/>
              </a:spcBef>
            </a:pPr>
            <a:endParaRPr lang="en-US" sz="2000" b="1"/>
          </a:p>
          <a:p>
            <a:pPr marL="574675" lvl="1" indent="-233363">
              <a:spcBef>
                <a:spcPct val="50000"/>
              </a:spcBef>
            </a:pPr>
            <a:endParaRPr lang="en-US" sz="2000" b="1"/>
          </a:p>
          <a:p>
            <a:pPr marL="574675" lvl="1" indent="-233363">
              <a:spcBef>
                <a:spcPct val="50000"/>
              </a:spcBef>
            </a:pPr>
            <a:endParaRPr lang="en-US"/>
          </a:p>
        </p:txBody>
      </p:sp>
      <p:sp>
        <p:nvSpPr>
          <p:cNvPr id="154647" name="Rectangle 23"/>
          <p:cNvSpPr>
            <a:spLocks noChangeArrowheads="1"/>
          </p:cNvSpPr>
          <p:nvPr/>
        </p:nvSpPr>
        <p:spPr bwMode="auto">
          <a:xfrm>
            <a:off x="2921000" y="3589338"/>
            <a:ext cx="1441450" cy="242887"/>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54648" name="Rectangle 24"/>
          <p:cNvSpPr>
            <a:spLocks noChangeArrowheads="1"/>
          </p:cNvSpPr>
          <p:nvPr/>
        </p:nvSpPr>
        <p:spPr bwMode="auto">
          <a:xfrm>
            <a:off x="393700" y="2152650"/>
            <a:ext cx="6489700" cy="3073400"/>
          </a:xfrm>
          <a:prstGeom prst="rect">
            <a:avLst/>
          </a:prstGeom>
          <a:solidFill>
            <a:srgbClr val="99CC00">
              <a:alpha val="17999"/>
            </a:srgbClr>
          </a:solidFill>
          <a:ln w="9525">
            <a:solidFill>
              <a:schemeClr val="tx1"/>
            </a:solidFill>
            <a:miter lim="800000"/>
            <a:headEnd/>
            <a:tailEnd/>
          </a:ln>
          <a:effectLst/>
        </p:spPr>
        <p:txBody>
          <a:bodyPr wrap="none" anchor="ctr"/>
          <a:lstStyle/>
          <a:p>
            <a:endParaRPr lang="en-US"/>
          </a:p>
        </p:txBody>
      </p:sp>
      <p:sp>
        <p:nvSpPr>
          <p:cNvPr id="154649" name="Rectangle 25"/>
          <p:cNvSpPr>
            <a:spLocks noChangeArrowheads="1"/>
          </p:cNvSpPr>
          <p:nvPr/>
        </p:nvSpPr>
        <p:spPr bwMode="auto">
          <a:xfrm>
            <a:off x="393700" y="2790825"/>
            <a:ext cx="6489700" cy="279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54650" name="Rectangle 26"/>
          <p:cNvSpPr>
            <a:spLocks noChangeArrowheads="1"/>
          </p:cNvSpPr>
          <p:nvPr/>
        </p:nvSpPr>
        <p:spPr bwMode="auto">
          <a:xfrm>
            <a:off x="393700" y="4378325"/>
            <a:ext cx="6489700" cy="279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54651" name="Rectangle 27"/>
          <p:cNvSpPr>
            <a:spLocks noChangeArrowheads="1"/>
          </p:cNvSpPr>
          <p:nvPr/>
        </p:nvSpPr>
        <p:spPr bwMode="auto">
          <a:xfrm>
            <a:off x="723900" y="3589338"/>
            <a:ext cx="1574800" cy="242887"/>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54652" name="Rectangle 28"/>
          <p:cNvSpPr>
            <a:spLocks noChangeArrowheads="1"/>
          </p:cNvSpPr>
          <p:nvPr/>
        </p:nvSpPr>
        <p:spPr bwMode="auto">
          <a:xfrm>
            <a:off x="5029200" y="3589338"/>
            <a:ext cx="1574800" cy="242887"/>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54653" name="Line 29"/>
          <p:cNvSpPr>
            <a:spLocks noChangeShapeType="1"/>
          </p:cNvSpPr>
          <p:nvPr/>
        </p:nvSpPr>
        <p:spPr bwMode="auto">
          <a:xfrm>
            <a:off x="6604000" y="2867025"/>
            <a:ext cx="1193800" cy="2393950"/>
          </a:xfrm>
          <a:prstGeom prst="line">
            <a:avLst/>
          </a:prstGeom>
          <a:noFill/>
          <a:ln w="57150">
            <a:solidFill>
              <a:schemeClr val="tx1"/>
            </a:solidFill>
            <a:round/>
            <a:headEnd type="triangle" w="med" len="med"/>
            <a:tailEnd/>
          </a:ln>
          <a:effectLst/>
        </p:spPr>
        <p:txBody>
          <a:bodyPr/>
          <a:lstStyle/>
          <a:p>
            <a:endParaRPr lang="en-US"/>
          </a:p>
        </p:txBody>
      </p:sp>
      <p:sp>
        <p:nvSpPr>
          <p:cNvPr id="154654" name="Line 30"/>
          <p:cNvSpPr>
            <a:spLocks noChangeShapeType="1"/>
          </p:cNvSpPr>
          <p:nvPr/>
        </p:nvSpPr>
        <p:spPr bwMode="auto">
          <a:xfrm flipH="1" flipV="1">
            <a:off x="1720850" y="3762375"/>
            <a:ext cx="1924050" cy="1865313"/>
          </a:xfrm>
          <a:prstGeom prst="line">
            <a:avLst/>
          </a:prstGeom>
          <a:noFill/>
          <a:ln w="57150">
            <a:solidFill>
              <a:schemeClr val="tx1"/>
            </a:solidFill>
            <a:round/>
            <a:headEnd/>
            <a:tailEnd type="triangle" w="med" len="med"/>
          </a:ln>
          <a:effectLst/>
        </p:spPr>
        <p:txBody>
          <a:bodyPr/>
          <a:lstStyle/>
          <a:p>
            <a:endParaRPr lang="en-US"/>
          </a:p>
        </p:txBody>
      </p:sp>
      <p:sp>
        <p:nvSpPr>
          <p:cNvPr id="154655" name="Text Box 31"/>
          <p:cNvSpPr txBox="1">
            <a:spLocks noChangeArrowheads="1"/>
          </p:cNvSpPr>
          <p:nvPr/>
        </p:nvSpPr>
        <p:spPr bwMode="auto">
          <a:xfrm>
            <a:off x="2298700" y="5627688"/>
            <a:ext cx="2501900" cy="366712"/>
          </a:xfrm>
          <a:prstGeom prst="rect">
            <a:avLst/>
          </a:prstGeom>
          <a:noFill/>
          <a:ln w="9525">
            <a:noFill/>
            <a:miter lim="800000"/>
            <a:headEnd/>
            <a:tailEnd/>
          </a:ln>
          <a:effectLst/>
        </p:spPr>
        <p:txBody>
          <a:bodyPr>
            <a:spAutoFit/>
          </a:bodyPr>
          <a:lstStyle/>
          <a:p>
            <a:pPr>
              <a:spcBef>
                <a:spcPct val="50000"/>
              </a:spcBef>
            </a:pPr>
            <a:r>
              <a:rPr lang="en-US"/>
              <a:t>grounded guard traces</a:t>
            </a:r>
          </a:p>
        </p:txBody>
      </p:sp>
      <p:sp>
        <p:nvSpPr>
          <p:cNvPr id="154656" name="Line 32"/>
          <p:cNvSpPr>
            <a:spLocks noChangeShapeType="1"/>
          </p:cNvSpPr>
          <p:nvPr/>
        </p:nvSpPr>
        <p:spPr bwMode="auto">
          <a:xfrm flipH="1">
            <a:off x="3644900" y="3762375"/>
            <a:ext cx="1811338" cy="1865313"/>
          </a:xfrm>
          <a:prstGeom prst="line">
            <a:avLst/>
          </a:prstGeom>
          <a:noFill/>
          <a:ln w="57150">
            <a:solidFill>
              <a:schemeClr val="tx1"/>
            </a:solidFill>
            <a:round/>
            <a:headEnd type="triangle" w="med" len="med"/>
            <a:tailEnd/>
          </a:ln>
          <a:effectLst/>
        </p:spPr>
        <p:txBody>
          <a:bodyPr/>
          <a:lstStyle/>
          <a:p>
            <a:endParaRPr lang="en-US"/>
          </a:p>
        </p:txBody>
      </p:sp>
      <p:sp>
        <p:nvSpPr>
          <p:cNvPr id="154657" name="Line 33"/>
          <p:cNvSpPr>
            <a:spLocks noChangeShapeType="1"/>
          </p:cNvSpPr>
          <p:nvPr/>
        </p:nvSpPr>
        <p:spPr bwMode="auto">
          <a:xfrm flipH="1" flipV="1">
            <a:off x="6457950" y="4530725"/>
            <a:ext cx="1339850" cy="730250"/>
          </a:xfrm>
          <a:prstGeom prst="line">
            <a:avLst/>
          </a:prstGeom>
          <a:noFill/>
          <a:ln w="57150">
            <a:solidFill>
              <a:schemeClr val="tx1"/>
            </a:solidFill>
            <a:round/>
            <a:headEnd/>
            <a:tailEnd type="triangle" w="med" len="med"/>
          </a:ln>
          <a:effectLst/>
        </p:spPr>
        <p:txBody>
          <a:bodyPr/>
          <a:lstStyle/>
          <a:p>
            <a:endParaRPr lang="en-US"/>
          </a:p>
        </p:txBody>
      </p:sp>
      <p:sp>
        <p:nvSpPr>
          <p:cNvPr id="154658" name="Text Box 34"/>
          <p:cNvSpPr txBox="1">
            <a:spLocks noChangeArrowheads="1"/>
          </p:cNvSpPr>
          <p:nvPr/>
        </p:nvSpPr>
        <p:spPr bwMode="auto">
          <a:xfrm>
            <a:off x="4362450" y="1685925"/>
            <a:ext cx="1574800" cy="366713"/>
          </a:xfrm>
          <a:prstGeom prst="rect">
            <a:avLst/>
          </a:prstGeom>
          <a:noFill/>
          <a:ln w="9525">
            <a:noFill/>
            <a:miter lim="800000"/>
            <a:headEnd/>
            <a:tailEnd/>
          </a:ln>
          <a:effectLst/>
        </p:spPr>
        <p:txBody>
          <a:bodyPr>
            <a:spAutoFit/>
          </a:bodyPr>
          <a:lstStyle/>
          <a:p>
            <a:pPr>
              <a:spcBef>
                <a:spcPct val="50000"/>
              </a:spcBef>
            </a:pPr>
            <a:r>
              <a:rPr lang="en-US"/>
              <a:t>FR4 material</a:t>
            </a:r>
          </a:p>
        </p:txBody>
      </p:sp>
      <p:sp>
        <p:nvSpPr>
          <p:cNvPr id="154659" name="Line 35"/>
          <p:cNvSpPr>
            <a:spLocks noChangeShapeType="1"/>
          </p:cNvSpPr>
          <p:nvPr/>
        </p:nvSpPr>
        <p:spPr bwMode="auto">
          <a:xfrm flipH="1">
            <a:off x="4800600" y="2052638"/>
            <a:ext cx="228600" cy="509587"/>
          </a:xfrm>
          <a:prstGeom prst="line">
            <a:avLst/>
          </a:prstGeom>
          <a:noFill/>
          <a:ln w="38100">
            <a:solidFill>
              <a:schemeClr val="tx1"/>
            </a:solidFill>
            <a:round/>
            <a:headEnd/>
            <a:tailEnd type="triangle" w="med" len="med"/>
          </a:ln>
          <a:effectLst/>
        </p:spPr>
        <p:txBody>
          <a:bodyPr/>
          <a:lstStyle/>
          <a:p>
            <a:endParaRPr lang="en-US"/>
          </a:p>
        </p:txBody>
      </p:sp>
      <p:sp>
        <p:nvSpPr>
          <p:cNvPr id="154675" name="Text Box 51"/>
          <p:cNvSpPr txBox="1">
            <a:spLocks noChangeArrowheads="1"/>
          </p:cNvSpPr>
          <p:nvPr/>
        </p:nvSpPr>
        <p:spPr bwMode="auto">
          <a:xfrm>
            <a:off x="7213600" y="5251450"/>
            <a:ext cx="1752600" cy="366713"/>
          </a:xfrm>
          <a:prstGeom prst="rect">
            <a:avLst/>
          </a:prstGeom>
          <a:noFill/>
          <a:ln w="9525">
            <a:noFill/>
            <a:miter lim="800000"/>
            <a:headEnd/>
            <a:tailEnd/>
          </a:ln>
          <a:effectLst/>
        </p:spPr>
        <p:txBody>
          <a:bodyPr>
            <a:spAutoFit/>
          </a:bodyPr>
          <a:lstStyle/>
          <a:p>
            <a:pPr>
              <a:spcBef>
                <a:spcPct val="50000"/>
              </a:spcBef>
            </a:pPr>
            <a:r>
              <a:rPr lang="en-US"/>
              <a:t>Ground planes</a:t>
            </a:r>
          </a:p>
        </p:txBody>
      </p:sp>
      <p:sp>
        <p:nvSpPr>
          <p:cNvPr id="154679" name="Line 55"/>
          <p:cNvSpPr>
            <a:spLocks noChangeShapeType="1"/>
          </p:cNvSpPr>
          <p:nvPr/>
        </p:nvSpPr>
        <p:spPr bwMode="auto">
          <a:xfrm>
            <a:off x="2505075" y="2162175"/>
            <a:ext cx="847725" cy="1552575"/>
          </a:xfrm>
          <a:prstGeom prst="line">
            <a:avLst/>
          </a:prstGeom>
          <a:noFill/>
          <a:ln w="57150">
            <a:solidFill>
              <a:schemeClr val="tx1"/>
            </a:solidFill>
            <a:round/>
            <a:headEnd/>
            <a:tailEnd type="triangle" w="med" len="med"/>
          </a:ln>
          <a:effectLst/>
        </p:spPr>
        <p:txBody>
          <a:bodyPr/>
          <a:lstStyle/>
          <a:p>
            <a:endParaRPr lang="en-US"/>
          </a:p>
        </p:txBody>
      </p:sp>
      <p:sp>
        <p:nvSpPr>
          <p:cNvPr id="154680" name="Text Box 56"/>
          <p:cNvSpPr txBox="1">
            <a:spLocks noChangeArrowheads="1"/>
          </p:cNvSpPr>
          <p:nvPr/>
        </p:nvSpPr>
        <p:spPr bwMode="auto">
          <a:xfrm>
            <a:off x="1600200" y="1743075"/>
            <a:ext cx="1984375" cy="366713"/>
          </a:xfrm>
          <a:prstGeom prst="rect">
            <a:avLst/>
          </a:prstGeom>
          <a:noFill/>
          <a:ln w="9525">
            <a:noFill/>
            <a:miter lim="800000"/>
            <a:headEnd/>
            <a:tailEnd/>
          </a:ln>
          <a:effectLst/>
        </p:spPr>
        <p:txBody>
          <a:bodyPr>
            <a:spAutoFit/>
          </a:bodyPr>
          <a:lstStyle/>
          <a:p>
            <a:pPr>
              <a:spcBef>
                <a:spcPct val="50000"/>
              </a:spcBef>
            </a:pPr>
            <a:r>
              <a:rPr lang="en-US"/>
              <a:t>Protected trace </a:t>
            </a:r>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8031_F_06-04-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609600"/>
            <a:ext cx="5638799" cy="610746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6E298A4-60D9-4BE4-A68B-5EFD464C8EFE}" type="slidenum">
              <a:rPr lang="en-US" smtClean="0"/>
              <a:t>7</a:t>
            </a:fld>
            <a:endParaRPr lang="en-US"/>
          </a:p>
        </p:txBody>
      </p:sp>
    </p:spTree>
    <p:extLst>
      <p:ext uri="{BB962C8B-B14F-4D97-AF65-F5344CB8AC3E}">
        <p14:creationId xmlns:p14="http://schemas.microsoft.com/office/powerpoint/2010/main" val="37830574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31775" y="142875"/>
            <a:ext cx="8458200" cy="533400"/>
          </a:xfrm>
          <a:noFill/>
          <a:ln/>
        </p:spPr>
        <p:txBody>
          <a:bodyPr/>
          <a:lstStyle/>
          <a:p>
            <a:pPr algn="ctr"/>
            <a:r>
              <a:rPr lang="en-US" sz="2400" dirty="0" smtClean="0"/>
              <a:t>“Two for one”</a:t>
            </a:r>
            <a:endParaRPr lang="en-US" sz="2400" dirty="0"/>
          </a:p>
        </p:txBody>
      </p:sp>
      <p:pic>
        <p:nvPicPr>
          <p:cNvPr id="347139" name="Picture 3"/>
          <p:cNvPicPr>
            <a:picLocks noChangeAspect="1" noChangeArrowheads="1"/>
          </p:cNvPicPr>
          <p:nvPr/>
        </p:nvPicPr>
        <p:blipFill>
          <a:blip r:embed="rId3" cstate="print"/>
          <a:srcRect/>
          <a:stretch>
            <a:fillRect/>
          </a:stretch>
        </p:blipFill>
        <p:spPr bwMode="auto">
          <a:xfrm>
            <a:off x="242888" y="852489"/>
            <a:ext cx="3767137" cy="3609186"/>
          </a:xfrm>
          <a:prstGeom prst="rect">
            <a:avLst/>
          </a:prstGeom>
          <a:noFill/>
          <a:ln w="9525">
            <a:noFill/>
            <a:miter lim="800000"/>
            <a:headEnd/>
            <a:tailEnd/>
          </a:ln>
          <a:effectLst/>
        </p:spPr>
      </p:pic>
      <p:sp>
        <p:nvSpPr>
          <p:cNvPr id="9" name="TextBox 8"/>
          <p:cNvSpPr txBox="1"/>
          <p:nvPr/>
        </p:nvSpPr>
        <p:spPr>
          <a:xfrm>
            <a:off x="381000" y="4848225"/>
            <a:ext cx="4698722" cy="369332"/>
          </a:xfrm>
          <a:prstGeom prst="rect">
            <a:avLst/>
          </a:prstGeom>
          <a:noFill/>
        </p:spPr>
        <p:txBody>
          <a:bodyPr wrap="none" rtlCol="0">
            <a:spAutoFit/>
          </a:bodyPr>
          <a:lstStyle/>
          <a:p>
            <a:r>
              <a:rPr lang="en-US" dirty="0" smtClean="0"/>
              <a:t>~One integration time -&gt; 2 </a:t>
            </a:r>
            <a:r>
              <a:rPr lang="en-US" dirty="0" err="1" smtClean="0"/>
              <a:t>ib</a:t>
            </a:r>
            <a:r>
              <a:rPr lang="en-US" dirty="0"/>
              <a:t> </a:t>
            </a:r>
            <a:r>
              <a:rPr lang="en-US" dirty="0" smtClean="0"/>
              <a:t>measurements</a:t>
            </a:r>
            <a:endParaRPr lang="en-US" dirty="0"/>
          </a:p>
        </p:txBody>
      </p:sp>
      <p:pic>
        <p:nvPicPr>
          <p:cNvPr id="347140" name="Picture 4"/>
          <p:cNvPicPr>
            <a:picLocks noChangeAspect="1" noChangeArrowheads="1"/>
          </p:cNvPicPr>
          <p:nvPr/>
        </p:nvPicPr>
        <p:blipFill>
          <a:blip r:embed="rId4" cstate="print"/>
          <a:srcRect/>
          <a:stretch>
            <a:fillRect/>
          </a:stretch>
        </p:blipFill>
        <p:spPr bwMode="auto">
          <a:xfrm>
            <a:off x="4381500" y="990599"/>
            <a:ext cx="4456152" cy="3457575"/>
          </a:xfrm>
          <a:prstGeom prst="rect">
            <a:avLst/>
          </a:prstGeom>
          <a:noFill/>
          <a:ln w="9525">
            <a:noFill/>
            <a:miter lim="800000"/>
            <a:headEnd/>
            <a:tailEnd/>
          </a:ln>
          <a:effectLst/>
        </p:spPr>
      </p:pic>
      <p:sp>
        <p:nvSpPr>
          <p:cNvPr id="11" name="TextBox 10"/>
          <p:cNvSpPr txBox="1"/>
          <p:nvPr/>
        </p:nvSpPr>
        <p:spPr>
          <a:xfrm>
            <a:off x="5429250" y="4772025"/>
            <a:ext cx="2691763" cy="369332"/>
          </a:xfrm>
          <a:prstGeom prst="rect">
            <a:avLst/>
          </a:prstGeom>
          <a:noFill/>
        </p:spPr>
        <p:txBody>
          <a:bodyPr wrap="none" rtlCol="0">
            <a:spAutoFit/>
          </a:bodyPr>
          <a:lstStyle/>
          <a:p>
            <a:r>
              <a:rPr lang="en-US" b="1" dirty="0" err="1" smtClean="0">
                <a:solidFill>
                  <a:srgbClr val="0070C0"/>
                </a:solidFill>
              </a:rPr>
              <a:t>Ibn</a:t>
            </a:r>
            <a:r>
              <a:rPr lang="en-US" b="1" dirty="0">
                <a:solidFill>
                  <a:srgbClr val="0070C0"/>
                </a:solidFill>
              </a:rPr>
              <a:t> </a:t>
            </a:r>
            <a:r>
              <a:rPr lang="en-US" b="1" dirty="0" smtClean="0">
                <a:solidFill>
                  <a:srgbClr val="0070C0"/>
                </a:solidFill>
              </a:rPr>
              <a:t>= C [(M4 – M1) / T1]</a:t>
            </a:r>
            <a:endParaRPr lang="en-US" b="1" dirty="0">
              <a:solidFill>
                <a:srgbClr val="0070C0"/>
              </a:solidFill>
            </a:endParaRPr>
          </a:p>
        </p:txBody>
      </p:sp>
      <p:sp>
        <p:nvSpPr>
          <p:cNvPr id="12" name="TextBox 11"/>
          <p:cNvSpPr txBox="1"/>
          <p:nvPr/>
        </p:nvSpPr>
        <p:spPr>
          <a:xfrm>
            <a:off x="5438775" y="5162550"/>
            <a:ext cx="2691763" cy="369332"/>
          </a:xfrm>
          <a:prstGeom prst="rect">
            <a:avLst/>
          </a:prstGeom>
          <a:noFill/>
        </p:spPr>
        <p:txBody>
          <a:bodyPr wrap="none" rtlCol="0">
            <a:spAutoFit/>
          </a:bodyPr>
          <a:lstStyle/>
          <a:p>
            <a:r>
              <a:rPr lang="en-US" b="1" dirty="0" err="1" smtClean="0">
                <a:solidFill>
                  <a:srgbClr val="FF0000"/>
                </a:solidFill>
              </a:rPr>
              <a:t>Ibp</a:t>
            </a:r>
            <a:r>
              <a:rPr lang="en-US" b="1" dirty="0" smtClean="0">
                <a:solidFill>
                  <a:srgbClr val="FF0000"/>
                </a:solidFill>
              </a:rPr>
              <a:t> = C [(M3 – M2) / T2]</a:t>
            </a:r>
            <a:endParaRPr lang="en-US" b="1" dirty="0">
              <a:solidFill>
                <a:srgbClr val="FF0000"/>
              </a:solidFill>
            </a:endParaRPr>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gn="ctr"/>
            <a:r>
              <a:rPr lang="en-US" sz="2800" dirty="0" smtClean="0"/>
              <a:t>Current </a:t>
            </a:r>
            <a:r>
              <a:rPr lang="en-US" sz="2800" dirty="0" err="1" smtClean="0"/>
              <a:t>Ib</a:t>
            </a:r>
            <a:r>
              <a:rPr lang="en-US" sz="2800" dirty="0" smtClean="0"/>
              <a:t> Test Investigation</a:t>
            </a:r>
            <a:endParaRPr lang="en-US" sz="2800" dirty="0"/>
          </a:p>
        </p:txBody>
      </p:sp>
      <p:sp>
        <p:nvSpPr>
          <p:cNvPr id="21" name="TextBox 20"/>
          <p:cNvSpPr txBox="1"/>
          <p:nvPr/>
        </p:nvSpPr>
        <p:spPr>
          <a:xfrm>
            <a:off x="466725" y="1190625"/>
            <a:ext cx="8267007" cy="4339650"/>
          </a:xfrm>
          <a:prstGeom prst="rect">
            <a:avLst/>
          </a:prstGeom>
          <a:noFill/>
        </p:spPr>
        <p:txBody>
          <a:bodyPr wrap="none" rtlCol="0">
            <a:spAutoFit/>
          </a:bodyPr>
          <a:lstStyle/>
          <a:p>
            <a:pPr marL="342900" indent="-342900">
              <a:buFont typeface="Arial" pitchFamily="34" charset="0"/>
              <a:buChar char="•"/>
            </a:pPr>
            <a:r>
              <a:rPr lang="en-US" sz="2400" dirty="0" smtClean="0"/>
              <a:t>We are designing an octal site board with a different </a:t>
            </a:r>
            <a:br>
              <a:rPr lang="en-US" sz="2400" dirty="0" smtClean="0"/>
            </a:br>
            <a:r>
              <a:rPr lang="en-US" sz="2400" dirty="0" err="1" smtClean="0"/>
              <a:t>Ib</a:t>
            </a:r>
            <a:r>
              <a:rPr lang="en-US" sz="2400" dirty="0" smtClean="0"/>
              <a:t> measurement experiment on each site for the purpose</a:t>
            </a:r>
            <a:br>
              <a:rPr lang="en-US" sz="2400" dirty="0" smtClean="0"/>
            </a:br>
            <a:r>
              <a:rPr lang="en-US" sz="2400" dirty="0" smtClean="0"/>
              <a:t>of improving our understanding and techniques.</a:t>
            </a:r>
            <a:br>
              <a:rPr lang="en-US" sz="2400" dirty="0" smtClean="0"/>
            </a:br>
            <a:endParaRPr lang="en-US" sz="2400" dirty="0" smtClean="0"/>
          </a:p>
          <a:p>
            <a:pPr marL="342900" indent="-342900">
              <a:buFont typeface="Arial" pitchFamily="34" charset="0"/>
              <a:buChar char="•"/>
            </a:pPr>
            <a:r>
              <a:rPr lang="en-US" sz="2400" dirty="0" smtClean="0"/>
              <a:t>We plan to contact our National counterparts to see if </a:t>
            </a:r>
            <a:br>
              <a:rPr lang="en-US" sz="2400" dirty="0" smtClean="0"/>
            </a:br>
            <a:r>
              <a:rPr lang="en-US" sz="2400" dirty="0" smtClean="0"/>
              <a:t>they have any helpful practices or techniques that we </a:t>
            </a:r>
            <a:br>
              <a:rPr lang="en-US" sz="2400" dirty="0" smtClean="0"/>
            </a:br>
            <a:r>
              <a:rPr lang="en-US" sz="2400" dirty="0" smtClean="0"/>
              <a:t>could leverage or adopt.</a:t>
            </a:r>
            <a:br>
              <a:rPr lang="en-US" sz="2400" dirty="0" smtClean="0"/>
            </a:br>
            <a:endParaRPr lang="en-US" sz="2400" dirty="0" smtClean="0"/>
          </a:p>
          <a:p>
            <a:pPr marL="342900" indent="-342900">
              <a:buFont typeface="Arial" pitchFamily="34" charset="0"/>
              <a:buChar char="•"/>
            </a:pPr>
            <a:r>
              <a:rPr lang="en-US" sz="2400" dirty="0" smtClean="0"/>
              <a:t> If you have any suggestions or ideas, I would love to</a:t>
            </a:r>
            <a:br>
              <a:rPr lang="en-US" sz="2400" dirty="0" smtClean="0"/>
            </a:br>
            <a:r>
              <a:rPr lang="en-US" sz="2400" dirty="0" smtClean="0"/>
              <a:t>hear them!! </a:t>
            </a:r>
          </a:p>
          <a:p>
            <a:pPr marL="342900" indent="-342900"/>
            <a:endParaRPr lang="en-US" dirty="0"/>
          </a:p>
          <a:p>
            <a:pPr marL="342900" indent="-342900"/>
            <a:endParaRPr lang="en-US" dirty="0"/>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71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dirty="0" smtClean="0"/>
              <a:t>Getting close…</a:t>
            </a:r>
            <a:endParaRPr lang="en-US" dirty="0"/>
          </a:p>
        </p:txBody>
      </p:sp>
      <p:pic>
        <p:nvPicPr>
          <p:cNvPr id="182276" name="Picture 4" descr="thumbnailCA9DAN67"/>
          <p:cNvPicPr>
            <a:picLocks noChangeAspect="1" noChangeArrowheads="1"/>
          </p:cNvPicPr>
          <p:nvPr/>
        </p:nvPicPr>
        <p:blipFill>
          <a:blip r:embed="rId2" cstate="print"/>
          <a:srcRect/>
          <a:stretch>
            <a:fillRect/>
          </a:stretch>
        </p:blipFill>
        <p:spPr bwMode="auto">
          <a:xfrm>
            <a:off x="1695450" y="857250"/>
            <a:ext cx="5429250" cy="5429250"/>
          </a:xfrm>
          <a:prstGeom prst="rect">
            <a:avLst/>
          </a:prstGeom>
          <a:noFill/>
        </p:spPr>
      </p:pic>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342900"/>
            <a:ext cx="5753100" cy="707886"/>
          </a:xfrm>
          <a:prstGeom prst="rect">
            <a:avLst/>
          </a:prstGeom>
          <a:noFill/>
        </p:spPr>
        <p:txBody>
          <a:bodyPr wrap="squar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rPr>
              <a:t>Pattern Based Testing</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endParaRPr>
          </a:p>
        </p:txBody>
      </p:sp>
      <p:sp>
        <p:nvSpPr>
          <p:cNvPr id="6" name="TextBox 5"/>
          <p:cNvSpPr txBox="1"/>
          <p:nvPr/>
        </p:nvSpPr>
        <p:spPr>
          <a:xfrm>
            <a:off x="1152525" y="1790700"/>
            <a:ext cx="5981700" cy="1685846"/>
          </a:xfrm>
          <a:prstGeom prst="rect">
            <a:avLst/>
          </a:prstGeom>
          <a:noFill/>
        </p:spPr>
        <p:txBody>
          <a:bodyPr wrap="square" rtlCol="0">
            <a:spAutoFit/>
          </a:bodyPr>
          <a:lstStyle/>
          <a:p>
            <a:pPr>
              <a:lnSpc>
                <a:spcPct val="150000"/>
              </a:lnSpc>
              <a:buFont typeface="Wingdings" pitchFamily="2" charset="2"/>
              <a:buChar char="Ø"/>
            </a:pPr>
            <a:r>
              <a:rPr lang="en-US" dirty="0" smtClean="0"/>
              <a:t>  </a:t>
            </a:r>
            <a:r>
              <a:rPr lang="en-US" sz="2400" dirty="0" smtClean="0"/>
              <a:t>What is pattern based testing?</a:t>
            </a:r>
          </a:p>
          <a:p>
            <a:pPr>
              <a:lnSpc>
                <a:spcPct val="150000"/>
              </a:lnSpc>
              <a:buFont typeface="Wingdings" pitchFamily="2" charset="2"/>
              <a:buChar char="Ø"/>
            </a:pPr>
            <a:r>
              <a:rPr lang="en-US" sz="2400" dirty="0"/>
              <a:t> </a:t>
            </a:r>
            <a:r>
              <a:rPr lang="en-US" sz="2400" dirty="0" smtClean="0"/>
              <a:t>Why bother?</a:t>
            </a:r>
          </a:p>
          <a:p>
            <a:pPr>
              <a:lnSpc>
                <a:spcPct val="150000"/>
              </a:lnSpc>
              <a:buFont typeface="Wingdings" pitchFamily="2" charset="2"/>
              <a:buChar char="Ø"/>
            </a:pPr>
            <a:r>
              <a:rPr lang="en-US" sz="2400" dirty="0"/>
              <a:t> </a:t>
            </a:r>
            <a:r>
              <a:rPr lang="en-US" sz="2400" dirty="0" smtClean="0"/>
              <a:t>How can you implement it?</a:t>
            </a:r>
            <a:endParaRPr lang="en-US" sz="2400" dirty="0"/>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PBT: Overview</a:t>
            </a:r>
            <a:endParaRPr lang="en-US" dirty="0"/>
          </a:p>
        </p:txBody>
      </p:sp>
      <p:pic>
        <p:nvPicPr>
          <p:cNvPr id="70658" name="Picture 2"/>
          <p:cNvPicPr>
            <a:picLocks noGrp="1" noChangeAspect="1" noChangeArrowheads="1"/>
          </p:cNvPicPr>
          <p:nvPr>
            <p:ph idx="1"/>
          </p:nvPr>
        </p:nvPicPr>
        <p:blipFill>
          <a:blip r:embed="rId2" cstate="print"/>
          <a:srcRect/>
          <a:stretch>
            <a:fillRect/>
          </a:stretch>
        </p:blipFill>
        <p:spPr bwMode="auto">
          <a:xfrm>
            <a:off x="381000" y="1143000"/>
            <a:ext cx="7146756" cy="4190999"/>
          </a:xfrm>
          <a:prstGeom prst="rect">
            <a:avLst/>
          </a:prstGeom>
          <a:noFill/>
          <a:ln w="9525">
            <a:noFill/>
            <a:miter lim="800000"/>
            <a:headEnd/>
            <a:tailEnd/>
          </a:ln>
        </p:spPr>
      </p:pic>
      <p:sp>
        <p:nvSpPr>
          <p:cNvPr id="9" name="TextBox 8"/>
          <p:cNvSpPr txBox="1"/>
          <p:nvPr/>
        </p:nvSpPr>
        <p:spPr>
          <a:xfrm flipH="1">
            <a:off x="885823" y="5562600"/>
            <a:ext cx="7172326" cy="369332"/>
          </a:xfrm>
          <a:prstGeom prst="rect">
            <a:avLst/>
          </a:prstGeom>
          <a:noFill/>
        </p:spPr>
        <p:txBody>
          <a:bodyPr wrap="square" rtlCol="0">
            <a:spAutoFit/>
          </a:bodyPr>
          <a:lstStyle/>
          <a:p>
            <a:r>
              <a:rPr lang="en-US" dirty="0" smtClean="0"/>
              <a:t>Post-process data in DSP memories!  Avoid *slow* data transfer! </a:t>
            </a:r>
            <a:endParaRPr lang="en-US" dirty="0"/>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Digging a bit deeper for Op Amp Testing</a:t>
            </a:r>
            <a:endParaRPr lang="en-US" sz="2400" dirty="0"/>
          </a:p>
        </p:txBody>
      </p:sp>
      <p:sp>
        <p:nvSpPr>
          <p:cNvPr id="4" name="Content Placeholder 3"/>
          <p:cNvSpPr>
            <a:spLocks noGrp="1"/>
          </p:cNvSpPr>
          <p:nvPr>
            <p:ph sz="half" idx="2"/>
          </p:nvPr>
        </p:nvSpPr>
        <p:spPr>
          <a:xfrm>
            <a:off x="6934200" y="1185863"/>
            <a:ext cx="2209800" cy="4692650"/>
          </a:xfrm>
        </p:spPr>
        <p:txBody>
          <a:bodyPr/>
          <a:lstStyle/>
          <a:p>
            <a:r>
              <a:rPr lang="en-US" sz="1800" dirty="0" smtClean="0">
                <a:latin typeface="+mj-lt"/>
              </a:rPr>
              <a:t>Predefined waveforms are generated.</a:t>
            </a:r>
          </a:p>
          <a:p>
            <a:r>
              <a:rPr lang="en-US" sz="1800" dirty="0" smtClean="0">
                <a:latin typeface="+mj-lt"/>
              </a:rPr>
              <a:t>One circuit configuration is selected that is most suitable for all tests</a:t>
            </a:r>
          </a:p>
          <a:p>
            <a:r>
              <a:rPr lang="en-US" sz="1800" dirty="0" smtClean="0">
                <a:latin typeface="+mj-lt"/>
              </a:rPr>
              <a:t>The output is digitized and stored </a:t>
            </a:r>
          </a:p>
          <a:p>
            <a:r>
              <a:rPr lang="en-US" sz="1800" dirty="0" smtClean="0">
                <a:latin typeface="+mj-lt"/>
              </a:rPr>
              <a:t>Digitized data is analyzed </a:t>
            </a:r>
            <a:endParaRPr lang="en-US" sz="1800" dirty="0">
              <a:latin typeface="+mj-lt"/>
            </a:endParaRPr>
          </a:p>
        </p:txBody>
      </p:sp>
      <p:pic>
        <p:nvPicPr>
          <p:cNvPr id="3073" name="Picture 1"/>
          <p:cNvPicPr>
            <a:picLocks noGrp="1" noChangeAspect="1" noChangeArrowheads="1"/>
          </p:cNvPicPr>
          <p:nvPr>
            <p:ph sz="half" idx="1"/>
          </p:nvPr>
        </p:nvPicPr>
        <p:blipFill>
          <a:blip r:embed="rId2" cstate="print"/>
          <a:srcRect/>
          <a:stretch>
            <a:fillRect/>
          </a:stretch>
        </p:blipFill>
        <p:spPr bwMode="auto">
          <a:xfrm>
            <a:off x="333375" y="914400"/>
            <a:ext cx="6677025" cy="5334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44E2D58-0400-4198-A944-BB6AA8A72C5C}"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Pattern Based Testing: Analysis</a:t>
            </a:r>
            <a:endParaRPr lang="en-US" dirty="0"/>
          </a:p>
        </p:txBody>
      </p:sp>
      <p:sp>
        <p:nvSpPr>
          <p:cNvPr id="10" name="Text Placeholder 9"/>
          <p:cNvSpPr>
            <a:spLocks noGrp="1"/>
          </p:cNvSpPr>
          <p:nvPr>
            <p:ph type="body" idx="1"/>
          </p:nvPr>
        </p:nvSpPr>
        <p:spPr>
          <a:xfrm>
            <a:off x="990600" y="1143000"/>
            <a:ext cx="4040188" cy="639762"/>
          </a:xfrm>
        </p:spPr>
        <p:txBody>
          <a:bodyPr/>
          <a:lstStyle/>
          <a:p>
            <a:pPr algn="ctr"/>
            <a:r>
              <a:rPr lang="en-US" dirty="0" smtClean="0">
                <a:latin typeface="Baskerville Old Face" pitchFamily="18" charset="0"/>
              </a:rPr>
              <a:t>Typical Segment </a:t>
            </a:r>
            <a:endParaRPr lang="en-US" dirty="0">
              <a:latin typeface="Baskerville Old Face" pitchFamily="18" charset="0"/>
            </a:endParaRPr>
          </a:p>
        </p:txBody>
      </p:sp>
      <p:sp>
        <p:nvSpPr>
          <p:cNvPr id="4" name="Content Placeholder 3"/>
          <p:cNvSpPr>
            <a:spLocks noGrp="1"/>
          </p:cNvSpPr>
          <p:nvPr>
            <p:ph sz="quarter" idx="4"/>
          </p:nvPr>
        </p:nvSpPr>
        <p:spPr>
          <a:xfrm>
            <a:off x="6391275" y="1371600"/>
            <a:ext cx="2600325" cy="3951288"/>
          </a:xfrm>
        </p:spPr>
        <p:txBody>
          <a:bodyPr/>
          <a:lstStyle/>
          <a:p>
            <a:r>
              <a:rPr lang="en-US" sz="1800" dirty="0" smtClean="0"/>
              <a:t>Each test segment is composed of 2 elements:</a:t>
            </a:r>
          </a:p>
          <a:p>
            <a:pPr lvl="1"/>
            <a:r>
              <a:rPr lang="en-US" sz="1600" dirty="0" smtClean="0"/>
              <a:t>Settling time</a:t>
            </a:r>
          </a:p>
          <a:p>
            <a:pPr lvl="1"/>
            <a:r>
              <a:rPr lang="en-US" sz="1600" dirty="0" smtClean="0"/>
              <a:t>Measuring time</a:t>
            </a:r>
          </a:p>
          <a:p>
            <a:r>
              <a:rPr lang="en-US" sz="1800" dirty="0" smtClean="0"/>
              <a:t>Analysis of the raw data will allow for correct time selection</a:t>
            </a:r>
          </a:p>
          <a:p>
            <a:r>
              <a:rPr lang="en-US" sz="1800" dirty="0" smtClean="0"/>
              <a:t>This alone can reduce test times!</a:t>
            </a:r>
          </a:p>
          <a:p>
            <a:pPr lvl="1"/>
            <a:endParaRPr lang="en-US" sz="1600" dirty="0">
              <a:latin typeface="Baskerville Old Face" pitchFamily="18" charset="0"/>
            </a:endParaRPr>
          </a:p>
        </p:txBody>
      </p:sp>
      <p:pic>
        <p:nvPicPr>
          <p:cNvPr id="8" name="Picture 2"/>
          <p:cNvPicPr>
            <a:picLocks noGrp="1" noChangeAspect="1" noChangeArrowheads="1"/>
          </p:cNvPicPr>
          <p:nvPr>
            <p:ph sz="half" idx="2"/>
          </p:nvPr>
        </p:nvPicPr>
        <p:blipFill>
          <a:blip r:embed="rId2" cstate="print"/>
          <a:srcRect/>
          <a:stretch>
            <a:fillRect/>
          </a:stretch>
        </p:blipFill>
        <p:spPr bwMode="auto">
          <a:xfrm>
            <a:off x="228600" y="1752600"/>
            <a:ext cx="6096000" cy="4495800"/>
          </a:xfrm>
          <a:prstGeom prst="rect">
            <a:avLst/>
          </a:prstGeom>
          <a:noFill/>
          <a:ln w="9525">
            <a:noFill/>
            <a:miter lim="800000"/>
            <a:headEnd/>
            <a:tailEnd/>
          </a:ln>
        </p:spPr>
      </p:pic>
      <p:sp>
        <p:nvSpPr>
          <p:cNvPr id="13" name="Rectangle 12"/>
          <p:cNvSpPr/>
          <p:nvPr/>
        </p:nvSpPr>
        <p:spPr>
          <a:xfrm>
            <a:off x="609600" y="1828800"/>
            <a:ext cx="1828800" cy="41148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43000" y="5486400"/>
            <a:ext cx="774571" cy="369332"/>
          </a:xfrm>
          <a:prstGeom prst="rect">
            <a:avLst/>
          </a:prstGeom>
          <a:noFill/>
        </p:spPr>
        <p:txBody>
          <a:bodyPr wrap="none" rtlCol="0">
            <a:spAutoFit/>
          </a:bodyPr>
          <a:lstStyle/>
          <a:p>
            <a:r>
              <a:rPr lang="en-US" dirty="0" smtClean="0"/>
              <a:t>Settle</a:t>
            </a:r>
            <a:endParaRPr lang="en-US" dirty="0"/>
          </a:p>
        </p:txBody>
      </p:sp>
      <p:sp>
        <p:nvSpPr>
          <p:cNvPr id="15" name="Rectangle 14"/>
          <p:cNvSpPr/>
          <p:nvPr/>
        </p:nvSpPr>
        <p:spPr>
          <a:xfrm>
            <a:off x="2438400" y="1828800"/>
            <a:ext cx="3810000" cy="41148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429000" y="5486400"/>
            <a:ext cx="1530523" cy="369332"/>
          </a:xfrm>
          <a:prstGeom prst="rect">
            <a:avLst/>
          </a:prstGeom>
          <a:noFill/>
        </p:spPr>
        <p:txBody>
          <a:bodyPr wrap="square" rtlCol="0">
            <a:spAutoFit/>
          </a:bodyPr>
          <a:lstStyle/>
          <a:p>
            <a:r>
              <a:rPr lang="en-US" dirty="0" smtClean="0"/>
              <a:t>Measure</a:t>
            </a:r>
            <a:endParaRPr lang="en-US" dirty="0"/>
          </a:p>
        </p:txBody>
      </p:sp>
      <p:sp>
        <p:nvSpPr>
          <p:cNvPr id="3" name="Slide Number Placeholder 2"/>
          <p:cNvSpPr>
            <a:spLocks noGrp="1"/>
          </p:cNvSpPr>
          <p:nvPr>
            <p:ph type="sldNum" sz="quarter" idx="12"/>
          </p:nvPr>
        </p:nvSpPr>
        <p:spPr/>
        <p:txBody>
          <a:bodyPr/>
          <a:lstStyle/>
          <a:p>
            <a:pPr>
              <a:defRPr/>
            </a:pPr>
            <a:fld id="{7A53DABA-ADF1-4918-8B81-03FFA23EB68F}"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Raw data Analysis</a:t>
            </a:r>
            <a:endParaRPr lang="en-US" dirty="0"/>
          </a:p>
        </p:txBody>
      </p:sp>
      <p:sp>
        <p:nvSpPr>
          <p:cNvPr id="12" name="Content Placeholder 11"/>
          <p:cNvSpPr>
            <a:spLocks noGrp="1"/>
          </p:cNvSpPr>
          <p:nvPr>
            <p:ph sz="half" idx="2"/>
          </p:nvPr>
        </p:nvSpPr>
        <p:spPr>
          <a:xfrm>
            <a:off x="395287" y="976313"/>
            <a:ext cx="8253413" cy="2166937"/>
          </a:xfrm>
        </p:spPr>
        <p:txBody>
          <a:bodyPr/>
          <a:lstStyle/>
          <a:p>
            <a:r>
              <a:rPr lang="en-US" sz="2000" dirty="0" smtClean="0">
                <a:latin typeface="+mj-lt"/>
              </a:rPr>
              <a:t>Raw data analysis provides many of benefits</a:t>
            </a:r>
          </a:p>
          <a:p>
            <a:r>
              <a:rPr lang="en-US" sz="2000" dirty="0" smtClean="0">
                <a:latin typeface="+mj-lt"/>
              </a:rPr>
              <a:t>The current testing methodology would not show all of the raw data. Only 1 averaged point would be returned.</a:t>
            </a:r>
          </a:p>
          <a:p>
            <a:r>
              <a:rPr lang="en-US" sz="2000" dirty="0" smtClean="0">
                <a:latin typeface="+mj-lt"/>
              </a:rPr>
              <a:t>Debugging and verification can be improved by viewing the raw data!</a:t>
            </a:r>
            <a:endParaRPr lang="en-US" sz="2000" dirty="0">
              <a:latin typeface="+mj-lt"/>
            </a:endParaRPr>
          </a:p>
        </p:txBody>
      </p:sp>
      <p:sp>
        <p:nvSpPr>
          <p:cNvPr id="9" name="Slide Number Placeholder 8"/>
          <p:cNvSpPr>
            <a:spLocks noGrp="1"/>
          </p:cNvSpPr>
          <p:nvPr>
            <p:ph type="sldNum" sz="quarter" idx="12"/>
          </p:nvPr>
        </p:nvSpPr>
        <p:spPr/>
        <p:txBody>
          <a:bodyPr/>
          <a:lstStyle/>
          <a:p>
            <a:pPr>
              <a:defRPr/>
            </a:pPr>
            <a:fld id="{B6C4123F-26DB-494A-8B3C-3F5618938D44}" type="slidenum">
              <a:rPr lang="en-US" smtClean="0"/>
              <a:pPr>
                <a:defRPr/>
              </a:pPr>
              <a:t>77</a:t>
            </a:fld>
            <a:endParaRPr lang="en-US"/>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409576" y="3476625"/>
            <a:ext cx="3886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p:cNvPicPr>
            <a:picLocks noChangeAspect="1" noChangeArrowheads="1"/>
          </p:cNvPicPr>
          <p:nvPr/>
        </p:nvPicPr>
        <p:blipFill>
          <a:blip r:embed="rId4" cstate="print"/>
          <a:srcRect/>
          <a:stretch>
            <a:fillRect/>
          </a:stretch>
        </p:blipFill>
        <p:spPr bwMode="auto">
          <a:xfrm>
            <a:off x="4724400" y="3505200"/>
            <a:ext cx="414655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781050" y="4543425"/>
            <a:ext cx="3429000" cy="461665"/>
          </a:xfrm>
          <a:prstGeom prst="rect">
            <a:avLst/>
          </a:prstGeom>
          <a:noFill/>
        </p:spPr>
        <p:txBody>
          <a:bodyPr wrap="square" rtlCol="0">
            <a:spAutoFit/>
          </a:bodyPr>
          <a:lstStyle/>
          <a:p>
            <a:r>
              <a:rPr lang="en-US" sz="1200" b="1" dirty="0" smtClean="0"/>
              <a:t>Slight oscillation on some units. Adjust compensation.</a:t>
            </a:r>
            <a:endParaRPr lang="en-US" sz="1200" b="1" dirty="0"/>
          </a:p>
        </p:txBody>
      </p:sp>
      <p:sp>
        <p:nvSpPr>
          <p:cNvPr id="15" name="TextBox 14"/>
          <p:cNvSpPr txBox="1"/>
          <p:nvPr/>
        </p:nvSpPr>
        <p:spPr>
          <a:xfrm>
            <a:off x="5410200" y="4800600"/>
            <a:ext cx="3429000" cy="276999"/>
          </a:xfrm>
          <a:prstGeom prst="rect">
            <a:avLst/>
          </a:prstGeom>
          <a:noFill/>
        </p:spPr>
        <p:txBody>
          <a:bodyPr wrap="square" rtlCol="0">
            <a:spAutoFit/>
          </a:bodyPr>
          <a:lstStyle/>
          <a:p>
            <a:r>
              <a:rPr lang="en-US" sz="1200" b="1" dirty="0" smtClean="0"/>
              <a:t>Perfect!</a:t>
            </a:r>
            <a:endParaRPr lang="en-US" sz="1200"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409575"/>
            <a:ext cx="8458200" cy="814388"/>
          </a:xfrm>
        </p:spPr>
        <p:txBody>
          <a:bodyPr/>
          <a:lstStyle/>
          <a:p>
            <a:r>
              <a:rPr lang="en-US" dirty="0" smtClean="0"/>
              <a:t>PBT Benefits</a:t>
            </a:r>
            <a:endParaRPr lang="en-US" dirty="0"/>
          </a:p>
        </p:txBody>
      </p:sp>
      <p:sp>
        <p:nvSpPr>
          <p:cNvPr id="8" name="Content Placeholder 7"/>
          <p:cNvSpPr>
            <a:spLocks noGrp="1"/>
          </p:cNvSpPr>
          <p:nvPr>
            <p:ph idx="1"/>
          </p:nvPr>
        </p:nvSpPr>
        <p:spPr>
          <a:xfrm>
            <a:off x="285750" y="1395414"/>
            <a:ext cx="8467725" cy="1585912"/>
          </a:xfrm>
        </p:spPr>
        <p:txBody>
          <a:bodyPr/>
          <a:lstStyle/>
          <a:p>
            <a:r>
              <a:rPr lang="en-US" dirty="0" smtClean="0"/>
              <a:t>Reduced test time   </a:t>
            </a:r>
            <a:r>
              <a:rPr lang="en-US" b="1" u="sng" dirty="0" smtClean="0"/>
              <a:t>1.5 seconds to 0.3 seconds</a:t>
            </a:r>
          </a:p>
          <a:p>
            <a:r>
              <a:rPr lang="en-US" dirty="0" smtClean="0"/>
              <a:t>Reduced Test % of COB</a:t>
            </a:r>
          </a:p>
          <a:p>
            <a:r>
              <a:rPr lang="en-US" dirty="0" smtClean="0"/>
              <a:t>More thorough coverage at probe and FT</a:t>
            </a:r>
          </a:p>
        </p:txBody>
      </p:sp>
      <p:sp>
        <p:nvSpPr>
          <p:cNvPr id="4" name="TextBox 3"/>
          <p:cNvSpPr txBox="1"/>
          <p:nvPr/>
        </p:nvSpPr>
        <p:spPr>
          <a:xfrm>
            <a:off x="400050" y="3314700"/>
            <a:ext cx="4198585" cy="369332"/>
          </a:xfrm>
          <a:prstGeom prst="rect">
            <a:avLst/>
          </a:prstGeom>
          <a:noFill/>
        </p:spPr>
        <p:txBody>
          <a:bodyPr wrap="none" rtlCol="0">
            <a:spAutoFit/>
          </a:bodyPr>
          <a:lstStyle/>
          <a:p>
            <a:r>
              <a:rPr lang="en-US" dirty="0" smtClean="0"/>
              <a:t>Where do the time savings come from?</a:t>
            </a:r>
            <a:endParaRPr lang="en-US" dirty="0"/>
          </a:p>
        </p:txBody>
      </p:sp>
      <p:pic>
        <p:nvPicPr>
          <p:cNvPr id="371714" name="Picture 2" descr="http://i157.photobucket.com/albums/t75/cheripryor/glenda.jpg"/>
          <p:cNvPicPr>
            <a:picLocks noChangeAspect="1" noChangeArrowheads="1"/>
          </p:cNvPicPr>
          <p:nvPr/>
        </p:nvPicPr>
        <p:blipFill>
          <a:blip r:embed="rId2" cstate="print"/>
          <a:srcRect/>
          <a:stretch>
            <a:fillRect/>
          </a:stretch>
        </p:blipFill>
        <p:spPr bwMode="auto">
          <a:xfrm>
            <a:off x="4575175" y="2865437"/>
            <a:ext cx="4330700" cy="3606662"/>
          </a:xfrm>
          <a:prstGeom prst="rect">
            <a:avLst/>
          </a:prstGeom>
          <a:noFill/>
        </p:spPr>
      </p:pic>
      <p:sp>
        <p:nvSpPr>
          <p:cNvPr id="3" name="Slide Number Placeholder 2"/>
          <p:cNvSpPr>
            <a:spLocks noGrp="1"/>
          </p:cNvSpPr>
          <p:nvPr>
            <p:ph type="sldNum" sz="quarter" idx="12"/>
          </p:nvPr>
        </p:nvSpPr>
        <p:spPr/>
        <p:txBody>
          <a:bodyPr/>
          <a:lstStyle/>
          <a:p>
            <a:pPr>
              <a:defRPr/>
            </a:pPr>
            <a:fld id="{214F6C3A-988D-4820-83FF-B3FF9457038C}" type="slidenum">
              <a:rPr lang="en-US" smtClean="0"/>
              <a:pPr>
                <a:defRPr/>
              </a:pPr>
              <a:t>78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1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5" y="176212"/>
            <a:ext cx="8467725" cy="4348163"/>
          </a:xfrm>
        </p:spPr>
        <p:txBody>
          <a:bodyPr/>
          <a:lstStyle/>
          <a:p>
            <a:pPr algn="ctr">
              <a:buNone/>
            </a:pPr>
            <a:r>
              <a:rPr lang="en-US" sz="3200" b="1" u="sng" dirty="0" smtClean="0"/>
              <a:t>Quiz</a:t>
            </a:r>
          </a:p>
          <a:p>
            <a:pPr algn="ctr">
              <a:buNone/>
            </a:pPr>
            <a:endParaRPr lang="en-US" sz="3200" dirty="0" smtClean="0"/>
          </a:p>
          <a:p>
            <a:pPr>
              <a:buNone/>
            </a:pPr>
            <a:r>
              <a:rPr lang="en-US" dirty="0" smtClean="0"/>
              <a:t>    On the Eagle tester, how long does it take 8 QMS’s grouped together to make a measurement if the number of samples is 100 and the sample time is 10uS?</a:t>
            </a:r>
          </a:p>
          <a:p>
            <a:pPr algn="ctr">
              <a:buNone/>
            </a:pPr>
            <a:r>
              <a:rPr lang="en-US" b="1" dirty="0" err="1" smtClean="0"/>
              <a:t>qmsmv</a:t>
            </a:r>
            <a:r>
              <a:rPr lang="en-US" b="1" dirty="0" smtClean="0"/>
              <a:t>( QMS_GP, QMS_PREC, 100, 10 );</a:t>
            </a:r>
            <a:br>
              <a:rPr lang="en-US" b="1" dirty="0" smtClean="0"/>
            </a:br>
            <a:endParaRPr lang="en-US" b="1" dirty="0" smtClean="0"/>
          </a:p>
          <a:p>
            <a:pPr>
              <a:buNone/>
            </a:pPr>
            <a:r>
              <a:rPr lang="en-US" dirty="0" smtClean="0"/>
              <a:t>	Answer</a:t>
            </a:r>
            <a:r>
              <a:rPr lang="en-US" b="1" dirty="0" smtClean="0"/>
              <a:t>:   ~ 9mS</a:t>
            </a:r>
          </a:p>
          <a:p>
            <a:pPr algn="ctr">
              <a:buNone/>
            </a:pPr>
            <a:endParaRPr lang="en-US" dirty="0"/>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79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18031_F_06-06-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8820" y="2057400"/>
            <a:ext cx="7080338" cy="3276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1066800"/>
            <a:ext cx="2111027" cy="369332"/>
          </a:xfrm>
          <a:prstGeom prst="rect">
            <a:avLst/>
          </a:prstGeom>
          <a:noFill/>
        </p:spPr>
        <p:txBody>
          <a:bodyPr wrap="none" rtlCol="0">
            <a:spAutoFit/>
          </a:bodyPr>
          <a:lstStyle/>
          <a:p>
            <a:r>
              <a:rPr lang="en-US" dirty="0" smtClean="0"/>
              <a:t>For simulation: book</a:t>
            </a:r>
            <a:endParaRPr lang="en-US" dirty="0"/>
          </a:p>
        </p:txBody>
      </p:sp>
      <p:sp>
        <p:nvSpPr>
          <p:cNvPr id="4" name="Slide Number Placeholder 3"/>
          <p:cNvSpPr>
            <a:spLocks noGrp="1"/>
          </p:cNvSpPr>
          <p:nvPr>
            <p:ph type="sldNum" sz="quarter" idx="12"/>
          </p:nvPr>
        </p:nvSpPr>
        <p:spPr/>
        <p:txBody>
          <a:bodyPr/>
          <a:lstStyle/>
          <a:p>
            <a:fld id="{46E298A4-60D9-4BE4-A68B-5EFD464C8EFE}" type="slidenum">
              <a:rPr lang="en-US" smtClean="0"/>
              <a:t>8</a:t>
            </a:fld>
            <a:endParaRPr lang="en-US"/>
          </a:p>
        </p:txBody>
      </p:sp>
    </p:spTree>
    <p:extLst>
      <p:ext uri="{BB962C8B-B14F-4D97-AF65-F5344CB8AC3E}">
        <p14:creationId xmlns:p14="http://schemas.microsoft.com/office/powerpoint/2010/main" val="26732289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 comparison: Discrete </a:t>
            </a:r>
            <a:r>
              <a:rPr lang="en-US" sz="2800" dirty="0" err="1" smtClean="0"/>
              <a:t>vs</a:t>
            </a:r>
            <a:r>
              <a:rPr lang="en-US" sz="2800" dirty="0" smtClean="0"/>
              <a:t> PBT on ETS364’s</a:t>
            </a:r>
            <a:endParaRPr lang="en-US" sz="2800" dirty="0"/>
          </a:p>
        </p:txBody>
      </p:sp>
      <p:sp>
        <p:nvSpPr>
          <p:cNvPr id="3" name="Content Placeholder 2"/>
          <p:cNvSpPr>
            <a:spLocks noGrp="1"/>
          </p:cNvSpPr>
          <p:nvPr>
            <p:ph idx="1"/>
          </p:nvPr>
        </p:nvSpPr>
        <p:spPr>
          <a:xfrm>
            <a:off x="380999" y="919162"/>
            <a:ext cx="3962401" cy="5357813"/>
          </a:xfrm>
        </p:spPr>
        <p:txBody>
          <a:bodyPr/>
          <a:lstStyle/>
          <a:p>
            <a:pPr>
              <a:buNone/>
            </a:pPr>
            <a:r>
              <a:rPr lang="en-US" sz="1800" dirty="0" smtClean="0"/>
              <a:t>        Action	    Group time cost</a:t>
            </a:r>
          </a:p>
          <a:p>
            <a:pPr>
              <a:buNone/>
            </a:pPr>
            <a:r>
              <a:rPr lang="en-US" sz="1800" dirty="0" smtClean="0"/>
              <a:t>Control APU Group (</a:t>
            </a:r>
            <a:r>
              <a:rPr lang="en-US" sz="1800" dirty="0" err="1" smtClean="0"/>
              <a:t>Vcc</a:t>
            </a:r>
            <a:r>
              <a:rPr lang="en-US" sz="1800" dirty="0" smtClean="0"/>
              <a:t>)	8mS</a:t>
            </a:r>
          </a:p>
          <a:p>
            <a:pPr>
              <a:buNone/>
            </a:pPr>
            <a:r>
              <a:rPr lang="en-US" sz="1800" dirty="0" smtClean="0"/>
              <a:t>Control APU Group (</a:t>
            </a:r>
            <a:r>
              <a:rPr lang="en-US" sz="1800" dirty="0" err="1" smtClean="0"/>
              <a:t>Vee</a:t>
            </a:r>
            <a:r>
              <a:rPr lang="en-US" sz="1800" dirty="0" smtClean="0"/>
              <a:t>)  8mS</a:t>
            </a:r>
          </a:p>
          <a:p>
            <a:pPr>
              <a:buNone/>
            </a:pPr>
            <a:r>
              <a:rPr lang="en-US" sz="1800" dirty="0" smtClean="0"/>
              <a:t>Control APU Group (</a:t>
            </a:r>
            <a:r>
              <a:rPr lang="en-US" sz="1800" dirty="0" err="1" smtClean="0"/>
              <a:t>Vcm</a:t>
            </a:r>
            <a:r>
              <a:rPr lang="en-US" sz="1800" dirty="0" smtClean="0"/>
              <a:t>) 16mS</a:t>
            </a:r>
          </a:p>
          <a:p>
            <a:pPr>
              <a:buNone/>
            </a:pPr>
            <a:r>
              <a:rPr lang="en-US" sz="1800" dirty="0" smtClean="0"/>
              <a:t>Control APU Group (</a:t>
            </a:r>
            <a:r>
              <a:rPr lang="en-US" sz="1800" dirty="0" err="1" smtClean="0"/>
              <a:t>Vout</a:t>
            </a:r>
            <a:r>
              <a:rPr lang="en-US" sz="1800" dirty="0" smtClean="0"/>
              <a:t>) 16mS</a:t>
            </a:r>
          </a:p>
          <a:p>
            <a:pPr>
              <a:buNone/>
            </a:pPr>
            <a:r>
              <a:rPr lang="en-US" sz="1800" dirty="0" smtClean="0"/>
              <a:t>Control </a:t>
            </a:r>
            <a:r>
              <a:rPr lang="en-US" sz="1800" dirty="0" err="1" smtClean="0"/>
              <a:t>Dpins</a:t>
            </a:r>
            <a:r>
              <a:rPr lang="en-US" sz="1800" dirty="0" smtClean="0"/>
              <a:t>		?</a:t>
            </a:r>
          </a:p>
          <a:p>
            <a:pPr>
              <a:buNone/>
            </a:pPr>
            <a:r>
              <a:rPr lang="en-US" sz="1800" dirty="0" smtClean="0"/>
              <a:t>Control </a:t>
            </a:r>
            <a:r>
              <a:rPr lang="en-US" sz="1800" dirty="0" err="1" smtClean="0"/>
              <a:t>Cbits</a:t>
            </a:r>
            <a:r>
              <a:rPr lang="en-US" sz="1800" dirty="0" smtClean="0"/>
              <a:t>		?</a:t>
            </a:r>
          </a:p>
          <a:p>
            <a:pPr>
              <a:buNone/>
            </a:pPr>
            <a:r>
              <a:rPr lang="en-US" sz="1800" dirty="0" smtClean="0"/>
              <a:t>Settling time		?</a:t>
            </a:r>
          </a:p>
          <a:p>
            <a:pPr>
              <a:buNone/>
            </a:pPr>
            <a:r>
              <a:rPr lang="en-US" sz="1800" dirty="0" smtClean="0"/>
              <a:t>Control QMS Group	</a:t>
            </a:r>
            <a:r>
              <a:rPr lang="en-US" sz="1800" u="sng" dirty="0" smtClean="0"/>
              <a:t>8mS</a:t>
            </a:r>
          </a:p>
          <a:p>
            <a:pPr>
              <a:buNone/>
            </a:pPr>
            <a:r>
              <a:rPr lang="en-US" dirty="0" smtClean="0"/>
              <a:t>			         ~60mS</a:t>
            </a:r>
            <a:br>
              <a:rPr lang="en-US" dirty="0" smtClean="0"/>
            </a:br>
            <a:r>
              <a:rPr lang="en-US" dirty="0" smtClean="0"/>
              <a:t>	x discrete setups ( 11 )</a:t>
            </a:r>
          </a:p>
          <a:p>
            <a:pPr>
              <a:buNone/>
            </a:pPr>
            <a:r>
              <a:rPr lang="en-US" dirty="0" smtClean="0">
                <a:solidFill>
                  <a:srgbClr val="FF0000"/>
                </a:solidFill>
              </a:rPr>
              <a:t>Total “Setup” Time     </a:t>
            </a:r>
            <a:r>
              <a:rPr lang="en-US" b="1" dirty="0" smtClean="0">
                <a:solidFill>
                  <a:srgbClr val="FF0000"/>
                </a:solidFill>
              </a:rPr>
              <a:t>660mS</a:t>
            </a:r>
          </a:p>
          <a:p>
            <a:pPr>
              <a:buNone/>
            </a:pPr>
            <a:endParaRPr lang="en-US" dirty="0" smtClean="0"/>
          </a:p>
          <a:p>
            <a:pPr>
              <a:buNone/>
            </a:pPr>
            <a:r>
              <a:rPr lang="en-US" dirty="0" smtClean="0"/>
              <a:t/>
            </a:r>
            <a:br>
              <a:rPr lang="en-US" dirty="0" smtClean="0"/>
            </a:br>
            <a:endParaRPr lang="en-US" dirty="0" smtClean="0"/>
          </a:p>
          <a:p>
            <a:pPr>
              <a:buNone/>
            </a:pPr>
            <a:r>
              <a:rPr lang="en-US" dirty="0" smtClean="0"/>
              <a:t/>
            </a:r>
            <a:br>
              <a:rPr lang="en-US" dirty="0" smtClean="0"/>
            </a:br>
            <a:endParaRPr lang="en-US" dirty="0" smtClean="0"/>
          </a:p>
          <a:p>
            <a:pPr>
              <a:buNone/>
            </a:pPr>
            <a:r>
              <a:rPr lang="en-US" dirty="0" smtClean="0"/>
              <a:t/>
            </a:r>
            <a:br>
              <a:rPr lang="en-US" dirty="0" smtClean="0"/>
            </a:br>
            <a:endParaRPr lang="en-US" dirty="0" smtClean="0"/>
          </a:p>
          <a:p>
            <a:pPr>
              <a:buNone/>
            </a:pPr>
            <a:r>
              <a:rPr lang="en-US" dirty="0" smtClean="0"/>
              <a:t/>
            </a:r>
            <a:br>
              <a:rPr lang="en-US" dirty="0" smtClean="0"/>
            </a:br>
            <a:endParaRPr lang="en-US" dirty="0" smtClean="0"/>
          </a:p>
        </p:txBody>
      </p:sp>
      <p:sp>
        <p:nvSpPr>
          <p:cNvPr id="4" name="Content Placeholder 2"/>
          <p:cNvSpPr txBox="1">
            <a:spLocks/>
          </p:cNvSpPr>
          <p:nvPr/>
        </p:nvSpPr>
        <p:spPr bwMode="auto">
          <a:xfrm>
            <a:off x="4638674" y="900112"/>
            <a:ext cx="4133851" cy="54054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65000"/>
              </a:spcBef>
              <a:spcAft>
                <a:spcPct val="0"/>
              </a:spcAft>
              <a:buClrTx/>
              <a:buSzTx/>
              <a:buFontTx/>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        Action	     Group time cost</a:t>
            </a:r>
          </a:p>
          <a:p>
            <a:pPr marL="227013" marR="0" lvl="0" indent="-227013" algn="l" defTabSz="914400" rtl="0" eaLnBrk="0" fontAlgn="base" latinLnBrk="0" hangingPunct="0">
              <a:lnSpc>
                <a:spcPct val="100000"/>
              </a:lnSpc>
              <a:spcBef>
                <a:spcPct val="65000"/>
              </a:spcBef>
              <a:spcAft>
                <a:spcPct val="0"/>
              </a:spcAft>
              <a:buClrTx/>
              <a:buSzTx/>
              <a:buFontTx/>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Control APU Group (</a:t>
            </a:r>
            <a:r>
              <a:rPr kumimoji="0" lang="en-US" sz="1800" b="0" i="0" u="none" strike="noStrike" kern="0" cap="none" spc="0" normalizeH="0" baseline="0" noProof="0" dirty="0" err="1" smtClean="0">
                <a:ln>
                  <a:noFill/>
                </a:ln>
                <a:solidFill>
                  <a:schemeClr val="tx1"/>
                </a:solidFill>
                <a:effectLst/>
                <a:uLnTx/>
                <a:uFillTx/>
                <a:latin typeface="+mn-lt"/>
                <a:ea typeface="+mn-ea"/>
                <a:cs typeface="+mn-cs"/>
              </a:rPr>
              <a:t>Vcc</a:t>
            </a:r>
            <a:r>
              <a:rPr kumimoji="0" lang="en-US" sz="1800" b="0" i="0" u="none" strike="noStrike" kern="0" cap="none" spc="0" normalizeH="0" baseline="0" noProof="0" dirty="0" smtClean="0">
                <a:ln>
                  <a:noFill/>
                </a:ln>
                <a:solidFill>
                  <a:schemeClr val="tx1"/>
                </a:solidFill>
                <a:effectLst/>
                <a:uLnTx/>
                <a:uFillTx/>
                <a:latin typeface="+mn-lt"/>
                <a:ea typeface="+mn-ea"/>
                <a:cs typeface="+mn-cs"/>
              </a:rPr>
              <a:t>)	8mS</a:t>
            </a:r>
          </a:p>
          <a:p>
            <a:pPr marL="227013" marR="0" lvl="0" indent="-227013" algn="l" defTabSz="914400" rtl="0" eaLnBrk="0" fontAlgn="base" latinLnBrk="0" hangingPunct="0">
              <a:lnSpc>
                <a:spcPct val="100000"/>
              </a:lnSpc>
              <a:spcBef>
                <a:spcPct val="65000"/>
              </a:spcBef>
              <a:spcAft>
                <a:spcPct val="0"/>
              </a:spcAft>
              <a:buClrTx/>
              <a:buSzTx/>
              <a:buFontTx/>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Control APU Group (</a:t>
            </a:r>
            <a:r>
              <a:rPr kumimoji="0" lang="en-US" sz="1800" b="0" i="0" u="none" strike="noStrike" kern="0" cap="none" spc="0" normalizeH="0" baseline="0" noProof="0" dirty="0" err="1" smtClean="0">
                <a:ln>
                  <a:noFill/>
                </a:ln>
                <a:solidFill>
                  <a:schemeClr val="tx1"/>
                </a:solidFill>
                <a:effectLst/>
                <a:uLnTx/>
                <a:uFillTx/>
                <a:latin typeface="+mn-lt"/>
                <a:ea typeface="+mn-ea"/>
                <a:cs typeface="+mn-cs"/>
              </a:rPr>
              <a:t>Vee</a:t>
            </a:r>
            <a:r>
              <a:rPr kumimoji="0" lang="en-US" sz="1800" b="0" i="0" u="none" strike="noStrike" kern="0" cap="none" spc="0" normalizeH="0" baseline="0" noProof="0" dirty="0" smtClean="0">
                <a:ln>
                  <a:noFill/>
                </a:ln>
                <a:solidFill>
                  <a:schemeClr val="tx1"/>
                </a:solidFill>
                <a:effectLst/>
                <a:uLnTx/>
                <a:uFillTx/>
                <a:latin typeface="+mn-lt"/>
                <a:ea typeface="+mn-ea"/>
                <a:cs typeface="+mn-cs"/>
              </a:rPr>
              <a:t>)  8mS</a:t>
            </a:r>
          </a:p>
          <a:p>
            <a:pPr marL="227013" marR="0" lvl="0" indent="-227013" algn="l" defTabSz="914400" rtl="0" eaLnBrk="0" fontAlgn="base" latinLnBrk="0" hangingPunct="0">
              <a:lnSpc>
                <a:spcPct val="100000"/>
              </a:lnSpc>
              <a:spcBef>
                <a:spcPct val="65000"/>
              </a:spcBef>
              <a:spcAft>
                <a:spcPct val="0"/>
              </a:spcAft>
              <a:buClrTx/>
              <a:buSzTx/>
              <a:buFontTx/>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Control APU Group (</a:t>
            </a:r>
            <a:r>
              <a:rPr kumimoji="0" lang="en-US" sz="1800" b="0" i="0" u="none" strike="noStrike" kern="0" cap="none" spc="0" normalizeH="0" baseline="0" noProof="0" dirty="0" err="1" smtClean="0">
                <a:ln>
                  <a:noFill/>
                </a:ln>
                <a:solidFill>
                  <a:schemeClr val="tx1"/>
                </a:solidFill>
                <a:effectLst/>
                <a:uLnTx/>
                <a:uFillTx/>
                <a:latin typeface="+mn-lt"/>
                <a:ea typeface="+mn-ea"/>
                <a:cs typeface="+mn-cs"/>
              </a:rPr>
              <a:t>Vcm</a:t>
            </a:r>
            <a:r>
              <a:rPr kumimoji="0" lang="en-US" sz="1800" b="0" i="0" u="none" strike="noStrike" kern="0" cap="none" spc="0" normalizeH="0" baseline="0" noProof="0" dirty="0" smtClean="0">
                <a:ln>
                  <a:noFill/>
                </a:ln>
                <a:solidFill>
                  <a:schemeClr val="tx1"/>
                </a:solidFill>
                <a:effectLst/>
                <a:uLnTx/>
                <a:uFillTx/>
                <a:latin typeface="+mn-lt"/>
                <a:ea typeface="+mn-ea"/>
                <a:cs typeface="+mn-cs"/>
              </a:rPr>
              <a:t>) 16mS</a:t>
            </a:r>
          </a:p>
          <a:p>
            <a:pPr marL="227013" marR="0" lvl="0" indent="-227013" algn="l" defTabSz="914400" rtl="0" eaLnBrk="0" fontAlgn="base" latinLnBrk="0" hangingPunct="0">
              <a:lnSpc>
                <a:spcPct val="100000"/>
              </a:lnSpc>
              <a:spcBef>
                <a:spcPct val="65000"/>
              </a:spcBef>
              <a:spcAft>
                <a:spcPct val="0"/>
              </a:spcAft>
              <a:buClrTx/>
              <a:buSzTx/>
              <a:buFontTx/>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Control SPU Group (</a:t>
            </a:r>
            <a:r>
              <a:rPr kumimoji="0" lang="en-US" sz="1800" b="0" i="0" u="none" strike="noStrike" kern="0" cap="none" spc="0" normalizeH="0" baseline="0" noProof="0" dirty="0" err="1" smtClean="0">
                <a:ln>
                  <a:noFill/>
                </a:ln>
                <a:solidFill>
                  <a:schemeClr val="tx1"/>
                </a:solidFill>
                <a:effectLst/>
                <a:uLnTx/>
                <a:uFillTx/>
                <a:latin typeface="+mn-lt"/>
                <a:ea typeface="+mn-ea"/>
                <a:cs typeface="+mn-cs"/>
              </a:rPr>
              <a:t>Vout</a:t>
            </a:r>
            <a:r>
              <a:rPr kumimoji="0" lang="en-US" sz="1800" b="0" i="0" u="none" strike="noStrike" kern="0" cap="none" spc="0" normalizeH="0" baseline="0" noProof="0" dirty="0" smtClean="0">
                <a:ln>
                  <a:noFill/>
                </a:ln>
                <a:solidFill>
                  <a:schemeClr val="tx1"/>
                </a:solidFill>
                <a:effectLst/>
                <a:uLnTx/>
                <a:uFillTx/>
                <a:latin typeface="+mn-lt"/>
                <a:ea typeface="+mn-ea"/>
                <a:cs typeface="+mn-cs"/>
              </a:rPr>
              <a:t>) 16mS</a:t>
            </a:r>
          </a:p>
          <a:p>
            <a:pPr marL="227013" marR="0" lvl="0" indent="-227013" algn="l" defTabSz="914400" rtl="0" eaLnBrk="0" fontAlgn="base" latinLnBrk="0" hangingPunct="0">
              <a:lnSpc>
                <a:spcPct val="100000"/>
              </a:lnSpc>
              <a:spcBef>
                <a:spcPct val="65000"/>
              </a:spcBef>
              <a:spcAft>
                <a:spcPct val="0"/>
              </a:spcAft>
              <a:buClrTx/>
              <a:buSzTx/>
              <a:buFontTx/>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Control </a:t>
            </a:r>
            <a:r>
              <a:rPr kumimoji="0" lang="en-US" sz="1800" b="0" i="0" u="none" strike="noStrike" kern="0" cap="none" spc="0" normalizeH="0" baseline="0" noProof="0" dirty="0" err="1" smtClean="0">
                <a:ln>
                  <a:noFill/>
                </a:ln>
                <a:solidFill>
                  <a:schemeClr val="tx1"/>
                </a:solidFill>
                <a:effectLst/>
                <a:uLnTx/>
                <a:uFillTx/>
                <a:latin typeface="+mn-lt"/>
                <a:ea typeface="+mn-ea"/>
                <a:cs typeface="+mn-cs"/>
              </a:rPr>
              <a:t>Dpins</a:t>
            </a:r>
            <a:r>
              <a:rPr kumimoji="0" lang="en-US" sz="1800" b="0" i="0" u="none" strike="noStrike" kern="0" cap="none" spc="0" normalizeH="0" baseline="0" noProof="0" dirty="0" smtClean="0">
                <a:ln>
                  <a:noFill/>
                </a:ln>
                <a:solidFill>
                  <a:schemeClr val="tx1"/>
                </a:solidFill>
                <a:effectLst/>
                <a:uLnTx/>
                <a:uFillTx/>
                <a:latin typeface="+mn-lt"/>
                <a:ea typeface="+mn-ea"/>
                <a:cs typeface="+mn-cs"/>
              </a:rPr>
              <a:t>		?</a:t>
            </a:r>
          </a:p>
          <a:p>
            <a:pPr marL="227013" marR="0" lvl="0" indent="-227013" algn="l" defTabSz="914400" rtl="0" eaLnBrk="0" fontAlgn="base" latinLnBrk="0" hangingPunct="0">
              <a:lnSpc>
                <a:spcPct val="100000"/>
              </a:lnSpc>
              <a:spcBef>
                <a:spcPct val="65000"/>
              </a:spcBef>
              <a:spcAft>
                <a:spcPct val="0"/>
              </a:spcAft>
              <a:buClrTx/>
              <a:buSzTx/>
              <a:buFontTx/>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Control </a:t>
            </a:r>
            <a:r>
              <a:rPr kumimoji="0" lang="en-US" sz="1800" b="0" i="0" u="none" strike="noStrike" kern="0" cap="none" spc="0" normalizeH="0" baseline="0" noProof="0" dirty="0" err="1" smtClean="0">
                <a:ln>
                  <a:noFill/>
                </a:ln>
                <a:solidFill>
                  <a:schemeClr val="tx1"/>
                </a:solidFill>
                <a:effectLst/>
                <a:uLnTx/>
                <a:uFillTx/>
                <a:latin typeface="+mn-lt"/>
                <a:ea typeface="+mn-ea"/>
                <a:cs typeface="+mn-cs"/>
              </a:rPr>
              <a:t>Cbits</a:t>
            </a:r>
            <a:r>
              <a:rPr kumimoji="0" lang="en-US" sz="1800" b="0" i="0" u="none" strike="noStrike" kern="0" cap="none" spc="0" normalizeH="0" baseline="0" noProof="0" dirty="0" smtClean="0">
                <a:ln>
                  <a:noFill/>
                </a:ln>
                <a:solidFill>
                  <a:schemeClr val="tx1"/>
                </a:solidFill>
                <a:effectLst/>
                <a:uLnTx/>
                <a:uFillTx/>
                <a:latin typeface="+mn-lt"/>
                <a:ea typeface="+mn-ea"/>
                <a:cs typeface="+mn-cs"/>
              </a:rPr>
              <a:t>		?</a:t>
            </a:r>
          </a:p>
          <a:p>
            <a:pPr marL="227013" marR="0" lvl="0" indent="-227013" algn="l" defTabSz="914400" rtl="0" eaLnBrk="0" fontAlgn="base" latinLnBrk="0" hangingPunct="0">
              <a:lnSpc>
                <a:spcPct val="100000"/>
              </a:lnSpc>
              <a:spcBef>
                <a:spcPct val="65000"/>
              </a:spcBef>
              <a:spcAft>
                <a:spcPct val="0"/>
              </a:spcAft>
              <a:buClrTx/>
              <a:buSzTx/>
              <a:buFontTx/>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Settling time		?</a:t>
            </a:r>
          </a:p>
          <a:p>
            <a:pPr marL="227013" marR="0" lvl="0" indent="-227013" algn="l" defTabSz="914400" rtl="0" eaLnBrk="0" fontAlgn="base" latinLnBrk="0" hangingPunct="0">
              <a:lnSpc>
                <a:spcPct val="100000"/>
              </a:lnSpc>
              <a:spcBef>
                <a:spcPct val="65000"/>
              </a:spcBef>
              <a:spcAft>
                <a:spcPct val="0"/>
              </a:spcAft>
              <a:buClrTx/>
              <a:buSzTx/>
              <a:buFontTx/>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Control QMS Group	</a:t>
            </a:r>
            <a:r>
              <a:rPr kumimoji="0" lang="en-US" sz="1800" b="0" i="0" u="sng" strike="noStrike" kern="0" cap="none" spc="0" normalizeH="0" baseline="0" noProof="0" dirty="0" smtClean="0">
                <a:ln>
                  <a:noFill/>
                </a:ln>
                <a:solidFill>
                  <a:schemeClr val="tx1"/>
                </a:solidFill>
                <a:effectLst/>
                <a:uLnTx/>
                <a:uFillTx/>
                <a:latin typeface="+mn-lt"/>
                <a:ea typeface="+mn-ea"/>
                <a:cs typeface="+mn-cs"/>
              </a:rPr>
              <a:t>8mS</a:t>
            </a:r>
          </a:p>
          <a:p>
            <a:pPr marL="227013" marR="0" lvl="0" indent="-227013" algn="l" defTabSz="914400" rtl="0" eaLnBrk="0" fontAlgn="base" latinLnBrk="0" hangingPunct="0">
              <a:lnSpc>
                <a:spcPct val="100000"/>
              </a:lnSpc>
              <a:spcBef>
                <a:spcPct val="65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~60mS</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r>
              <a:rPr kumimoji="0" lang="en-US" sz="2000" b="0" i="0" u="none" strike="noStrike" kern="0" cap="none" spc="0" normalizeH="0" baseline="0" noProof="0" dirty="0" smtClean="0">
                <a:ln>
                  <a:noFill/>
                </a:ln>
                <a:solidFill>
                  <a:schemeClr val="tx1"/>
                </a:solidFill>
                <a:effectLst/>
                <a:uLnTx/>
                <a:uFillTx/>
                <a:latin typeface="+mn-lt"/>
                <a:ea typeface="+mn-ea"/>
                <a:cs typeface="+mn-cs"/>
              </a:rPr>
              <a:t>	x patterns (1-4)</a:t>
            </a:r>
          </a:p>
          <a:p>
            <a:pPr marL="227013" indent="-227013">
              <a:spcBef>
                <a:spcPct val="65000"/>
              </a:spcBef>
              <a:defRPr/>
            </a:pPr>
            <a:r>
              <a:rPr lang="en-US" sz="2000" dirty="0" smtClean="0">
                <a:solidFill>
                  <a:srgbClr val="FF0000"/>
                </a:solidFill>
              </a:rPr>
              <a:t>Total “Setup” Time    </a:t>
            </a:r>
            <a:r>
              <a:rPr lang="en-US" sz="2000" b="1" dirty="0" smtClean="0">
                <a:solidFill>
                  <a:srgbClr val="FF0000"/>
                </a:solidFill>
              </a:rPr>
              <a:t>60 - 240mS</a:t>
            </a:r>
          </a:p>
          <a:p>
            <a:pPr marL="227013" marR="0" lvl="0" indent="-227013" algn="l" defTabSz="914400" rtl="0" eaLnBrk="0" fontAlgn="base" latinLnBrk="0" hangingPunct="0">
              <a:lnSpc>
                <a:spcPct val="100000"/>
              </a:lnSpc>
              <a:spcBef>
                <a:spcPct val="65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65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65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65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65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Rectangle 4"/>
          <p:cNvSpPr/>
          <p:nvPr/>
        </p:nvSpPr>
        <p:spPr bwMode="auto">
          <a:xfrm>
            <a:off x="266700" y="847725"/>
            <a:ext cx="4257675" cy="5438775"/>
          </a:xfrm>
          <a:prstGeom prst="rect">
            <a:avLst/>
          </a:prstGeom>
          <a:noFill/>
          <a:ln w="38100" cap="flat" cmpd="sng" algn="ctr">
            <a:solidFill>
              <a:srgbClr val="99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4600575" y="847725"/>
            <a:ext cx="4257675" cy="5476875"/>
          </a:xfrm>
          <a:prstGeom prst="rect">
            <a:avLst/>
          </a:prstGeom>
          <a:noFill/>
          <a:ln w="38100" cap="flat" cmpd="sng" algn="ctr">
            <a:solidFill>
              <a:srgbClr val="99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Slide Number Placeholder 6"/>
          <p:cNvSpPr>
            <a:spLocks noGrp="1"/>
          </p:cNvSpPr>
          <p:nvPr>
            <p:ph type="sldNum" sz="quarter" idx="12"/>
          </p:nvPr>
        </p:nvSpPr>
        <p:spPr/>
        <p:txBody>
          <a:bodyPr/>
          <a:lstStyle/>
          <a:p>
            <a:pPr>
              <a:defRPr/>
            </a:pPr>
            <a:fld id="{214F6C3A-988D-4820-83FF-B3FF9457038C}"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sz="half" idx="1"/>
          </p:nvPr>
        </p:nvSpPr>
        <p:spPr>
          <a:xfrm>
            <a:off x="333375" y="1185864"/>
            <a:ext cx="7667625" cy="2805112"/>
          </a:xfrm>
        </p:spPr>
        <p:txBody>
          <a:bodyPr/>
          <a:lstStyle/>
          <a:p>
            <a:r>
              <a:rPr lang="en-US" sz="2400" dirty="0" smtClean="0">
                <a:latin typeface="Baskerville Old Face" pitchFamily="18" charset="0"/>
              </a:rPr>
              <a:t>Continue to refine the SW and analysis tools</a:t>
            </a:r>
          </a:p>
          <a:p>
            <a:r>
              <a:rPr lang="en-US" sz="2400" dirty="0" smtClean="0">
                <a:latin typeface="Baskerville Old Face" pitchFamily="18" charset="0"/>
              </a:rPr>
              <a:t>Final Test implementation</a:t>
            </a:r>
          </a:p>
          <a:p>
            <a:r>
              <a:rPr lang="en-US" sz="2400" dirty="0" smtClean="0">
                <a:latin typeface="Baskerville Old Face" pitchFamily="18" charset="0"/>
              </a:rPr>
              <a:t>Hardware improvements to support method</a:t>
            </a:r>
          </a:p>
          <a:p>
            <a:r>
              <a:rPr lang="en-US" sz="2400" dirty="0" smtClean="0">
                <a:latin typeface="Baskerville Old Face" pitchFamily="18" charset="0"/>
              </a:rPr>
              <a:t>Expanding test coverage … Noise, Settling time, Drift?</a:t>
            </a:r>
          </a:p>
          <a:p>
            <a:pPr>
              <a:buNone/>
            </a:pPr>
            <a:r>
              <a:rPr lang="en-US" sz="2400" b="1" dirty="0" smtClean="0">
                <a:ln w="12700">
                  <a:solidFill>
                    <a:schemeClr val="tx1"/>
                  </a:solidFill>
                  <a:prstDash val="solid"/>
                </a:ln>
                <a:solidFill>
                  <a:srgbClr val="006600"/>
                </a:solidFill>
                <a:effectLst>
                  <a:outerShdw blurRad="41275" dist="20320" dir="1800000" algn="tl" rotWithShape="0">
                    <a:srgbClr val="000000">
                      <a:alpha val="40000"/>
                    </a:srgbClr>
                  </a:outerShdw>
                </a:effectLst>
                <a:latin typeface="Baskerville Old Face" pitchFamily="18" charset="0"/>
              </a:rPr>
              <a:t>   </a:t>
            </a:r>
          </a:p>
          <a:p>
            <a:endParaRPr lang="en-US" sz="2400" dirty="0">
              <a:latin typeface="Baskerville Old Face" pitchFamily="18" charset="0"/>
            </a:endParaRPr>
          </a:p>
        </p:txBody>
      </p:sp>
      <p:sp>
        <p:nvSpPr>
          <p:cNvPr id="8" name="TextBox 7"/>
          <p:cNvSpPr txBox="1"/>
          <p:nvPr/>
        </p:nvSpPr>
        <p:spPr>
          <a:xfrm>
            <a:off x="790575" y="3829051"/>
            <a:ext cx="6762750" cy="1200329"/>
          </a:xfrm>
          <a:prstGeom prst="rect">
            <a:avLst/>
          </a:prstGeom>
          <a:noFill/>
        </p:spPr>
        <p:txBody>
          <a:bodyPr wrap="square" rtlCol="0">
            <a:spAutoFit/>
          </a:bodyPr>
          <a:lstStyle/>
          <a:p>
            <a:r>
              <a:rPr lang="en-US" sz="2400" b="1" dirty="0" smtClean="0">
                <a:ln w="12700">
                  <a:solidFill>
                    <a:schemeClr val="tx1"/>
                  </a:solidFill>
                  <a:prstDash val="solid"/>
                </a:ln>
                <a:solidFill>
                  <a:srgbClr val="006600"/>
                </a:solidFill>
                <a:effectLst>
                  <a:outerShdw blurRad="41275" dist="20320" dir="1800000" algn="tl" rotWithShape="0">
                    <a:srgbClr val="000000">
                      <a:alpha val="40000"/>
                    </a:srgbClr>
                  </a:outerShdw>
                </a:effectLst>
                <a:latin typeface="Baskerville Old Face" pitchFamily="18" charset="0"/>
              </a:rPr>
              <a:t>Yazdi Contractor has done some outstanding work to provide standardized tools for PBT on the Eagle Test platform!!!</a:t>
            </a:r>
            <a:endParaRPr lang="en-US" sz="2400" dirty="0"/>
          </a:p>
        </p:txBody>
      </p:sp>
      <p:sp>
        <p:nvSpPr>
          <p:cNvPr id="4" name="Slide Number Placeholder 3"/>
          <p:cNvSpPr>
            <a:spLocks noGrp="1"/>
          </p:cNvSpPr>
          <p:nvPr>
            <p:ph type="sldNum" sz="quarter" idx="12"/>
          </p:nvPr>
        </p:nvSpPr>
        <p:spPr/>
        <p:txBody>
          <a:bodyPr/>
          <a:lstStyle/>
          <a:p>
            <a:pPr>
              <a:defRPr/>
            </a:pPr>
            <a:fld id="{B44E2D58-0400-4198-A944-BB6AA8A72C5C}" type="slidenum">
              <a:rPr lang="en-US" smtClean="0"/>
              <a:pPr>
                <a:defRPr/>
              </a:pPr>
              <a:t>81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Picture1"/>
          <p:cNvPicPr>
            <a:picLocks noChangeAspect="1" noChangeArrowheads="1"/>
          </p:cNvPicPr>
          <p:nvPr/>
        </p:nvPicPr>
        <p:blipFill>
          <a:blip r:embed="rId3" cstate="print"/>
          <a:srcRect/>
          <a:stretch>
            <a:fillRect/>
          </a:stretch>
        </p:blipFill>
        <p:spPr bwMode="auto">
          <a:xfrm>
            <a:off x="1933575" y="1963738"/>
            <a:ext cx="4229100" cy="4313237"/>
          </a:xfrm>
          <a:prstGeom prst="rect">
            <a:avLst/>
          </a:prstGeom>
          <a:noFill/>
        </p:spPr>
      </p:pic>
      <p:graphicFrame>
        <p:nvGraphicFramePr>
          <p:cNvPr id="102405" name="Object 5"/>
          <p:cNvGraphicFramePr>
            <a:graphicFrameLocks noGrp="1" noChangeAspect="1"/>
          </p:cNvGraphicFramePr>
          <p:nvPr>
            <p:ph idx="1"/>
          </p:nvPr>
        </p:nvGraphicFramePr>
        <p:xfrm>
          <a:off x="2686050" y="-1227138"/>
          <a:ext cx="8448675" cy="5035551"/>
        </p:xfrm>
        <a:graphic>
          <a:graphicData uri="http://schemas.openxmlformats.org/presentationml/2006/ole">
            <mc:AlternateContent xmlns:mc="http://schemas.openxmlformats.org/markup-compatibility/2006">
              <mc:Choice xmlns:v="urn:schemas-microsoft-com:vml" Requires="v">
                <p:oleObj spid="_x0000_s102424" name="Visio" r:id="rId4" imgW="8451914" imgH="5037772" progId="Visio.Drawing.11">
                  <p:embed/>
                </p:oleObj>
              </mc:Choice>
              <mc:Fallback>
                <p:oleObj name="Visio" r:id="rId4" imgW="8451914" imgH="5037772" progId="Visio.Drawing.1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6050" y="-1227138"/>
                        <a:ext cx="8448675" cy="503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08" name="Rectangle 8"/>
          <p:cNvSpPr>
            <a:spLocks noGrp="1" noChangeArrowheads="1"/>
          </p:cNvSpPr>
          <p:nvPr>
            <p:ph type="title"/>
          </p:nvPr>
        </p:nvSpPr>
        <p:spPr>
          <a:noFill/>
          <a:ln/>
        </p:spPr>
        <p:txBody>
          <a:bodyPr/>
          <a:lstStyle/>
          <a:p>
            <a:r>
              <a:rPr lang="en-US"/>
              <a:t>Comparators</a:t>
            </a:r>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Comparator Test</a:t>
            </a:r>
          </a:p>
        </p:txBody>
      </p:sp>
      <p:sp>
        <p:nvSpPr>
          <p:cNvPr id="108547" name="Rectangle 3"/>
          <p:cNvSpPr>
            <a:spLocks noGrp="1" noChangeArrowheads="1"/>
          </p:cNvSpPr>
          <p:nvPr>
            <p:ph type="body" idx="1"/>
          </p:nvPr>
        </p:nvSpPr>
        <p:spPr>
          <a:xfrm>
            <a:off x="314325" y="4014788"/>
            <a:ext cx="8467725" cy="758825"/>
          </a:xfrm>
        </p:spPr>
        <p:txBody>
          <a:bodyPr/>
          <a:lstStyle/>
          <a:p>
            <a:pPr>
              <a:buFont typeface="Wingdings" pitchFamily="2" charset="2"/>
              <a:buChar char="Ø"/>
            </a:pPr>
            <a:r>
              <a:rPr lang="en-US" dirty="0"/>
              <a:t> Similar to Op amps,  if you can measure </a:t>
            </a:r>
            <a:r>
              <a:rPr lang="en-US" dirty="0" err="1"/>
              <a:t>Vos</a:t>
            </a:r>
            <a:r>
              <a:rPr lang="en-US" dirty="0"/>
              <a:t>,  you are most of the way there on comparators… and there are many ways to do this.</a:t>
            </a:r>
          </a:p>
          <a:p>
            <a:endParaRPr lang="en-US" dirty="0"/>
          </a:p>
        </p:txBody>
      </p:sp>
      <p:sp>
        <p:nvSpPr>
          <p:cNvPr id="108548" name="Rectangle 4"/>
          <p:cNvSpPr>
            <a:spLocks noChangeArrowheads="1"/>
          </p:cNvSpPr>
          <p:nvPr/>
        </p:nvSpPr>
        <p:spPr bwMode="auto">
          <a:xfrm>
            <a:off x="266700" y="947738"/>
            <a:ext cx="2838450" cy="2597150"/>
          </a:xfrm>
          <a:prstGeom prst="rect">
            <a:avLst/>
          </a:prstGeom>
          <a:noFill/>
          <a:ln w="9525" algn="ctr">
            <a:noFill/>
            <a:miter lim="800000"/>
            <a:headEnd/>
            <a:tailEnd/>
          </a:ln>
        </p:spPr>
        <p:txBody>
          <a:bodyPr/>
          <a:lstStyle/>
          <a:p>
            <a:pPr marL="227013" indent="-227013">
              <a:spcBef>
                <a:spcPct val="65000"/>
              </a:spcBef>
              <a:buFontTx/>
              <a:buChar char="•"/>
            </a:pPr>
            <a:r>
              <a:rPr lang="en-US" sz="2000"/>
              <a:t>Continuity</a:t>
            </a:r>
          </a:p>
          <a:p>
            <a:pPr marL="227013" indent="-227013">
              <a:spcBef>
                <a:spcPct val="65000"/>
              </a:spcBef>
              <a:buFontTx/>
              <a:buChar char="•"/>
            </a:pPr>
            <a:r>
              <a:rPr lang="en-US" sz="2000"/>
              <a:t>Quiescent Current</a:t>
            </a:r>
          </a:p>
          <a:p>
            <a:pPr marL="227013" indent="-227013">
              <a:spcBef>
                <a:spcPct val="65000"/>
              </a:spcBef>
              <a:buFontTx/>
              <a:buChar char="•"/>
            </a:pPr>
            <a:r>
              <a:rPr lang="en-US" sz="2000"/>
              <a:t>Vos</a:t>
            </a:r>
          </a:p>
          <a:p>
            <a:pPr marL="227013" indent="-227013">
              <a:spcBef>
                <a:spcPct val="65000"/>
              </a:spcBef>
              <a:buFontTx/>
              <a:buChar char="•"/>
            </a:pPr>
            <a:r>
              <a:rPr lang="en-US" sz="2000"/>
              <a:t>Psrr</a:t>
            </a:r>
          </a:p>
          <a:p>
            <a:pPr marL="227013" indent="-227013">
              <a:spcBef>
                <a:spcPct val="65000"/>
              </a:spcBef>
              <a:buFontTx/>
              <a:buChar char="•"/>
            </a:pPr>
            <a:r>
              <a:rPr lang="en-US" sz="2000"/>
              <a:t>Cmrr</a:t>
            </a:r>
          </a:p>
          <a:p>
            <a:pPr marL="227013" indent="-227013">
              <a:spcBef>
                <a:spcPct val="65000"/>
              </a:spcBef>
              <a:buFontTx/>
              <a:buChar char="•"/>
            </a:pPr>
            <a:endParaRPr lang="en-US" sz="2000"/>
          </a:p>
        </p:txBody>
      </p:sp>
      <p:sp>
        <p:nvSpPr>
          <p:cNvPr id="108549" name="Rectangle 5"/>
          <p:cNvSpPr>
            <a:spLocks noChangeArrowheads="1"/>
          </p:cNvSpPr>
          <p:nvPr/>
        </p:nvSpPr>
        <p:spPr bwMode="auto">
          <a:xfrm>
            <a:off x="3286125" y="966788"/>
            <a:ext cx="2543175" cy="2416175"/>
          </a:xfrm>
          <a:prstGeom prst="rect">
            <a:avLst/>
          </a:prstGeom>
          <a:noFill/>
          <a:ln w="9525" algn="ctr">
            <a:noFill/>
            <a:miter lim="800000"/>
            <a:headEnd/>
            <a:tailEnd/>
          </a:ln>
        </p:spPr>
        <p:txBody>
          <a:bodyPr/>
          <a:lstStyle/>
          <a:p>
            <a:pPr marL="227013" indent="-227013">
              <a:spcBef>
                <a:spcPct val="65000"/>
              </a:spcBef>
              <a:buFontTx/>
              <a:buChar char="•"/>
            </a:pPr>
            <a:r>
              <a:rPr lang="en-US" sz="2000"/>
              <a:t>Output Swing</a:t>
            </a:r>
          </a:p>
          <a:p>
            <a:pPr marL="227013" indent="-227013">
              <a:spcBef>
                <a:spcPct val="65000"/>
              </a:spcBef>
              <a:buFontTx/>
              <a:buChar char="•"/>
            </a:pPr>
            <a:r>
              <a:rPr lang="en-US" sz="2000"/>
              <a:t>Output current</a:t>
            </a:r>
          </a:p>
          <a:p>
            <a:pPr marL="227013" indent="-227013">
              <a:spcBef>
                <a:spcPct val="65000"/>
              </a:spcBef>
              <a:buFontTx/>
              <a:buChar char="•"/>
            </a:pPr>
            <a:r>
              <a:rPr lang="en-US" sz="2000"/>
              <a:t>Bias Current</a:t>
            </a:r>
          </a:p>
          <a:p>
            <a:pPr marL="227013" indent="-227013">
              <a:spcBef>
                <a:spcPct val="65000"/>
              </a:spcBef>
              <a:buFontTx/>
              <a:buChar char="•"/>
            </a:pPr>
            <a:r>
              <a:rPr lang="en-US" sz="2000"/>
              <a:t>Slew Rate aka </a:t>
            </a:r>
            <a:br>
              <a:rPr lang="en-US" sz="2000"/>
            </a:br>
            <a:r>
              <a:rPr lang="en-US" sz="2000"/>
              <a:t>rise time/ fall time</a:t>
            </a:r>
          </a:p>
          <a:p>
            <a:pPr marL="227013" indent="-227013">
              <a:spcBef>
                <a:spcPct val="65000"/>
              </a:spcBef>
              <a:buFontTx/>
              <a:buChar char="•"/>
            </a:pPr>
            <a:endParaRPr lang="en-US" sz="2000"/>
          </a:p>
        </p:txBody>
      </p:sp>
      <p:sp>
        <p:nvSpPr>
          <p:cNvPr id="108550" name="Rectangle 6"/>
          <p:cNvSpPr>
            <a:spLocks noChangeArrowheads="1"/>
          </p:cNvSpPr>
          <p:nvPr/>
        </p:nvSpPr>
        <p:spPr bwMode="auto">
          <a:xfrm>
            <a:off x="6019800" y="947738"/>
            <a:ext cx="2838450" cy="1435100"/>
          </a:xfrm>
          <a:prstGeom prst="rect">
            <a:avLst/>
          </a:prstGeom>
          <a:noFill/>
          <a:ln w="9525" algn="ctr">
            <a:noFill/>
            <a:miter lim="800000"/>
            <a:headEnd/>
            <a:tailEnd/>
          </a:ln>
        </p:spPr>
        <p:txBody>
          <a:bodyPr/>
          <a:lstStyle/>
          <a:p>
            <a:pPr marL="227013" indent="-227013">
              <a:spcBef>
                <a:spcPct val="65000"/>
              </a:spcBef>
              <a:buFontTx/>
              <a:buChar char="•"/>
            </a:pPr>
            <a:r>
              <a:rPr lang="en-US" sz="2000"/>
              <a:t>Propagation delay</a:t>
            </a:r>
          </a:p>
          <a:p>
            <a:pPr marL="227013" indent="-227013">
              <a:spcBef>
                <a:spcPct val="65000"/>
              </a:spcBef>
              <a:buFontTx/>
              <a:buChar char="•"/>
            </a:pPr>
            <a:r>
              <a:rPr lang="en-US" sz="2000"/>
              <a:t>Hysteresis</a:t>
            </a:r>
          </a:p>
          <a:p>
            <a:pPr marL="227013" indent="-227013">
              <a:spcBef>
                <a:spcPct val="65000"/>
              </a:spcBef>
            </a:pPr>
            <a:endParaRPr lang="en-US" sz="2000"/>
          </a:p>
        </p:txBody>
      </p:sp>
      <p:sp>
        <p:nvSpPr>
          <p:cNvPr id="108552" name="Rectangle 8"/>
          <p:cNvSpPr>
            <a:spLocks noChangeArrowheads="1"/>
          </p:cNvSpPr>
          <p:nvPr/>
        </p:nvSpPr>
        <p:spPr bwMode="auto">
          <a:xfrm>
            <a:off x="304800" y="4738688"/>
            <a:ext cx="8467725" cy="530225"/>
          </a:xfrm>
          <a:prstGeom prst="rect">
            <a:avLst/>
          </a:prstGeom>
          <a:noFill/>
          <a:ln w="9525" algn="ctr">
            <a:noFill/>
            <a:miter lim="800000"/>
            <a:headEnd/>
            <a:tailEnd/>
          </a:ln>
        </p:spPr>
        <p:txBody>
          <a:bodyPr/>
          <a:lstStyle/>
          <a:p>
            <a:pPr marL="227013" indent="-227013">
              <a:buFont typeface="Wingdings" pitchFamily="2" charset="2"/>
              <a:buChar char="Ø"/>
            </a:pPr>
            <a:r>
              <a:rPr lang="en-US" sz="2000" dirty="0"/>
              <a:t> </a:t>
            </a:r>
            <a:r>
              <a:rPr lang="en-US" sz="2000" dirty="0" smtClean="0"/>
              <a:t>Most Comparators </a:t>
            </a:r>
            <a:r>
              <a:rPr lang="en-US" sz="2000" dirty="0"/>
              <a:t>are not “stable” in a loop like an op amp.</a:t>
            </a:r>
          </a:p>
          <a:p>
            <a:pPr marL="227013" indent="-227013">
              <a:spcBef>
                <a:spcPct val="65000"/>
              </a:spcBef>
              <a:buFont typeface="Wingdings" pitchFamily="2" charset="2"/>
              <a:buChar char="Ø"/>
            </a:pPr>
            <a:endParaRPr lang="en-US" sz="2000" dirty="0"/>
          </a:p>
        </p:txBody>
      </p:sp>
      <p:sp>
        <p:nvSpPr>
          <p:cNvPr id="108553" name="Rectangle 9"/>
          <p:cNvSpPr>
            <a:spLocks noChangeArrowheads="1"/>
          </p:cNvSpPr>
          <p:nvPr/>
        </p:nvSpPr>
        <p:spPr bwMode="auto">
          <a:xfrm>
            <a:off x="295275" y="5272088"/>
            <a:ext cx="8467725" cy="530225"/>
          </a:xfrm>
          <a:prstGeom prst="rect">
            <a:avLst/>
          </a:prstGeom>
          <a:noFill/>
          <a:ln w="9525" algn="ctr">
            <a:noFill/>
            <a:miter lim="800000"/>
            <a:headEnd/>
            <a:tailEnd/>
          </a:ln>
        </p:spPr>
        <p:txBody>
          <a:bodyPr/>
          <a:lstStyle/>
          <a:p>
            <a:pPr marL="227013" indent="-227013">
              <a:buFont typeface="Wingdings" pitchFamily="2" charset="2"/>
              <a:buChar char="Ø"/>
            </a:pPr>
            <a:r>
              <a:rPr lang="en-US" sz="2000" dirty="0"/>
              <a:t> No loop gain means precision </a:t>
            </a:r>
            <a:r>
              <a:rPr lang="en-US" sz="2000" dirty="0" err="1"/>
              <a:t>Vos</a:t>
            </a:r>
            <a:r>
              <a:rPr lang="en-US" sz="2000" dirty="0"/>
              <a:t> measurements need a different strategy.</a:t>
            </a:r>
          </a:p>
          <a:p>
            <a:pPr marL="227013" indent="-227013">
              <a:spcBef>
                <a:spcPct val="65000"/>
              </a:spcBef>
              <a:buFont typeface="Wingdings" pitchFamily="2" charset="2"/>
              <a:buChar char="Ø"/>
            </a:pPr>
            <a:endParaRPr lang="en-US" sz="2000" dirty="0"/>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83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animEffect transition="in" filter="blinds(horizontal)">
                                      <p:cBhvr>
                                        <p:cTn id="7" dur="500"/>
                                        <p:tgtEl>
                                          <p:spTgt spid="10854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8548">
                                            <p:txEl>
                                              <p:pRg st="1" end="1"/>
                                            </p:txEl>
                                          </p:spTgt>
                                        </p:tgtEl>
                                        <p:attrNameLst>
                                          <p:attrName>style.visibility</p:attrName>
                                        </p:attrNameLst>
                                      </p:cBhvr>
                                      <p:to>
                                        <p:strVal val="visible"/>
                                      </p:to>
                                    </p:set>
                                    <p:animEffect transition="in" filter="blinds(horizontal)">
                                      <p:cBhvr>
                                        <p:cTn id="10" dur="500"/>
                                        <p:tgtEl>
                                          <p:spTgt spid="108548">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8548">
                                            <p:txEl>
                                              <p:pRg st="2" end="2"/>
                                            </p:txEl>
                                          </p:spTgt>
                                        </p:tgtEl>
                                        <p:attrNameLst>
                                          <p:attrName>style.visibility</p:attrName>
                                        </p:attrNameLst>
                                      </p:cBhvr>
                                      <p:to>
                                        <p:strVal val="visible"/>
                                      </p:to>
                                    </p:set>
                                    <p:animEffect transition="in" filter="blinds(horizontal)">
                                      <p:cBhvr>
                                        <p:cTn id="13" dur="500"/>
                                        <p:tgtEl>
                                          <p:spTgt spid="108548">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8548">
                                            <p:txEl>
                                              <p:pRg st="3" end="3"/>
                                            </p:txEl>
                                          </p:spTgt>
                                        </p:tgtEl>
                                        <p:attrNameLst>
                                          <p:attrName>style.visibility</p:attrName>
                                        </p:attrNameLst>
                                      </p:cBhvr>
                                      <p:to>
                                        <p:strVal val="visible"/>
                                      </p:to>
                                    </p:set>
                                    <p:animEffect transition="in" filter="blinds(horizontal)">
                                      <p:cBhvr>
                                        <p:cTn id="16" dur="500"/>
                                        <p:tgtEl>
                                          <p:spTgt spid="108548">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8548">
                                            <p:txEl>
                                              <p:pRg st="4" end="4"/>
                                            </p:txEl>
                                          </p:spTgt>
                                        </p:tgtEl>
                                        <p:attrNameLst>
                                          <p:attrName>style.visibility</p:attrName>
                                        </p:attrNameLst>
                                      </p:cBhvr>
                                      <p:to>
                                        <p:strVal val="visible"/>
                                      </p:to>
                                    </p:set>
                                    <p:animEffect transition="in" filter="blinds(horizontal)">
                                      <p:cBhvr>
                                        <p:cTn id="19" dur="500"/>
                                        <p:tgtEl>
                                          <p:spTgt spid="108548">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8549"/>
                                        </p:tgtEl>
                                        <p:attrNameLst>
                                          <p:attrName>style.visibility</p:attrName>
                                        </p:attrNameLst>
                                      </p:cBhvr>
                                      <p:to>
                                        <p:strVal val="visible"/>
                                      </p:to>
                                    </p:set>
                                    <p:animEffect transition="in" filter="blinds(horizontal)">
                                      <p:cBhvr>
                                        <p:cTn id="22" dur="500"/>
                                        <p:tgtEl>
                                          <p:spTgt spid="10854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8550">
                                            <p:txEl>
                                              <p:pRg st="0" end="0"/>
                                            </p:txEl>
                                          </p:spTgt>
                                        </p:tgtEl>
                                        <p:attrNameLst>
                                          <p:attrName>style.visibility</p:attrName>
                                        </p:attrNameLst>
                                      </p:cBhvr>
                                      <p:to>
                                        <p:strVal val="visible"/>
                                      </p:to>
                                    </p:set>
                                    <p:animEffect transition="in" filter="blinds(horizontal)">
                                      <p:cBhvr>
                                        <p:cTn id="25" dur="500"/>
                                        <p:tgtEl>
                                          <p:spTgt spid="108550">
                                            <p:txEl>
                                              <p:pRg st="0" end="0"/>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8550">
                                            <p:txEl>
                                              <p:pRg st="1" end="1"/>
                                            </p:txEl>
                                          </p:spTgt>
                                        </p:tgtEl>
                                        <p:attrNameLst>
                                          <p:attrName>style.visibility</p:attrName>
                                        </p:attrNameLst>
                                      </p:cBhvr>
                                      <p:to>
                                        <p:strVal val="visible"/>
                                      </p:to>
                                    </p:set>
                                    <p:animEffect transition="in" filter="blinds(horizontal)">
                                      <p:cBhvr>
                                        <p:cTn id="28" dur="500"/>
                                        <p:tgtEl>
                                          <p:spTgt spid="10855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2000" fill="hold"/>
                                        <p:tgtEl>
                                          <p:spTgt spid="108548">
                                            <p:txEl>
                                              <p:pRg st="2" end="2"/>
                                            </p:txEl>
                                          </p:spTgt>
                                        </p:tgtEl>
                                        <p:attrNameLst>
                                          <p:attrName>style.color</p:attrName>
                                        </p:attrNameLst>
                                      </p:cBhvr>
                                      <p:to>
                                        <a:schemeClr val="bg1"/>
                                      </p:to>
                                    </p:animClr>
                                  </p:childTnLst>
                                </p:cTn>
                              </p:par>
                              <p:par>
                                <p:cTn id="33" presetID="5" presetClass="emph" presetSubtype="0" nodeType="withEffect">
                                  <p:stCondLst>
                                    <p:cond delay="0"/>
                                  </p:stCondLst>
                                  <p:childTnLst>
                                    <p:set>
                                      <p:cBhvr override="childStyle">
                                        <p:cTn id="34" dur="indefinite"/>
                                        <p:tgtEl>
                                          <p:spTgt spid="108548">
                                            <p:txEl>
                                              <p:pRg st="2" end="2"/>
                                            </p:txEl>
                                          </p:spTgt>
                                        </p:tgtEl>
                                        <p:attrNameLst>
                                          <p:attrName>style.fontStyle</p:attrName>
                                        </p:attrNameLst>
                                      </p:cBhvr>
                                      <p:to>
                                        <p:strVal val="normal"/>
                                      </p:to>
                                    </p:set>
                                    <p:set>
                                      <p:cBhvr override="childStyle">
                                        <p:cTn id="35" dur="indefinite"/>
                                        <p:tgtEl>
                                          <p:spTgt spid="108548">
                                            <p:txEl>
                                              <p:pRg st="2" end="2"/>
                                            </p:txEl>
                                          </p:spTgt>
                                        </p:tgtEl>
                                        <p:attrNameLst>
                                          <p:attrName>style.fontWeight</p:attrName>
                                        </p:attrNameLst>
                                      </p:cBhvr>
                                      <p:to>
                                        <p:strVal val="normal"/>
                                      </p:to>
                                    </p:set>
                                    <p:set>
                                      <p:cBhvr override="childStyle">
                                        <p:cTn id="36" dur="indefinite"/>
                                        <p:tgtEl>
                                          <p:spTgt spid="108548">
                                            <p:txEl>
                                              <p:pRg st="2" end="2"/>
                                            </p:txEl>
                                          </p:spTgt>
                                        </p:tgtEl>
                                        <p:attrNameLst>
                                          <p:attrName>style.textDecorationUnderline</p:attrName>
                                        </p:attrNameLst>
                                      </p:cBhvr>
                                      <p:to>
                                        <p:strVal val="false"/>
                                      </p:to>
                                    </p:set>
                                  </p:childTnLst>
                                </p:cTn>
                              </p:par>
                              <p:par>
                                <p:cTn id="37" presetID="26" presetClass="emph" presetSubtype="0" fill="hold" nodeType="withEffect">
                                  <p:stCondLst>
                                    <p:cond delay="0"/>
                                  </p:stCondLst>
                                  <p:childTnLst>
                                    <p:animEffect transition="out" filter="fade">
                                      <p:cBhvr>
                                        <p:cTn id="38" dur="500" tmFilter="0, 0; .2, .5; .8, .5; 1, 0"/>
                                        <p:tgtEl>
                                          <p:spTgt spid="108548">
                                            <p:txEl>
                                              <p:pRg st="2" end="2"/>
                                            </p:txEl>
                                          </p:spTgt>
                                        </p:tgtEl>
                                      </p:cBhvr>
                                    </p:animEffect>
                                    <p:animScale>
                                      <p:cBhvr>
                                        <p:cTn id="39" dur="250" autoRev="1" fill="hold"/>
                                        <p:tgtEl>
                                          <p:spTgt spid="108548">
                                            <p:txEl>
                                              <p:pRg st="2" end="2"/>
                                            </p:txEl>
                                          </p:spTgt>
                                        </p:tgtEl>
                                      </p:cBhvr>
                                      <p:by x="105000" y="105000"/>
                                    </p:animScale>
                                  </p:childTnLst>
                                </p:cTn>
                              </p:par>
                              <p:par>
                                <p:cTn id="40" presetID="3" presetClass="emph" presetSubtype="2" fill="hold" nodeType="withEffect">
                                  <p:stCondLst>
                                    <p:cond delay="0"/>
                                  </p:stCondLst>
                                  <p:childTnLst>
                                    <p:animClr clrSpc="rgb" dir="cw">
                                      <p:cBhvr override="childStyle">
                                        <p:cTn id="41" dur="2000" fill="hold"/>
                                        <p:tgtEl>
                                          <p:spTgt spid="108550">
                                            <p:txEl>
                                              <p:pRg st="0" end="0"/>
                                            </p:txEl>
                                          </p:spTgt>
                                        </p:tgtEl>
                                        <p:attrNameLst>
                                          <p:attrName>style.color</p:attrName>
                                        </p:attrNameLst>
                                      </p:cBhvr>
                                      <p:to>
                                        <a:schemeClr val="bg1"/>
                                      </p:to>
                                    </p:animClr>
                                  </p:childTnLst>
                                </p:cTn>
                              </p:par>
                              <p:par>
                                <p:cTn id="42" presetID="3" presetClass="emph" presetSubtype="2" fill="hold" nodeType="withEffect">
                                  <p:stCondLst>
                                    <p:cond delay="0"/>
                                  </p:stCondLst>
                                  <p:childTnLst>
                                    <p:animClr clrSpc="rgb" dir="cw">
                                      <p:cBhvr override="childStyle">
                                        <p:cTn id="43" dur="2000" fill="hold"/>
                                        <p:tgtEl>
                                          <p:spTgt spid="108550">
                                            <p:txEl>
                                              <p:pRg st="1" end="1"/>
                                            </p:txEl>
                                          </p:spTgt>
                                        </p:tgtEl>
                                        <p:attrNameLst>
                                          <p:attrName>style.color</p:attrName>
                                        </p:attrNameLst>
                                      </p:cBhvr>
                                      <p:to>
                                        <a:schemeClr val="bg1"/>
                                      </p:to>
                                    </p:animClr>
                                  </p:childTnLst>
                                </p:cTn>
                              </p:par>
                              <p:par>
                                <p:cTn id="44" presetID="5" presetClass="emph" presetSubtype="1" nodeType="withEffect">
                                  <p:stCondLst>
                                    <p:cond delay="0"/>
                                  </p:stCondLst>
                                  <p:childTnLst>
                                    <p:set>
                                      <p:cBhvr override="childStyle">
                                        <p:cTn id="45" dur="indefinite"/>
                                        <p:tgtEl>
                                          <p:spTgt spid="108550">
                                            <p:txEl>
                                              <p:pRg st="0" end="0"/>
                                            </p:txEl>
                                          </p:spTgt>
                                        </p:tgtEl>
                                        <p:attrNameLst>
                                          <p:attrName>style.fontStyle</p:attrName>
                                        </p:attrNameLst>
                                      </p:cBhvr>
                                      <p:to>
                                        <p:strVal val="normal"/>
                                      </p:to>
                                    </p:set>
                                    <p:set>
                                      <p:cBhvr override="childStyle">
                                        <p:cTn id="46" dur="indefinite"/>
                                        <p:tgtEl>
                                          <p:spTgt spid="108550">
                                            <p:txEl>
                                              <p:pRg st="0" end="0"/>
                                            </p:txEl>
                                          </p:spTgt>
                                        </p:tgtEl>
                                        <p:attrNameLst>
                                          <p:attrName>style.fontWeight</p:attrName>
                                        </p:attrNameLst>
                                      </p:cBhvr>
                                      <p:to>
                                        <p:strVal val="bold"/>
                                      </p:to>
                                    </p:set>
                                    <p:set>
                                      <p:cBhvr override="childStyle">
                                        <p:cTn id="47" dur="indefinite"/>
                                        <p:tgtEl>
                                          <p:spTgt spid="108550">
                                            <p:txEl>
                                              <p:pRg st="0" end="0"/>
                                            </p:txEl>
                                          </p:spTgt>
                                        </p:tgtEl>
                                        <p:attrNameLst>
                                          <p:attrName>style.textDecorationUnderline</p:attrName>
                                        </p:attrNameLst>
                                      </p:cBhvr>
                                      <p:to>
                                        <p:strVal val="false"/>
                                      </p:to>
                                    </p:set>
                                  </p:childTnLst>
                                </p:cTn>
                              </p:par>
                              <p:par>
                                <p:cTn id="48" presetID="5" presetClass="emph" presetSubtype="1" nodeType="withEffect">
                                  <p:stCondLst>
                                    <p:cond delay="0"/>
                                  </p:stCondLst>
                                  <p:childTnLst>
                                    <p:set>
                                      <p:cBhvr override="childStyle">
                                        <p:cTn id="49" dur="indefinite"/>
                                        <p:tgtEl>
                                          <p:spTgt spid="108550">
                                            <p:txEl>
                                              <p:pRg st="1" end="1"/>
                                            </p:txEl>
                                          </p:spTgt>
                                        </p:tgtEl>
                                        <p:attrNameLst>
                                          <p:attrName>style.fontStyle</p:attrName>
                                        </p:attrNameLst>
                                      </p:cBhvr>
                                      <p:to>
                                        <p:strVal val="normal"/>
                                      </p:to>
                                    </p:set>
                                    <p:set>
                                      <p:cBhvr override="childStyle">
                                        <p:cTn id="50" dur="indefinite"/>
                                        <p:tgtEl>
                                          <p:spTgt spid="108550">
                                            <p:txEl>
                                              <p:pRg st="1" end="1"/>
                                            </p:txEl>
                                          </p:spTgt>
                                        </p:tgtEl>
                                        <p:attrNameLst>
                                          <p:attrName>style.fontWeight</p:attrName>
                                        </p:attrNameLst>
                                      </p:cBhvr>
                                      <p:to>
                                        <p:strVal val="bold"/>
                                      </p:to>
                                    </p:set>
                                    <p:set>
                                      <p:cBhvr override="childStyle">
                                        <p:cTn id="51" dur="indefinite"/>
                                        <p:tgtEl>
                                          <p:spTgt spid="108550">
                                            <p:txEl>
                                              <p:pRg st="1" end="1"/>
                                            </p:txEl>
                                          </p:spTgt>
                                        </p:tgtEl>
                                        <p:attrNameLst>
                                          <p:attrName>style.textDecorationUnderline</p:attrName>
                                        </p:attrNameLst>
                                      </p:cBhvr>
                                      <p:to>
                                        <p:strVal val="false"/>
                                      </p:to>
                                    </p:set>
                                  </p:childTnLst>
                                </p:cTn>
                              </p:par>
                              <p:par>
                                <p:cTn id="52" presetID="26" presetClass="emph" presetSubtype="0" fill="hold" nodeType="withEffect">
                                  <p:stCondLst>
                                    <p:cond delay="0"/>
                                  </p:stCondLst>
                                  <p:childTnLst>
                                    <p:animEffect transition="out" filter="fade">
                                      <p:cBhvr>
                                        <p:cTn id="53" dur="500" tmFilter="0, 0; .2, .5; .8, .5; 1, 0"/>
                                        <p:tgtEl>
                                          <p:spTgt spid="108550">
                                            <p:txEl>
                                              <p:pRg st="0" end="0"/>
                                            </p:txEl>
                                          </p:spTgt>
                                        </p:tgtEl>
                                      </p:cBhvr>
                                    </p:animEffect>
                                    <p:animScale>
                                      <p:cBhvr>
                                        <p:cTn id="54" dur="250" autoRev="1" fill="hold"/>
                                        <p:tgtEl>
                                          <p:spTgt spid="108550">
                                            <p:txEl>
                                              <p:pRg st="0" end="0"/>
                                            </p:txEl>
                                          </p:spTgt>
                                        </p:tgtEl>
                                      </p:cBhvr>
                                      <p:by x="105000" y="105000"/>
                                    </p:animScale>
                                  </p:childTnLst>
                                </p:cTn>
                              </p:par>
                              <p:par>
                                <p:cTn id="55" presetID="26" presetClass="emph" presetSubtype="0" fill="hold" nodeType="withEffect">
                                  <p:stCondLst>
                                    <p:cond delay="0"/>
                                  </p:stCondLst>
                                  <p:childTnLst>
                                    <p:animEffect transition="out" filter="fade">
                                      <p:cBhvr>
                                        <p:cTn id="56" dur="500" tmFilter="0, 0; .2, .5; .8, .5; 1, 0"/>
                                        <p:tgtEl>
                                          <p:spTgt spid="108550">
                                            <p:txEl>
                                              <p:pRg st="1" end="1"/>
                                            </p:txEl>
                                          </p:spTgt>
                                        </p:tgtEl>
                                      </p:cBhvr>
                                    </p:animEffect>
                                    <p:animScale>
                                      <p:cBhvr>
                                        <p:cTn id="57" dur="250" autoRev="1" fill="hold"/>
                                        <p:tgtEl>
                                          <p:spTgt spid="108550">
                                            <p:txEl>
                                              <p:pRg st="1" end="1"/>
                                            </p:txEl>
                                          </p:spTgt>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08547">
                                            <p:txEl>
                                              <p:pRg st="0" end="0"/>
                                            </p:txEl>
                                          </p:spTgt>
                                        </p:tgtEl>
                                        <p:attrNameLst>
                                          <p:attrName>style.visibility</p:attrName>
                                        </p:attrNameLst>
                                      </p:cBhvr>
                                      <p:to>
                                        <p:strVal val="visible"/>
                                      </p:to>
                                    </p:set>
                                    <p:anim calcmode="lin" valueType="num">
                                      <p:cBhvr additive="base">
                                        <p:cTn id="62"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085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08552"/>
                                        </p:tgtEl>
                                        <p:attrNameLst>
                                          <p:attrName>style.visibility</p:attrName>
                                        </p:attrNameLst>
                                      </p:cBhvr>
                                      <p:to>
                                        <p:strVal val="visible"/>
                                      </p:to>
                                    </p:set>
                                    <p:anim calcmode="lin" valueType="num">
                                      <p:cBhvr additive="base">
                                        <p:cTn id="68" dur="500" fill="hold"/>
                                        <p:tgtEl>
                                          <p:spTgt spid="108552"/>
                                        </p:tgtEl>
                                        <p:attrNameLst>
                                          <p:attrName>ppt_x</p:attrName>
                                        </p:attrNameLst>
                                      </p:cBhvr>
                                      <p:tavLst>
                                        <p:tav tm="0">
                                          <p:val>
                                            <p:strVal val="#ppt_x"/>
                                          </p:val>
                                        </p:tav>
                                        <p:tav tm="100000">
                                          <p:val>
                                            <p:strVal val="#ppt_x"/>
                                          </p:val>
                                        </p:tav>
                                      </p:tavLst>
                                    </p:anim>
                                    <p:anim calcmode="lin" valueType="num">
                                      <p:cBhvr additive="base">
                                        <p:cTn id="69" dur="500" fill="hold"/>
                                        <p:tgtEl>
                                          <p:spTgt spid="108552"/>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08553"/>
                                        </p:tgtEl>
                                        <p:attrNameLst>
                                          <p:attrName>style.visibility</p:attrName>
                                        </p:attrNameLst>
                                      </p:cBhvr>
                                      <p:to>
                                        <p:strVal val="visible"/>
                                      </p:to>
                                    </p:set>
                                    <p:anim calcmode="lin" valueType="num">
                                      <p:cBhvr additive="base">
                                        <p:cTn id="74" dur="500" fill="hold"/>
                                        <p:tgtEl>
                                          <p:spTgt spid="108553"/>
                                        </p:tgtEl>
                                        <p:attrNameLst>
                                          <p:attrName>ppt_x</p:attrName>
                                        </p:attrNameLst>
                                      </p:cBhvr>
                                      <p:tavLst>
                                        <p:tav tm="0">
                                          <p:val>
                                            <p:strVal val="#ppt_x"/>
                                          </p:val>
                                        </p:tav>
                                        <p:tav tm="100000">
                                          <p:val>
                                            <p:strVal val="#ppt_x"/>
                                          </p:val>
                                        </p:tav>
                                      </p:tavLst>
                                    </p:anim>
                                    <p:anim calcmode="lin" valueType="num">
                                      <p:cBhvr additive="base">
                                        <p:cTn id="75" dur="500" fill="hold"/>
                                        <p:tgtEl>
                                          <p:spTgt spid="1085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P spid="108548" grpId="0" build="allAtOnce"/>
      <p:bldP spid="108549" grpId="0"/>
      <p:bldP spid="108550" grpId="0" build="allAtOnce"/>
      <p:bldP spid="108552" grpId="0"/>
      <p:bldP spid="10855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Vos / PSRR / CMRR</a:t>
            </a:r>
          </a:p>
        </p:txBody>
      </p:sp>
      <p:graphicFrame>
        <p:nvGraphicFramePr>
          <p:cNvPr id="109572" name="Object 4"/>
          <p:cNvGraphicFramePr>
            <a:graphicFrameLocks noGrp="1" noChangeAspect="1"/>
          </p:cNvGraphicFramePr>
          <p:nvPr>
            <p:ph idx="1"/>
          </p:nvPr>
        </p:nvGraphicFramePr>
        <p:xfrm>
          <a:off x="935038" y="1193800"/>
          <a:ext cx="7262812" cy="4676775"/>
        </p:xfrm>
        <a:graphic>
          <a:graphicData uri="http://schemas.openxmlformats.org/presentationml/2006/ole">
            <mc:AlternateContent xmlns:mc="http://schemas.openxmlformats.org/markup-compatibility/2006">
              <mc:Choice xmlns:v="urn:schemas-microsoft-com:vml" Requires="v">
                <p:oleObj spid="_x0000_s109591" name="Visio" r:id="rId3" imgW="7515701" imgH="4838224" progId="Visio.Drawing.11">
                  <p:embed/>
                </p:oleObj>
              </mc:Choice>
              <mc:Fallback>
                <p:oleObj name="Visio" r:id="rId3" imgW="7515701" imgH="4838224" progId="Visio.Drawing.11">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1193800"/>
                        <a:ext cx="7262812"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574" name="Line 6"/>
          <p:cNvSpPr>
            <a:spLocks noChangeShapeType="1"/>
          </p:cNvSpPr>
          <p:nvPr/>
        </p:nvSpPr>
        <p:spPr bwMode="auto">
          <a:xfrm>
            <a:off x="2847975" y="1943100"/>
            <a:ext cx="4457700" cy="0"/>
          </a:xfrm>
          <a:prstGeom prst="line">
            <a:avLst/>
          </a:prstGeom>
          <a:noFill/>
          <a:ln w="38100">
            <a:solidFill>
              <a:srgbClr val="006600"/>
            </a:solidFill>
            <a:prstDash val="dashDot"/>
            <a:round/>
            <a:headEnd/>
            <a:tailEnd/>
          </a:ln>
          <a:effectLst/>
        </p:spPr>
        <p:txBody>
          <a:bodyPr/>
          <a:lstStyle/>
          <a:p>
            <a:endParaRPr lang="en-US"/>
          </a:p>
        </p:txBody>
      </p:sp>
      <p:sp>
        <p:nvSpPr>
          <p:cNvPr id="109575" name="Line 7"/>
          <p:cNvSpPr>
            <a:spLocks noChangeShapeType="1"/>
          </p:cNvSpPr>
          <p:nvPr/>
        </p:nvSpPr>
        <p:spPr bwMode="auto">
          <a:xfrm>
            <a:off x="7324725" y="1952625"/>
            <a:ext cx="0" cy="1866900"/>
          </a:xfrm>
          <a:prstGeom prst="line">
            <a:avLst/>
          </a:prstGeom>
          <a:noFill/>
          <a:ln w="28575">
            <a:solidFill>
              <a:srgbClr val="006600"/>
            </a:solidFill>
            <a:prstDash val="dashDot"/>
            <a:round/>
            <a:headEnd/>
            <a:tailEnd/>
          </a:ln>
          <a:effectLst/>
        </p:spPr>
        <p:txBody>
          <a:bodyPr/>
          <a:lstStyle/>
          <a:p>
            <a:endParaRPr lang="en-US"/>
          </a:p>
        </p:txBody>
      </p:sp>
      <p:sp>
        <p:nvSpPr>
          <p:cNvPr id="109576" name="Text Box 8"/>
          <p:cNvSpPr txBox="1">
            <a:spLocks noChangeArrowheads="1"/>
          </p:cNvSpPr>
          <p:nvPr/>
        </p:nvSpPr>
        <p:spPr bwMode="auto">
          <a:xfrm>
            <a:off x="4432300" y="1363663"/>
            <a:ext cx="1826141" cy="400110"/>
          </a:xfrm>
          <a:prstGeom prst="rect">
            <a:avLst/>
          </a:prstGeom>
          <a:noFill/>
          <a:ln w="9525">
            <a:solidFill>
              <a:srgbClr val="006600"/>
            </a:solidFill>
            <a:miter lim="800000"/>
            <a:headEnd/>
            <a:tailEnd/>
          </a:ln>
          <a:effectLst/>
        </p:spPr>
        <p:txBody>
          <a:bodyPr wrap="none">
            <a:spAutoFit/>
          </a:bodyPr>
          <a:lstStyle/>
          <a:p>
            <a:r>
              <a:rPr lang="en-US" sz="2000" b="1" dirty="0" smtClean="0">
                <a:solidFill>
                  <a:srgbClr val="006600"/>
                </a:solidFill>
              </a:rPr>
              <a:t>Synchronous</a:t>
            </a:r>
            <a:endParaRPr lang="en-US" sz="2000" b="1" dirty="0">
              <a:solidFill>
                <a:srgbClr val="006600"/>
              </a:solidFill>
            </a:endParaRPr>
          </a:p>
        </p:txBody>
      </p:sp>
      <p:pic>
        <p:nvPicPr>
          <p:cNvPr id="109577" name="Picture 9" descr="1423872-imcu7fbjz7xuwah9rj6jxq7a___super"/>
          <p:cNvPicPr>
            <a:picLocks noChangeAspect="1" noChangeArrowheads="1"/>
          </p:cNvPicPr>
          <p:nvPr/>
        </p:nvPicPr>
        <p:blipFill>
          <a:blip r:embed="rId5" cstate="print"/>
          <a:srcRect/>
          <a:stretch>
            <a:fillRect/>
          </a:stretch>
        </p:blipFill>
        <p:spPr bwMode="auto">
          <a:xfrm>
            <a:off x="5514975" y="2009775"/>
            <a:ext cx="1600200" cy="1336675"/>
          </a:xfrm>
          <a:prstGeom prst="rect">
            <a:avLst/>
          </a:prstGeom>
          <a:noFill/>
        </p:spPr>
      </p:pic>
      <p:sp>
        <p:nvSpPr>
          <p:cNvPr id="109578" name="Line 10"/>
          <p:cNvSpPr>
            <a:spLocks noChangeShapeType="1"/>
          </p:cNvSpPr>
          <p:nvPr/>
        </p:nvSpPr>
        <p:spPr bwMode="auto">
          <a:xfrm flipH="1">
            <a:off x="2286000" y="3200400"/>
            <a:ext cx="1400175" cy="781050"/>
          </a:xfrm>
          <a:prstGeom prst="line">
            <a:avLst/>
          </a:prstGeom>
          <a:noFill/>
          <a:ln w="38100">
            <a:solidFill>
              <a:schemeClr val="bg1"/>
            </a:solidFill>
            <a:round/>
            <a:headEnd/>
            <a:tailEnd type="triangle" w="med" len="med"/>
          </a:ln>
          <a:effectLst/>
        </p:spPr>
        <p:txBody>
          <a:bodyPr/>
          <a:lstStyle/>
          <a:p>
            <a:endParaRPr lang="en-US"/>
          </a:p>
        </p:txBody>
      </p:sp>
      <p:sp>
        <p:nvSpPr>
          <p:cNvPr id="109579" name="Text Box 11"/>
          <p:cNvSpPr txBox="1">
            <a:spLocks noChangeArrowheads="1"/>
          </p:cNvSpPr>
          <p:nvPr/>
        </p:nvSpPr>
        <p:spPr bwMode="auto">
          <a:xfrm>
            <a:off x="3276600" y="2554288"/>
            <a:ext cx="2538413" cy="701675"/>
          </a:xfrm>
          <a:prstGeom prst="rect">
            <a:avLst/>
          </a:prstGeom>
          <a:noFill/>
          <a:ln w="9525">
            <a:noFill/>
            <a:miter lim="800000"/>
            <a:headEnd/>
            <a:tailEnd/>
          </a:ln>
          <a:effectLst/>
        </p:spPr>
        <p:txBody>
          <a:bodyPr wrap="none">
            <a:spAutoFit/>
          </a:bodyPr>
          <a:lstStyle/>
          <a:p>
            <a:r>
              <a:rPr lang="en-US" sz="2000" b="1">
                <a:solidFill>
                  <a:srgbClr val="9933FF"/>
                </a:solidFill>
              </a:rPr>
              <a:t>*May need to buffer</a:t>
            </a:r>
          </a:p>
          <a:p>
            <a:r>
              <a:rPr lang="en-US" sz="2000" b="1">
                <a:solidFill>
                  <a:srgbClr val="9933FF"/>
                </a:solidFill>
              </a:rPr>
              <a:t>       and or filter.</a:t>
            </a:r>
          </a:p>
        </p:txBody>
      </p:sp>
      <p:sp>
        <p:nvSpPr>
          <p:cNvPr id="109581" name="Text Box 13"/>
          <p:cNvSpPr txBox="1">
            <a:spLocks noChangeArrowheads="1"/>
          </p:cNvSpPr>
          <p:nvPr/>
        </p:nvSpPr>
        <p:spPr bwMode="auto">
          <a:xfrm>
            <a:off x="3409950" y="2201863"/>
            <a:ext cx="3865563" cy="1006475"/>
          </a:xfrm>
          <a:prstGeom prst="rect">
            <a:avLst/>
          </a:prstGeom>
          <a:noFill/>
          <a:ln w="9525">
            <a:noFill/>
            <a:miter lim="800000"/>
            <a:headEnd/>
            <a:tailEnd/>
          </a:ln>
          <a:effectLst/>
        </p:spPr>
        <p:txBody>
          <a:bodyPr wrap="none">
            <a:spAutoFit/>
          </a:bodyPr>
          <a:lstStyle/>
          <a:p>
            <a:r>
              <a:rPr lang="en-US" sz="2000" b="1">
                <a:solidFill>
                  <a:schemeClr val="bg1"/>
                </a:solidFill>
              </a:rPr>
              <a:t>Attenuator reduces AWG error</a:t>
            </a:r>
            <a:br>
              <a:rPr lang="en-US" sz="2000" b="1">
                <a:solidFill>
                  <a:schemeClr val="bg1"/>
                </a:solidFill>
              </a:rPr>
            </a:br>
            <a:r>
              <a:rPr lang="en-US" sz="2000" b="1">
                <a:solidFill>
                  <a:schemeClr val="bg1"/>
                </a:solidFill>
              </a:rPr>
              <a:t>(drift, offset, lsb)</a:t>
            </a:r>
          </a:p>
          <a:p>
            <a:r>
              <a:rPr lang="en-US" sz="2000" b="1">
                <a:solidFill>
                  <a:schemeClr val="bg1"/>
                </a:solidFill>
              </a:rPr>
              <a:t>and potentially noise.</a:t>
            </a:r>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84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81"/>
                                        </p:tgtEl>
                                        <p:attrNameLst>
                                          <p:attrName>style.visibility</p:attrName>
                                        </p:attrNameLst>
                                      </p:cBhvr>
                                      <p:to>
                                        <p:strVal val="visible"/>
                                      </p:to>
                                    </p:set>
                                    <p:animEffect transition="in" filter="blinds(horizontal)">
                                      <p:cBhvr>
                                        <p:cTn id="7" dur="500"/>
                                        <p:tgtEl>
                                          <p:spTgt spid="10958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9578"/>
                                        </p:tgtEl>
                                        <p:attrNameLst>
                                          <p:attrName>style.visibility</p:attrName>
                                        </p:attrNameLst>
                                      </p:cBhvr>
                                      <p:to>
                                        <p:strVal val="visible"/>
                                      </p:to>
                                    </p:set>
                                    <p:animEffect transition="in" filter="blinds(horizontal)">
                                      <p:cBhvr>
                                        <p:cTn id="10" dur="500"/>
                                        <p:tgtEl>
                                          <p:spTgt spid="10957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095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5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9577"/>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09581"/>
                                        </p:tgtEl>
                                        <p:attrNameLst>
                                          <p:attrName>style.visibility</p:attrName>
                                        </p:attrNameLst>
                                      </p:cBhvr>
                                      <p:to>
                                        <p:strVal val="hidden"/>
                                      </p:to>
                                    </p:set>
                                  </p:childTnLst>
                                </p:cTn>
                              </p:par>
                              <p:par>
                                <p:cTn id="21" presetID="7" presetClass="emph" presetSubtype="2" fill="hold" nodeType="withEffect">
                                  <p:stCondLst>
                                    <p:cond delay="0"/>
                                  </p:stCondLst>
                                  <p:childTnLst>
                                    <p:animClr clrSpc="rgb" dir="cw">
                                      <p:cBhvr>
                                        <p:cTn id="22" dur="2000" fill="hold"/>
                                        <p:tgtEl>
                                          <p:spTgt spid="109578"/>
                                        </p:tgtEl>
                                        <p:attrNameLst>
                                          <p:attrName>stroke.color</p:attrName>
                                        </p:attrNameLst>
                                      </p:cBhvr>
                                      <p:to>
                                        <a:srgbClr val="9933FF"/>
                                      </p:to>
                                    </p:animClr>
                                    <p:set>
                                      <p:cBhvr>
                                        <p:cTn id="23" dur="2000" fill="hold"/>
                                        <p:tgtEl>
                                          <p:spTgt spid="10957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8" grpId="0" animBg="1"/>
      <p:bldP spid="109578" grpId="1" animBg="1"/>
      <p:bldP spid="109579" grpId="0"/>
      <p:bldP spid="109581" grpId="0"/>
      <p:bldP spid="109581" grpId="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t>Vos / PSRR / CMRR</a:t>
            </a:r>
          </a:p>
        </p:txBody>
      </p:sp>
      <p:graphicFrame>
        <p:nvGraphicFramePr>
          <p:cNvPr id="176131" name="Object 3"/>
          <p:cNvGraphicFramePr>
            <a:graphicFrameLocks noGrp="1" noChangeAspect="1"/>
          </p:cNvGraphicFramePr>
          <p:nvPr>
            <p:ph idx="1"/>
          </p:nvPr>
        </p:nvGraphicFramePr>
        <p:xfrm>
          <a:off x="935038" y="1193800"/>
          <a:ext cx="7262812" cy="4676775"/>
        </p:xfrm>
        <a:graphic>
          <a:graphicData uri="http://schemas.openxmlformats.org/presentationml/2006/ole">
            <mc:AlternateContent xmlns:mc="http://schemas.openxmlformats.org/markup-compatibility/2006">
              <mc:Choice xmlns:v="urn:schemas-microsoft-com:vml" Requires="v">
                <p:oleObj spid="_x0000_s176150" name="Visio" r:id="rId3" imgW="7515701" imgH="4838224" progId="Visio.Drawing.11">
                  <p:embed/>
                </p:oleObj>
              </mc:Choice>
              <mc:Fallback>
                <p:oleObj name="Visio" r:id="rId3" imgW="7515701" imgH="4838224"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1193800"/>
                        <a:ext cx="7262812"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6135" name="Text Box 7"/>
          <p:cNvSpPr txBox="1">
            <a:spLocks noChangeArrowheads="1"/>
          </p:cNvSpPr>
          <p:nvPr/>
        </p:nvSpPr>
        <p:spPr bwMode="auto">
          <a:xfrm>
            <a:off x="4432300" y="1363663"/>
            <a:ext cx="2452688" cy="1311275"/>
          </a:xfrm>
          <a:prstGeom prst="rect">
            <a:avLst/>
          </a:prstGeom>
          <a:noFill/>
          <a:ln w="9525">
            <a:noFill/>
            <a:miter lim="800000"/>
            <a:headEnd/>
            <a:tailEnd/>
          </a:ln>
          <a:effectLst/>
        </p:spPr>
        <p:txBody>
          <a:bodyPr wrap="none">
            <a:spAutoFit/>
          </a:bodyPr>
          <a:lstStyle/>
          <a:p>
            <a:r>
              <a:rPr lang="en-US" sz="2000" b="1" dirty="0">
                <a:solidFill>
                  <a:srgbClr val="006600"/>
                </a:solidFill>
              </a:rPr>
              <a:t>Asynchronous </a:t>
            </a:r>
          </a:p>
          <a:p>
            <a:r>
              <a:rPr lang="en-US" sz="2000" b="1" dirty="0">
                <a:solidFill>
                  <a:schemeClr val="bg1"/>
                </a:solidFill>
              </a:rPr>
              <a:t> </a:t>
            </a:r>
          </a:p>
          <a:p>
            <a:r>
              <a:rPr lang="en-US" sz="2000" b="1" dirty="0">
                <a:solidFill>
                  <a:schemeClr val="bg1"/>
                </a:solidFill>
              </a:rPr>
              <a:t>Just arm timer and</a:t>
            </a:r>
            <a:br>
              <a:rPr lang="en-US" sz="2000" b="1" dirty="0">
                <a:solidFill>
                  <a:schemeClr val="bg1"/>
                </a:solidFill>
              </a:rPr>
            </a:br>
            <a:r>
              <a:rPr lang="en-US" sz="2000" b="1" dirty="0">
                <a:solidFill>
                  <a:schemeClr val="bg1"/>
                </a:solidFill>
              </a:rPr>
              <a:t>run AWG</a:t>
            </a:r>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85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6135">
                                            <p:txEl>
                                              <p:pRg st="2" end="2"/>
                                            </p:txEl>
                                          </p:spTgt>
                                        </p:tgtEl>
                                        <p:attrNameLst>
                                          <p:attrName>style.visibility</p:attrName>
                                        </p:attrNameLst>
                                      </p:cBhvr>
                                      <p:to>
                                        <p:strVal val="visible"/>
                                      </p:to>
                                    </p:set>
                                    <p:anim calcmode="lin" valueType="num">
                                      <p:cBhvr additive="base">
                                        <p:cTn id="7" dur="500" fill="hold"/>
                                        <p:tgtEl>
                                          <p:spTgt spid="17613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61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08" name="Object 4"/>
          <p:cNvGraphicFramePr>
            <a:graphicFrameLocks noGrp="1" noChangeAspect="1"/>
          </p:cNvGraphicFramePr>
          <p:nvPr>
            <p:ph/>
          </p:nvPr>
        </p:nvGraphicFramePr>
        <p:xfrm>
          <a:off x="522288" y="482600"/>
          <a:ext cx="8178800" cy="4614863"/>
        </p:xfrm>
        <a:graphic>
          <a:graphicData uri="http://schemas.openxmlformats.org/presentationml/2006/ole">
            <mc:AlternateContent xmlns:mc="http://schemas.openxmlformats.org/markup-compatibility/2006">
              <mc:Choice xmlns:v="urn:schemas-microsoft-com:vml" Requires="v">
                <p:oleObj spid="_x0000_s175127" name="Visio" r:id="rId3" imgW="8454390" imgH="4771072" progId="Visio.Drawing.11">
                  <p:embed/>
                </p:oleObj>
              </mc:Choice>
              <mc:Fallback>
                <p:oleObj name="Visio" r:id="rId3" imgW="8454390" imgH="4771072" progId="Visio.Drawing.11">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 y="482600"/>
                        <a:ext cx="8178800" cy="46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5110" name="Line 6"/>
          <p:cNvSpPr>
            <a:spLocks noChangeShapeType="1"/>
          </p:cNvSpPr>
          <p:nvPr/>
        </p:nvSpPr>
        <p:spPr bwMode="auto">
          <a:xfrm>
            <a:off x="2600325" y="2667000"/>
            <a:ext cx="895350" cy="0"/>
          </a:xfrm>
          <a:prstGeom prst="line">
            <a:avLst/>
          </a:prstGeom>
          <a:noFill/>
          <a:ln w="28575">
            <a:solidFill>
              <a:srgbClr val="006600"/>
            </a:solidFill>
            <a:round/>
            <a:headEnd/>
            <a:tailEnd type="triangle" w="med" len="med"/>
          </a:ln>
          <a:effectLst/>
        </p:spPr>
        <p:txBody>
          <a:bodyPr/>
          <a:lstStyle/>
          <a:p>
            <a:endParaRPr lang="en-US"/>
          </a:p>
        </p:txBody>
      </p:sp>
      <p:sp>
        <p:nvSpPr>
          <p:cNvPr id="175111" name="Line 7"/>
          <p:cNvSpPr>
            <a:spLocks noChangeShapeType="1"/>
          </p:cNvSpPr>
          <p:nvPr/>
        </p:nvSpPr>
        <p:spPr bwMode="auto">
          <a:xfrm flipH="1">
            <a:off x="5705475" y="3105150"/>
            <a:ext cx="857250" cy="0"/>
          </a:xfrm>
          <a:prstGeom prst="line">
            <a:avLst/>
          </a:prstGeom>
          <a:noFill/>
          <a:ln w="28575">
            <a:solidFill>
              <a:srgbClr val="006600"/>
            </a:solidFill>
            <a:round/>
            <a:headEnd/>
            <a:tailEnd type="triangle" w="med" len="med"/>
          </a:ln>
          <a:effectLst/>
        </p:spPr>
        <p:txBody>
          <a:bodyPr/>
          <a:lstStyle/>
          <a:p>
            <a:endParaRPr lang="en-US"/>
          </a:p>
        </p:txBody>
      </p:sp>
      <p:sp>
        <p:nvSpPr>
          <p:cNvPr id="175112" name="Text Box 8"/>
          <p:cNvSpPr txBox="1">
            <a:spLocks noChangeArrowheads="1"/>
          </p:cNvSpPr>
          <p:nvPr/>
        </p:nvSpPr>
        <p:spPr bwMode="auto">
          <a:xfrm>
            <a:off x="2108200" y="2468563"/>
            <a:ext cx="495300" cy="396875"/>
          </a:xfrm>
          <a:prstGeom prst="rect">
            <a:avLst/>
          </a:prstGeom>
          <a:noFill/>
          <a:ln w="9525">
            <a:noFill/>
            <a:miter lim="800000"/>
            <a:headEnd/>
            <a:tailEnd/>
          </a:ln>
          <a:effectLst/>
        </p:spPr>
        <p:txBody>
          <a:bodyPr wrap="none">
            <a:spAutoFit/>
          </a:bodyPr>
          <a:lstStyle/>
          <a:p>
            <a:r>
              <a:rPr lang="en-US" sz="2000" b="1">
                <a:solidFill>
                  <a:srgbClr val="006600"/>
                </a:solidFill>
              </a:rPr>
              <a:t>V1</a:t>
            </a:r>
          </a:p>
        </p:txBody>
      </p:sp>
      <p:sp>
        <p:nvSpPr>
          <p:cNvPr id="175113" name="Text Box 9"/>
          <p:cNvSpPr txBox="1">
            <a:spLocks noChangeArrowheads="1"/>
          </p:cNvSpPr>
          <p:nvPr/>
        </p:nvSpPr>
        <p:spPr bwMode="auto">
          <a:xfrm>
            <a:off x="6604000" y="2897188"/>
            <a:ext cx="495300" cy="396875"/>
          </a:xfrm>
          <a:prstGeom prst="rect">
            <a:avLst/>
          </a:prstGeom>
          <a:noFill/>
          <a:ln w="9525">
            <a:noFill/>
            <a:miter lim="800000"/>
            <a:headEnd/>
            <a:tailEnd/>
          </a:ln>
          <a:effectLst/>
        </p:spPr>
        <p:txBody>
          <a:bodyPr wrap="none">
            <a:spAutoFit/>
          </a:bodyPr>
          <a:lstStyle/>
          <a:p>
            <a:r>
              <a:rPr lang="en-US" sz="2000" b="1">
                <a:solidFill>
                  <a:srgbClr val="006600"/>
                </a:solidFill>
              </a:rPr>
              <a:t>V2</a:t>
            </a:r>
          </a:p>
        </p:txBody>
      </p:sp>
      <p:sp>
        <p:nvSpPr>
          <p:cNvPr id="175114" name="Text Box 10"/>
          <p:cNvSpPr txBox="1">
            <a:spLocks noChangeArrowheads="1"/>
          </p:cNvSpPr>
          <p:nvPr/>
        </p:nvSpPr>
        <p:spPr bwMode="auto">
          <a:xfrm>
            <a:off x="174625" y="2620963"/>
            <a:ext cx="579438" cy="396875"/>
          </a:xfrm>
          <a:prstGeom prst="rect">
            <a:avLst/>
          </a:prstGeom>
          <a:noFill/>
          <a:ln w="9525">
            <a:noFill/>
            <a:miter lim="800000"/>
            <a:headEnd/>
            <a:tailEnd/>
          </a:ln>
          <a:effectLst/>
        </p:spPr>
        <p:txBody>
          <a:bodyPr wrap="none">
            <a:spAutoFit/>
          </a:bodyPr>
          <a:lstStyle/>
          <a:p>
            <a:r>
              <a:rPr lang="en-US" sz="2000" b="1">
                <a:solidFill>
                  <a:srgbClr val="006600"/>
                </a:solidFill>
              </a:rPr>
              <a:t>Vin</a:t>
            </a:r>
          </a:p>
        </p:txBody>
      </p:sp>
      <p:sp>
        <p:nvSpPr>
          <p:cNvPr id="175115" name="Text Box 11"/>
          <p:cNvSpPr txBox="1">
            <a:spLocks noChangeArrowheads="1"/>
          </p:cNvSpPr>
          <p:nvPr/>
        </p:nvSpPr>
        <p:spPr bwMode="auto">
          <a:xfrm>
            <a:off x="1069975" y="5287963"/>
            <a:ext cx="2366963" cy="396875"/>
          </a:xfrm>
          <a:prstGeom prst="rect">
            <a:avLst/>
          </a:prstGeom>
          <a:noFill/>
          <a:ln w="9525">
            <a:noFill/>
            <a:miter lim="800000"/>
            <a:headEnd/>
            <a:tailEnd/>
          </a:ln>
          <a:effectLst/>
        </p:spPr>
        <p:txBody>
          <a:bodyPr wrap="none">
            <a:spAutoFit/>
          </a:bodyPr>
          <a:lstStyle/>
          <a:p>
            <a:r>
              <a:rPr lang="en-US" sz="2000" b="1">
                <a:solidFill>
                  <a:srgbClr val="006600"/>
                </a:solidFill>
              </a:rPr>
              <a:t>Vos = (V1 + V2 ) /2</a:t>
            </a:r>
          </a:p>
        </p:txBody>
      </p:sp>
      <p:sp>
        <p:nvSpPr>
          <p:cNvPr id="175116" name="Text Box 12"/>
          <p:cNvSpPr txBox="1">
            <a:spLocks noChangeArrowheads="1"/>
          </p:cNvSpPr>
          <p:nvPr/>
        </p:nvSpPr>
        <p:spPr bwMode="auto">
          <a:xfrm>
            <a:off x="4422775" y="5268913"/>
            <a:ext cx="4259263" cy="396875"/>
          </a:xfrm>
          <a:prstGeom prst="rect">
            <a:avLst/>
          </a:prstGeom>
          <a:noFill/>
          <a:ln w="9525">
            <a:noFill/>
            <a:miter lim="800000"/>
            <a:headEnd/>
            <a:tailEnd/>
          </a:ln>
          <a:effectLst/>
        </p:spPr>
        <p:txBody>
          <a:bodyPr wrap="none">
            <a:spAutoFit/>
          </a:bodyPr>
          <a:lstStyle/>
          <a:p>
            <a:r>
              <a:rPr lang="en-US" sz="2000" b="1">
                <a:solidFill>
                  <a:srgbClr val="0000FF"/>
                </a:solidFill>
              </a:rPr>
              <a:t>Vos = Vin(max) - (t2 – t1) /2 * dv/dt</a:t>
            </a:r>
          </a:p>
        </p:txBody>
      </p:sp>
      <p:sp>
        <p:nvSpPr>
          <p:cNvPr id="175117" name="Text Box 13"/>
          <p:cNvSpPr txBox="1">
            <a:spLocks noChangeArrowheads="1"/>
          </p:cNvSpPr>
          <p:nvPr/>
        </p:nvSpPr>
        <p:spPr bwMode="auto">
          <a:xfrm>
            <a:off x="3422650" y="344488"/>
            <a:ext cx="409575" cy="396875"/>
          </a:xfrm>
          <a:prstGeom prst="rect">
            <a:avLst/>
          </a:prstGeom>
          <a:noFill/>
          <a:ln w="9525">
            <a:noFill/>
            <a:miter lim="800000"/>
            <a:headEnd/>
            <a:tailEnd/>
          </a:ln>
          <a:effectLst/>
        </p:spPr>
        <p:txBody>
          <a:bodyPr wrap="none">
            <a:spAutoFit/>
          </a:bodyPr>
          <a:lstStyle/>
          <a:p>
            <a:r>
              <a:rPr lang="en-US" sz="2000" b="1">
                <a:solidFill>
                  <a:srgbClr val="0000FF"/>
                </a:solidFill>
              </a:rPr>
              <a:t>t1</a:t>
            </a:r>
          </a:p>
        </p:txBody>
      </p:sp>
      <p:sp>
        <p:nvSpPr>
          <p:cNvPr id="175118" name="Text Box 14"/>
          <p:cNvSpPr txBox="1">
            <a:spLocks noChangeArrowheads="1"/>
          </p:cNvSpPr>
          <p:nvPr/>
        </p:nvSpPr>
        <p:spPr bwMode="auto">
          <a:xfrm>
            <a:off x="5375275" y="325438"/>
            <a:ext cx="409575" cy="396875"/>
          </a:xfrm>
          <a:prstGeom prst="rect">
            <a:avLst/>
          </a:prstGeom>
          <a:noFill/>
          <a:ln w="9525">
            <a:noFill/>
            <a:miter lim="800000"/>
            <a:headEnd/>
            <a:tailEnd/>
          </a:ln>
          <a:effectLst/>
        </p:spPr>
        <p:txBody>
          <a:bodyPr wrap="none">
            <a:spAutoFit/>
          </a:bodyPr>
          <a:lstStyle/>
          <a:p>
            <a:r>
              <a:rPr lang="en-US" sz="2000" b="1">
                <a:solidFill>
                  <a:srgbClr val="0000FF"/>
                </a:solidFill>
              </a:rPr>
              <a:t>t2</a:t>
            </a:r>
          </a:p>
        </p:txBody>
      </p:sp>
      <p:sp>
        <p:nvSpPr>
          <p:cNvPr id="175119" name="Line 15"/>
          <p:cNvSpPr>
            <a:spLocks noChangeShapeType="1"/>
          </p:cNvSpPr>
          <p:nvPr/>
        </p:nvSpPr>
        <p:spPr bwMode="auto">
          <a:xfrm>
            <a:off x="3638550" y="857250"/>
            <a:ext cx="0" cy="400050"/>
          </a:xfrm>
          <a:prstGeom prst="line">
            <a:avLst/>
          </a:prstGeom>
          <a:noFill/>
          <a:ln w="28575">
            <a:solidFill>
              <a:srgbClr val="0000FF"/>
            </a:solidFill>
            <a:round/>
            <a:headEnd/>
            <a:tailEnd type="triangle" w="med" len="med"/>
          </a:ln>
          <a:effectLst/>
        </p:spPr>
        <p:txBody>
          <a:bodyPr/>
          <a:lstStyle/>
          <a:p>
            <a:endParaRPr lang="en-US"/>
          </a:p>
        </p:txBody>
      </p:sp>
      <p:sp>
        <p:nvSpPr>
          <p:cNvPr id="175120" name="Line 16"/>
          <p:cNvSpPr>
            <a:spLocks noChangeShapeType="1"/>
          </p:cNvSpPr>
          <p:nvPr/>
        </p:nvSpPr>
        <p:spPr bwMode="auto">
          <a:xfrm>
            <a:off x="5553075" y="828675"/>
            <a:ext cx="0" cy="400050"/>
          </a:xfrm>
          <a:prstGeom prst="line">
            <a:avLst/>
          </a:prstGeom>
          <a:noFill/>
          <a:ln w="28575">
            <a:solidFill>
              <a:srgbClr val="0000FF"/>
            </a:solidFill>
            <a:round/>
            <a:headEnd/>
            <a:tailEnd type="triangle" w="med" len="med"/>
          </a:ln>
          <a:effectLst/>
        </p:spPr>
        <p:txBody>
          <a:bodyPr/>
          <a:lstStyle/>
          <a:p>
            <a:endParaRPr lang="en-US"/>
          </a:p>
        </p:txBody>
      </p:sp>
      <p:sp>
        <p:nvSpPr>
          <p:cNvPr id="175121" name="Text Box 17"/>
          <p:cNvSpPr txBox="1">
            <a:spLocks noChangeArrowheads="1"/>
          </p:cNvSpPr>
          <p:nvPr/>
        </p:nvSpPr>
        <p:spPr bwMode="auto">
          <a:xfrm>
            <a:off x="3727450" y="5278438"/>
            <a:ext cx="409575" cy="396875"/>
          </a:xfrm>
          <a:prstGeom prst="rect">
            <a:avLst/>
          </a:prstGeom>
          <a:noFill/>
          <a:ln w="9525">
            <a:noFill/>
            <a:miter lim="800000"/>
            <a:headEnd/>
            <a:tailEnd/>
          </a:ln>
          <a:effectLst/>
        </p:spPr>
        <p:txBody>
          <a:bodyPr wrap="none">
            <a:spAutoFit/>
          </a:bodyPr>
          <a:lstStyle/>
          <a:p>
            <a:r>
              <a:rPr lang="en-US" sz="2000"/>
              <a:t>or</a:t>
            </a:r>
          </a:p>
        </p:txBody>
      </p:sp>
      <p:sp>
        <p:nvSpPr>
          <p:cNvPr id="175122" name="Text Box 18"/>
          <p:cNvSpPr txBox="1">
            <a:spLocks noChangeArrowheads="1"/>
          </p:cNvSpPr>
          <p:nvPr/>
        </p:nvSpPr>
        <p:spPr bwMode="auto">
          <a:xfrm>
            <a:off x="758825" y="5713413"/>
            <a:ext cx="6615113" cy="396875"/>
          </a:xfrm>
          <a:prstGeom prst="rect">
            <a:avLst/>
          </a:prstGeom>
          <a:noFill/>
          <a:ln w="9525">
            <a:noFill/>
            <a:miter lim="800000"/>
            <a:headEnd/>
            <a:tailEnd/>
          </a:ln>
          <a:effectLst/>
        </p:spPr>
        <p:txBody>
          <a:bodyPr wrap="none">
            <a:spAutoFit/>
          </a:bodyPr>
          <a:lstStyle/>
          <a:p>
            <a:r>
              <a:rPr lang="en-US" sz="2000">
                <a:solidFill>
                  <a:schemeClr val="bg1"/>
                </a:solidFill>
              </a:rPr>
              <a:t>Consider ramp speed and propagation delay vs test time!</a:t>
            </a:r>
          </a:p>
        </p:txBody>
      </p:sp>
      <p:sp>
        <p:nvSpPr>
          <p:cNvPr id="175123" name="Line 19"/>
          <p:cNvSpPr>
            <a:spLocks noChangeShapeType="1"/>
          </p:cNvSpPr>
          <p:nvPr/>
        </p:nvSpPr>
        <p:spPr bwMode="auto">
          <a:xfrm>
            <a:off x="1514475" y="2667000"/>
            <a:ext cx="3876675" cy="0"/>
          </a:xfrm>
          <a:prstGeom prst="line">
            <a:avLst/>
          </a:prstGeom>
          <a:noFill/>
          <a:ln w="9525">
            <a:solidFill>
              <a:schemeClr val="tx1"/>
            </a:solidFill>
            <a:prstDash val="dash"/>
            <a:round/>
            <a:headEnd/>
            <a:tailEnd type="triangle" w="med" len="med"/>
          </a:ln>
          <a:effectLst/>
        </p:spPr>
        <p:txBody>
          <a:bodyPr/>
          <a:lstStyle/>
          <a:p>
            <a:endParaRPr lang="en-US"/>
          </a:p>
        </p:txBody>
      </p:sp>
      <p:sp>
        <p:nvSpPr>
          <p:cNvPr id="175124" name="Line 20"/>
          <p:cNvSpPr>
            <a:spLocks noChangeShapeType="1"/>
          </p:cNvSpPr>
          <p:nvPr/>
        </p:nvSpPr>
        <p:spPr bwMode="auto">
          <a:xfrm>
            <a:off x="1495425" y="3124200"/>
            <a:ext cx="3905250" cy="0"/>
          </a:xfrm>
          <a:prstGeom prst="line">
            <a:avLst/>
          </a:prstGeom>
          <a:noFill/>
          <a:ln w="9525">
            <a:solidFill>
              <a:schemeClr val="tx1"/>
            </a:solidFill>
            <a:prstDash val="dash"/>
            <a:round/>
            <a:headEnd/>
            <a:tailEnd type="triangle" w="med" len="med"/>
          </a:ln>
          <a:effectLst/>
        </p:spPr>
        <p:txBody>
          <a:bodyPr/>
          <a:lstStyle/>
          <a:p>
            <a:endParaRPr lang="en-US"/>
          </a:p>
        </p:txBody>
      </p:sp>
      <p:sp>
        <p:nvSpPr>
          <p:cNvPr id="175125" name="Text Box 21"/>
          <p:cNvSpPr txBox="1">
            <a:spLocks noChangeArrowheads="1"/>
          </p:cNvSpPr>
          <p:nvPr/>
        </p:nvSpPr>
        <p:spPr bwMode="auto">
          <a:xfrm>
            <a:off x="1174750" y="1708150"/>
            <a:ext cx="2211388" cy="581025"/>
          </a:xfrm>
          <a:prstGeom prst="rect">
            <a:avLst/>
          </a:prstGeom>
          <a:noFill/>
          <a:ln w="9525">
            <a:noFill/>
            <a:miter lim="800000"/>
            <a:headEnd/>
            <a:tailEnd/>
          </a:ln>
          <a:effectLst/>
        </p:spPr>
        <p:txBody>
          <a:bodyPr>
            <a:spAutoFit/>
          </a:bodyPr>
          <a:lstStyle/>
          <a:p>
            <a:r>
              <a:rPr lang="el-GR" sz="1600">
                <a:cs typeface="Arial" charset="0"/>
              </a:rPr>
              <a:t>Δ</a:t>
            </a:r>
            <a:r>
              <a:rPr lang="en-US" sz="1600">
                <a:cs typeface="Arial" charset="0"/>
              </a:rPr>
              <a:t>V = 2 x propagation</a:t>
            </a:r>
            <a:br>
              <a:rPr lang="en-US" sz="1600">
                <a:cs typeface="Arial" charset="0"/>
              </a:rPr>
            </a:br>
            <a:r>
              <a:rPr lang="en-US" sz="1600">
                <a:cs typeface="Arial" charset="0"/>
              </a:rPr>
              <a:t>               delay*</a:t>
            </a:r>
            <a:endParaRPr lang="el-GR" sz="1600">
              <a:cs typeface="Arial" charset="0"/>
            </a:endParaRPr>
          </a:p>
        </p:txBody>
      </p:sp>
      <p:sp>
        <p:nvSpPr>
          <p:cNvPr id="175126" name="Line 22"/>
          <p:cNvSpPr>
            <a:spLocks noChangeShapeType="1"/>
          </p:cNvSpPr>
          <p:nvPr/>
        </p:nvSpPr>
        <p:spPr bwMode="auto">
          <a:xfrm flipH="1">
            <a:off x="1285875" y="2095500"/>
            <a:ext cx="66675" cy="647700"/>
          </a:xfrm>
          <a:prstGeom prst="line">
            <a:avLst/>
          </a:prstGeom>
          <a:noFill/>
          <a:ln w="9525">
            <a:solidFill>
              <a:schemeClr val="tx1"/>
            </a:solidFill>
            <a:round/>
            <a:headEnd/>
            <a:tailEnd type="triangle" w="med" len="med"/>
          </a:ln>
          <a:effectLst/>
        </p:spPr>
        <p:txBody>
          <a:bodyPr/>
          <a:lstStyle/>
          <a:p>
            <a:endParaRPr lang="en-US"/>
          </a:p>
        </p:txBody>
      </p:sp>
      <p:sp>
        <p:nvSpPr>
          <p:cNvPr id="175127" name="Line 23"/>
          <p:cNvSpPr>
            <a:spLocks noChangeShapeType="1"/>
          </p:cNvSpPr>
          <p:nvPr/>
        </p:nvSpPr>
        <p:spPr bwMode="auto">
          <a:xfrm>
            <a:off x="2933700" y="2895600"/>
            <a:ext cx="2562225" cy="0"/>
          </a:xfrm>
          <a:prstGeom prst="line">
            <a:avLst/>
          </a:prstGeom>
          <a:noFill/>
          <a:ln w="28575">
            <a:solidFill>
              <a:schemeClr val="bg1"/>
            </a:solidFill>
            <a:round/>
            <a:headEnd/>
            <a:tailEnd/>
          </a:ln>
          <a:effectLst/>
        </p:spPr>
        <p:txBody>
          <a:bodyPr/>
          <a:lstStyle/>
          <a:p>
            <a:endParaRPr lang="en-US"/>
          </a:p>
        </p:txBody>
      </p:sp>
      <p:sp>
        <p:nvSpPr>
          <p:cNvPr id="175128" name="Text Box 24"/>
          <p:cNvSpPr txBox="1">
            <a:spLocks noChangeArrowheads="1"/>
          </p:cNvSpPr>
          <p:nvPr/>
        </p:nvSpPr>
        <p:spPr bwMode="auto">
          <a:xfrm>
            <a:off x="2374900" y="2746375"/>
            <a:ext cx="555625" cy="336550"/>
          </a:xfrm>
          <a:prstGeom prst="rect">
            <a:avLst/>
          </a:prstGeom>
          <a:noFill/>
          <a:ln w="9525">
            <a:noFill/>
            <a:miter lim="800000"/>
            <a:headEnd/>
            <a:tailEnd/>
          </a:ln>
          <a:effectLst/>
        </p:spPr>
        <p:txBody>
          <a:bodyPr wrap="none">
            <a:spAutoFit/>
          </a:bodyPr>
          <a:lstStyle/>
          <a:p>
            <a:r>
              <a:rPr lang="en-US" sz="1600" b="1">
                <a:solidFill>
                  <a:schemeClr val="bg1"/>
                </a:solidFill>
              </a:rPr>
              <a:t>Vos</a:t>
            </a:r>
          </a:p>
        </p:txBody>
      </p:sp>
      <p:sp>
        <p:nvSpPr>
          <p:cNvPr id="175130" name="Rectangle 26"/>
          <p:cNvSpPr>
            <a:spLocks noChangeArrowheads="1"/>
          </p:cNvSpPr>
          <p:nvPr/>
        </p:nvSpPr>
        <p:spPr bwMode="auto">
          <a:xfrm>
            <a:off x="1049338" y="2736850"/>
            <a:ext cx="455612" cy="336550"/>
          </a:xfrm>
          <a:prstGeom prst="rect">
            <a:avLst/>
          </a:prstGeom>
          <a:noFill/>
          <a:ln w="9525">
            <a:noFill/>
            <a:miter lim="800000"/>
            <a:headEnd/>
            <a:tailEnd/>
          </a:ln>
          <a:effectLst/>
        </p:spPr>
        <p:txBody>
          <a:bodyPr wrap="none">
            <a:spAutoFit/>
          </a:bodyPr>
          <a:lstStyle/>
          <a:p>
            <a:r>
              <a:rPr lang="el-GR" sz="1600"/>
              <a:t>Δ</a:t>
            </a:r>
            <a:r>
              <a:rPr lang="en-US" sz="1600"/>
              <a:t>V</a:t>
            </a:r>
          </a:p>
        </p:txBody>
      </p:sp>
      <p:sp>
        <p:nvSpPr>
          <p:cNvPr id="175132" name="Text Box 28"/>
          <p:cNvSpPr txBox="1">
            <a:spLocks noChangeArrowheads="1"/>
          </p:cNvSpPr>
          <p:nvPr/>
        </p:nvSpPr>
        <p:spPr bwMode="auto">
          <a:xfrm>
            <a:off x="5203825" y="4879975"/>
            <a:ext cx="2963863" cy="336550"/>
          </a:xfrm>
          <a:prstGeom prst="rect">
            <a:avLst/>
          </a:prstGeom>
          <a:noFill/>
          <a:ln w="9525">
            <a:noFill/>
            <a:miter lim="800000"/>
            <a:headEnd/>
            <a:tailEnd/>
          </a:ln>
          <a:effectLst/>
        </p:spPr>
        <p:txBody>
          <a:bodyPr wrap="none">
            <a:spAutoFit/>
          </a:bodyPr>
          <a:lstStyle/>
          <a:p>
            <a:r>
              <a:rPr lang="en-US" sz="1600"/>
              <a:t>*Propagation delay of “system”</a:t>
            </a:r>
          </a:p>
        </p:txBody>
      </p:sp>
      <p:sp>
        <p:nvSpPr>
          <p:cNvPr id="2" name="Slide Number Placeholder 1"/>
          <p:cNvSpPr>
            <a:spLocks noGrp="1"/>
          </p:cNvSpPr>
          <p:nvPr>
            <p:ph type="sldNum" sz="quarter" idx="12"/>
          </p:nvPr>
        </p:nvSpPr>
        <p:spPr/>
        <p:txBody>
          <a:bodyPr/>
          <a:lstStyle/>
          <a:p>
            <a:pPr>
              <a:defRPr/>
            </a:pPr>
            <a:fld id="{7AA3C5F0-9CC9-48DA-966D-BB55AB71A6C3}" type="slidenum">
              <a:rPr lang="en-US" smtClean="0"/>
              <a:pPr>
                <a:defRPr/>
              </a:pPr>
              <a:t>86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5122">
                                            <p:txEl>
                                              <p:pRg st="0" end="0"/>
                                            </p:txEl>
                                          </p:spTgt>
                                        </p:tgtEl>
                                        <p:attrNameLst>
                                          <p:attrName>style.visibility</p:attrName>
                                        </p:attrNameLst>
                                      </p:cBhvr>
                                      <p:to>
                                        <p:strVal val="visible"/>
                                      </p:to>
                                    </p:set>
                                    <p:anim calcmode="lin" valueType="num">
                                      <p:cBhvr additive="base">
                                        <p:cTn id="7" dur="500" fill="hold"/>
                                        <p:tgtEl>
                                          <p:spTgt spid="175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51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t>Hysteresis</a:t>
            </a:r>
          </a:p>
        </p:txBody>
      </p:sp>
      <p:graphicFrame>
        <p:nvGraphicFramePr>
          <p:cNvPr id="207876" name="Object 4"/>
          <p:cNvGraphicFramePr>
            <a:graphicFrameLocks noGrp="1" noChangeAspect="1"/>
          </p:cNvGraphicFramePr>
          <p:nvPr>
            <p:ph idx="1"/>
          </p:nvPr>
        </p:nvGraphicFramePr>
        <p:xfrm>
          <a:off x="985838" y="957263"/>
          <a:ext cx="7123112" cy="4019550"/>
        </p:xfrm>
        <a:graphic>
          <a:graphicData uri="http://schemas.openxmlformats.org/presentationml/2006/ole">
            <mc:AlternateContent xmlns:mc="http://schemas.openxmlformats.org/markup-compatibility/2006">
              <mc:Choice xmlns:v="urn:schemas-microsoft-com:vml" Requires="v">
                <p:oleObj spid="_x0000_s207895" name="Visio" r:id="rId3" imgW="8454390" imgH="4771072" progId="Visio.Drawing.11">
                  <p:embed/>
                </p:oleObj>
              </mc:Choice>
              <mc:Fallback>
                <p:oleObj name="Visio" r:id="rId3" imgW="8454390" imgH="4771072" progId="Visio.Drawing.11">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838" y="957263"/>
                        <a:ext cx="7123112"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878" name="Line 6"/>
          <p:cNvSpPr>
            <a:spLocks noChangeShapeType="1"/>
          </p:cNvSpPr>
          <p:nvPr/>
        </p:nvSpPr>
        <p:spPr bwMode="auto">
          <a:xfrm>
            <a:off x="2590800" y="2600325"/>
            <a:ext cx="895350" cy="0"/>
          </a:xfrm>
          <a:prstGeom prst="line">
            <a:avLst/>
          </a:prstGeom>
          <a:noFill/>
          <a:ln w="28575">
            <a:solidFill>
              <a:srgbClr val="006600"/>
            </a:solidFill>
            <a:round/>
            <a:headEnd/>
            <a:tailEnd type="triangle" w="med" len="med"/>
          </a:ln>
          <a:effectLst/>
        </p:spPr>
        <p:txBody>
          <a:bodyPr/>
          <a:lstStyle/>
          <a:p>
            <a:endParaRPr lang="en-US"/>
          </a:p>
        </p:txBody>
      </p:sp>
      <p:sp>
        <p:nvSpPr>
          <p:cNvPr id="207879" name="Line 7"/>
          <p:cNvSpPr>
            <a:spLocks noChangeShapeType="1"/>
          </p:cNvSpPr>
          <p:nvPr/>
        </p:nvSpPr>
        <p:spPr bwMode="auto">
          <a:xfrm flipH="1">
            <a:off x="5448300" y="3505200"/>
            <a:ext cx="857250" cy="0"/>
          </a:xfrm>
          <a:prstGeom prst="line">
            <a:avLst/>
          </a:prstGeom>
          <a:noFill/>
          <a:ln w="28575">
            <a:solidFill>
              <a:srgbClr val="006600"/>
            </a:solidFill>
            <a:round/>
            <a:headEnd/>
            <a:tailEnd type="triangle" w="med" len="med"/>
          </a:ln>
          <a:effectLst/>
        </p:spPr>
        <p:txBody>
          <a:bodyPr/>
          <a:lstStyle/>
          <a:p>
            <a:endParaRPr lang="en-US"/>
          </a:p>
        </p:txBody>
      </p:sp>
      <p:sp>
        <p:nvSpPr>
          <p:cNvPr id="207880" name="Text Box 8"/>
          <p:cNvSpPr txBox="1">
            <a:spLocks noChangeArrowheads="1"/>
          </p:cNvSpPr>
          <p:nvPr/>
        </p:nvSpPr>
        <p:spPr bwMode="auto">
          <a:xfrm>
            <a:off x="2098675" y="2411413"/>
            <a:ext cx="495300" cy="396875"/>
          </a:xfrm>
          <a:prstGeom prst="rect">
            <a:avLst/>
          </a:prstGeom>
          <a:noFill/>
          <a:ln w="9525">
            <a:noFill/>
            <a:miter lim="800000"/>
            <a:headEnd/>
            <a:tailEnd/>
          </a:ln>
          <a:effectLst/>
        </p:spPr>
        <p:txBody>
          <a:bodyPr wrap="none">
            <a:spAutoFit/>
          </a:bodyPr>
          <a:lstStyle/>
          <a:p>
            <a:r>
              <a:rPr lang="en-US" sz="2000" b="1">
                <a:solidFill>
                  <a:srgbClr val="006600"/>
                </a:solidFill>
              </a:rPr>
              <a:t>V1</a:t>
            </a:r>
          </a:p>
        </p:txBody>
      </p:sp>
      <p:sp>
        <p:nvSpPr>
          <p:cNvPr id="207881" name="Text Box 9"/>
          <p:cNvSpPr txBox="1">
            <a:spLocks noChangeArrowheads="1"/>
          </p:cNvSpPr>
          <p:nvPr/>
        </p:nvSpPr>
        <p:spPr bwMode="auto">
          <a:xfrm>
            <a:off x="6327775" y="3335338"/>
            <a:ext cx="495300" cy="396875"/>
          </a:xfrm>
          <a:prstGeom prst="rect">
            <a:avLst/>
          </a:prstGeom>
          <a:noFill/>
          <a:ln w="9525">
            <a:noFill/>
            <a:miter lim="800000"/>
            <a:headEnd/>
            <a:tailEnd/>
          </a:ln>
          <a:effectLst/>
        </p:spPr>
        <p:txBody>
          <a:bodyPr wrap="none">
            <a:spAutoFit/>
          </a:bodyPr>
          <a:lstStyle/>
          <a:p>
            <a:r>
              <a:rPr lang="en-US" sz="2000" b="1">
                <a:solidFill>
                  <a:srgbClr val="006600"/>
                </a:solidFill>
              </a:rPr>
              <a:t>V2</a:t>
            </a:r>
          </a:p>
        </p:txBody>
      </p:sp>
      <p:sp>
        <p:nvSpPr>
          <p:cNvPr id="207882" name="Line 10"/>
          <p:cNvSpPr>
            <a:spLocks noChangeShapeType="1"/>
          </p:cNvSpPr>
          <p:nvPr/>
        </p:nvSpPr>
        <p:spPr bwMode="auto">
          <a:xfrm>
            <a:off x="5591175" y="2695575"/>
            <a:ext cx="0" cy="704850"/>
          </a:xfrm>
          <a:prstGeom prst="line">
            <a:avLst/>
          </a:prstGeom>
          <a:noFill/>
          <a:ln w="28575">
            <a:solidFill>
              <a:schemeClr val="bg1"/>
            </a:solidFill>
            <a:round/>
            <a:headEnd type="triangle" w="med" len="med"/>
            <a:tailEnd type="triangle" w="med" len="med"/>
          </a:ln>
          <a:effectLst/>
        </p:spPr>
        <p:txBody>
          <a:bodyPr/>
          <a:lstStyle/>
          <a:p>
            <a:endParaRPr lang="en-US"/>
          </a:p>
        </p:txBody>
      </p:sp>
      <p:sp>
        <p:nvSpPr>
          <p:cNvPr id="207884" name="Text Box 12"/>
          <p:cNvSpPr txBox="1">
            <a:spLocks noChangeArrowheads="1"/>
          </p:cNvSpPr>
          <p:nvPr/>
        </p:nvSpPr>
        <p:spPr bwMode="auto">
          <a:xfrm>
            <a:off x="5775325" y="2860675"/>
            <a:ext cx="1131888" cy="336550"/>
          </a:xfrm>
          <a:prstGeom prst="rect">
            <a:avLst/>
          </a:prstGeom>
          <a:noFill/>
          <a:ln w="9525">
            <a:noFill/>
            <a:miter lim="800000"/>
            <a:headEnd/>
            <a:tailEnd/>
          </a:ln>
          <a:effectLst/>
        </p:spPr>
        <p:txBody>
          <a:bodyPr wrap="none">
            <a:spAutoFit/>
          </a:bodyPr>
          <a:lstStyle/>
          <a:p>
            <a:r>
              <a:rPr lang="en-US" sz="1600">
                <a:solidFill>
                  <a:schemeClr val="bg1"/>
                </a:solidFill>
              </a:rPr>
              <a:t>Hysteresis</a:t>
            </a:r>
          </a:p>
        </p:txBody>
      </p:sp>
      <p:sp>
        <p:nvSpPr>
          <p:cNvPr id="207885" name="Text Box 13"/>
          <p:cNvSpPr txBox="1">
            <a:spLocks noChangeArrowheads="1"/>
          </p:cNvSpPr>
          <p:nvPr/>
        </p:nvSpPr>
        <p:spPr bwMode="auto">
          <a:xfrm>
            <a:off x="174625" y="2620963"/>
            <a:ext cx="579438" cy="396875"/>
          </a:xfrm>
          <a:prstGeom prst="rect">
            <a:avLst/>
          </a:prstGeom>
          <a:noFill/>
          <a:ln w="9525">
            <a:noFill/>
            <a:miter lim="800000"/>
            <a:headEnd/>
            <a:tailEnd/>
          </a:ln>
          <a:effectLst/>
        </p:spPr>
        <p:txBody>
          <a:bodyPr wrap="none">
            <a:spAutoFit/>
          </a:bodyPr>
          <a:lstStyle/>
          <a:p>
            <a:r>
              <a:rPr lang="en-US" sz="2000" b="1">
                <a:solidFill>
                  <a:srgbClr val="006600"/>
                </a:solidFill>
              </a:rPr>
              <a:t>Vin</a:t>
            </a:r>
          </a:p>
        </p:txBody>
      </p:sp>
      <p:sp>
        <p:nvSpPr>
          <p:cNvPr id="207886" name="Text Box 14"/>
          <p:cNvSpPr txBox="1">
            <a:spLocks noChangeArrowheads="1"/>
          </p:cNvSpPr>
          <p:nvPr/>
        </p:nvSpPr>
        <p:spPr bwMode="auto">
          <a:xfrm>
            <a:off x="1000125" y="5162550"/>
            <a:ext cx="6991350" cy="915988"/>
          </a:xfrm>
          <a:prstGeom prst="rect">
            <a:avLst/>
          </a:prstGeom>
          <a:noFill/>
          <a:ln w="9525">
            <a:noFill/>
            <a:miter lim="800000"/>
            <a:headEnd/>
            <a:tailEnd/>
          </a:ln>
          <a:effectLst/>
        </p:spPr>
        <p:txBody>
          <a:bodyPr>
            <a:spAutoFit/>
          </a:bodyPr>
          <a:lstStyle/>
          <a:p>
            <a:pPr>
              <a:spcBef>
                <a:spcPct val="50000"/>
              </a:spcBef>
            </a:pPr>
            <a:r>
              <a:rPr lang="en-US" b="1">
                <a:solidFill>
                  <a:schemeClr val="bg1"/>
                </a:solidFill>
              </a:rPr>
              <a:t>A Vos measurement on a comparator with hysteresis requires a synchronous method or a one shot that is coupled to a sample and hold or triggers a measurement.</a:t>
            </a:r>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Grp="1" noChangeArrowheads="1"/>
          </p:cNvSpPr>
          <p:nvPr>
            <p:ph type="title"/>
          </p:nvPr>
        </p:nvSpPr>
        <p:spPr>
          <a:noFill/>
          <a:ln/>
        </p:spPr>
        <p:txBody>
          <a:bodyPr/>
          <a:lstStyle/>
          <a:p>
            <a:r>
              <a:rPr lang="en-US"/>
              <a:t>Propagation delay</a:t>
            </a:r>
          </a:p>
        </p:txBody>
      </p:sp>
      <p:graphicFrame>
        <p:nvGraphicFramePr>
          <p:cNvPr id="174085" name="Object 5"/>
          <p:cNvGraphicFramePr>
            <a:graphicFrameLocks noGrp="1" noChangeAspect="1"/>
          </p:cNvGraphicFramePr>
          <p:nvPr>
            <p:ph idx="1"/>
          </p:nvPr>
        </p:nvGraphicFramePr>
        <p:xfrm>
          <a:off x="598488" y="1577975"/>
          <a:ext cx="7823200" cy="2079625"/>
        </p:xfrm>
        <a:graphic>
          <a:graphicData uri="http://schemas.openxmlformats.org/presentationml/2006/ole">
            <mc:AlternateContent xmlns:mc="http://schemas.openxmlformats.org/markup-compatibility/2006">
              <mc:Choice xmlns:v="urn:schemas-microsoft-com:vml" Requires="v">
                <p:oleObj spid="_x0000_s174104" name="Visio" r:id="rId3" imgW="7971854" imgH="2119694" progId="Visio.Drawing.11">
                  <p:embed/>
                </p:oleObj>
              </mc:Choice>
              <mc:Fallback>
                <p:oleObj name="Visio" r:id="rId3" imgW="7971854" imgH="2119694" progId="Visio.Drawing.11">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8" y="1577975"/>
                        <a:ext cx="78232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087" name="Text Box 7"/>
          <p:cNvSpPr txBox="1">
            <a:spLocks noChangeArrowheads="1"/>
          </p:cNvSpPr>
          <p:nvPr/>
        </p:nvSpPr>
        <p:spPr bwMode="auto">
          <a:xfrm>
            <a:off x="581025" y="4438650"/>
            <a:ext cx="8143875" cy="1768475"/>
          </a:xfrm>
          <a:prstGeom prst="rect">
            <a:avLst/>
          </a:prstGeom>
          <a:noFill/>
          <a:ln w="9525">
            <a:noFill/>
            <a:miter lim="800000"/>
            <a:headEnd/>
            <a:tailEnd/>
          </a:ln>
          <a:effectLst/>
        </p:spPr>
        <p:txBody>
          <a:bodyPr>
            <a:spAutoFit/>
          </a:bodyPr>
          <a:lstStyle/>
          <a:p>
            <a:pPr>
              <a:spcBef>
                <a:spcPct val="50000"/>
              </a:spcBef>
              <a:buFontTx/>
              <a:buChar char="•"/>
            </a:pPr>
            <a:r>
              <a:rPr lang="en-US" sz="2000"/>
              <a:t>Limited by accuracy and or resolution of the timer / counter.</a:t>
            </a:r>
            <a:br>
              <a:rPr lang="en-US" sz="2000"/>
            </a:br>
            <a:r>
              <a:rPr lang="en-US" sz="2000"/>
              <a:t>	ie  QTMU accuracy is ~100pS with ~10pS resolution.</a:t>
            </a:r>
          </a:p>
          <a:p>
            <a:pPr>
              <a:spcBef>
                <a:spcPct val="50000"/>
              </a:spcBef>
              <a:buFontTx/>
              <a:buChar char="•"/>
            </a:pPr>
            <a:r>
              <a:rPr lang="en-US" sz="2000" b="1">
                <a:solidFill>
                  <a:srgbClr val="9933FF"/>
                </a:solidFill>
              </a:rPr>
              <a:t> Trace lengths, attention to parasitics in layout become a big factor for fast prop times.  Speed of the “fast edge” is also a factor.  Many comparators have asymetric prop. delays</a:t>
            </a:r>
          </a:p>
        </p:txBody>
      </p:sp>
      <p:sp>
        <p:nvSpPr>
          <p:cNvPr id="174088" name="Text Box 8"/>
          <p:cNvSpPr txBox="1">
            <a:spLocks noChangeArrowheads="1"/>
          </p:cNvSpPr>
          <p:nvPr/>
        </p:nvSpPr>
        <p:spPr bwMode="auto">
          <a:xfrm>
            <a:off x="3584575" y="3421063"/>
            <a:ext cx="3465513" cy="711200"/>
          </a:xfrm>
          <a:prstGeom prst="rect">
            <a:avLst/>
          </a:prstGeom>
          <a:noFill/>
          <a:ln w="9525">
            <a:solidFill>
              <a:schemeClr val="bg1"/>
            </a:solidFill>
            <a:miter lim="800000"/>
            <a:headEnd/>
            <a:tailEnd/>
          </a:ln>
          <a:effectLst/>
        </p:spPr>
        <p:txBody>
          <a:bodyPr wrap="none">
            <a:spAutoFit/>
          </a:bodyPr>
          <a:lstStyle/>
          <a:p>
            <a:r>
              <a:rPr lang="en-US" sz="2000" b="1">
                <a:solidFill>
                  <a:schemeClr val="bg1"/>
                </a:solidFill>
              </a:rPr>
              <a:t>Compare to shunt to make </a:t>
            </a:r>
            <a:br>
              <a:rPr lang="en-US" sz="2000" b="1">
                <a:solidFill>
                  <a:schemeClr val="bg1"/>
                </a:solidFill>
              </a:rPr>
            </a:br>
            <a:r>
              <a:rPr lang="en-US" sz="2000" b="1">
                <a:solidFill>
                  <a:schemeClr val="bg1"/>
                </a:solidFill>
              </a:rPr>
              <a:t>measurement “delta”</a:t>
            </a:r>
          </a:p>
        </p:txBody>
      </p:sp>
      <p:sp>
        <p:nvSpPr>
          <p:cNvPr id="174089" name="Line 9"/>
          <p:cNvSpPr>
            <a:spLocks noChangeShapeType="1"/>
          </p:cNvSpPr>
          <p:nvPr/>
        </p:nvSpPr>
        <p:spPr bwMode="auto">
          <a:xfrm flipH="1" flipV="1">
            <a:off x="3248025" y="3409950"/>
            <a:ext cx="333375" cy="304800"/>
          </a:xfrm>
          <a:prstGeom prst="line">
            <a:avLst/>
          </a:prstGeom>
          <a:noFill/>
          <a:ln w="28575">
            <a:solidFill>
              <a:schemeClr val="bg1"/>
            </a:solidFill>
            <a:round/>
            <a:headEnd/>
            <a:tailEnd type="triangle" w="med" len="med"/>
          </a:ln>
          <a:effectLst/>
        </p:spPr>
        <p:txBody>
          <a:bodyPr/>
          <a:lstStyle/>
          <a:p>
            <a:endParaRPr lang="en-US"/>
          </a:p>
        </p:txBody>
      </p:sp>
      <p:pic>
        <p:nvPicPr>
          <p:cNvPr id="174090" name="Picture 10" descr="1423872-imcu7fbjz7xuwah9rj6jxq7a___super"/>
          <p:cNvPicPr>
            <a:picLocks noChangeAspect="1" noChangeArrowheads="1"/>
          </p:cNvPicPr>
          <p:nvPr/>
        </p:nvPicPr>
        <p:blipFill>
          <a:blip r:embed="rId5" cstate="print"/>
          <a:srcRect/>
          <a:stretch>
            <a:fillRect/>
          </a:stretch>
        </p:blipFill>
        <p:spPr bwMode="auto">
          <a:xfrm>
            <a:off x="446061" y="3914775"/>
            <a:ext cx="1455764" cy="1216025"/>
          </a:xfrm>
          <a:prstGeom prst="rect">
            <a:avLst/>
          </a:prstGeom>
          <a:noFill/>
        </p:spPr>
      </p:pic>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88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0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087">
                                            <p:txEl>
                                              <p:pRg st="0" end="0"/>
                                            </p:txEl>
                                          </p:spTgt>
                                        </p:tgtEl>
                                        <p:attrNameLst>
                                          <p:attrName>style.visibility</p:attrName>
                                        </p:attrNameLst>
                                      </p:cBhvr>
                                      <p:to>
                                        <p:strVal val="visible"/>
                                      </p:to>
                                    </p:set>
                                    <p:anim calcmode="lin" valueType="num">
                                      <p:cBhvr additive="base">
                                        <p:cTn id="13" dur="500" fill="hold"/>
                                        <p:tgtEl>
                                          <p:spTgt spid="1740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0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74087">
                                            <p:txEl>
                                              <p:pRg st="0" end="0"/>
                                            </p:txEl>
                                          </p:spTgt>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174087">
                                            <p:txEl>
                                              <p:pRg st="1" end="1"/>
                                            </p:txEl>
                                          </p:spTgt>
                                        </p:tgtEl>
                                        <p:attrNameLst>
                                          <p:attrName>style.visibility</p:attrName>
                                        </p:attrNameLst>
                                      </p:cBhvr>
                                      <p:to>
                                        <p:strVal val="visible"/>
                                      </p:to>
                                    </p:set>
                                    <p:anim calcmode="lin" valueType="num">
                                      <p:cBhvr additive="base">
                                        <p:cTn id="21" dur="500" fill="hold"/>
                                        <p:tgtEl>
                                          <p:spTgt spid="17408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408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74090"/>
                                        </p:tgtEl>
                                        <p:attrNameLst>
                                          <p:attrName>style.visibility</p:attrName>
                                        </p:attrNameLst>
                                      </p:cBhvr>
                                      <p:to>
                                        <p:strVal val="visible"/>
                                      </p:to>
                                    </p:set>
                                    <p:anim calcmode="lin" valueType="num">
                                      <p:cBhvr additive="base">
                                        <p:cTn id="25" dur="500" fill="hold"/>
                                        <p:tgtEl>
                                          <p:spTgt spid="174090"/>
                                        </p:tgtEl>
                                        <p:attrNameLst>
                                          <p:attrName>ppt_x</p:attrName>
                                        </p:attrNameLst>
                                      </p:cBhvr>
                                      <p:tavLst>
                                        <p:tav tm="0">
                                          <p:val>
                                            <p:strVal val="0-#ppt_w/2"/>
                                          </p:val>
                                        </p:tav>
                                        <p:tav tm="100000">
                                          <p:val>
                                            <p:strVal val="#ppt_x"/>
                                          </p:val>
                                        </p:tav>
                                      </p:tavLst>
                                    </p:anim>
                                    <p:anim calcmode="lin" valueType="num">
                                      <p:cBhvr additive="base">
                                        <p:cTn id="26" dur="500" fill="hold"/>
                                        <p:tgtEl>
                                          <p:spTgt spid="1740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8" grpId="0" animBg="1"/>
      <p:bldP spid="17408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Rectangle 4"/>
          <p:cNvSpPr>
            <a:spLocks noGrp="1" noChangeArrowheads="1"/>
          </p:cNvSpPr>
          <p:nvPr>
            <p:ph type="title"/>
          </p:nvPr>
        </p:nvSpPr>
        <p:spPr/>
        <p:txBody>
          <a:bodyPr/>
          <a:lstStyle/>
          <a:p>
            <a:r>
              <a:rPr lang="en-US" sz="2400"/>
              <a:t>Propagation delay timing</a:t>
            </a:r>
          </a:p>
        </p:txBody>
      </p:sp>
      <p:graphicFrame>
        <p:nvGraphicFramePr>
          <p:cNvPr id="219142" name="Object 6"/>
          <p:cNvGraphicFramePr>
            <a:graphicFrameLocks noGrp="1" noChangeAspect="1"/>
          </p:cNvGraphicFramePr>
          <p:nvPr>
            <p:ph idx="1"/>
          </p:nvPr>
        </p:nvGraphicFramePr>
        <p:xfrm>
          <a:off x="1420813" y="1547813"/>
          <a:ext cx="5729287" cy="4383087"/>
        </p:xfrm>
        <a:graphic>
          <a:graphicData uri="http://schemas.openxmlformats.org/presentationml/2006/ole">
            <mc:AlternateContent xmlns:mc="http://schemas.openxmlformats.org/markup-compatibility/2006">
              <mc:Choice xmlns:v="urn:schemas-microsoft-com:vml" Requires="v">
                <p:oleObj spid="_x0000_s219161" name="Visio" r:id="rId3" imgW="8691086" imgH="6648926" progId="Visio.Drawing.11">
                  <p:embed/>
                </p:oleObj>
              </mc:Choice>
              <mc:Fallback>
                <p:oleObj name="Visio" r:id="rId3" imgW="8691086" imgH="6648926" progId="Visio.Drawing.11">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813" y="1547813"/>
                        <a:ext cx="5729287" cy="438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143" name="Line 7"/>
          <p:cNvSpPr>
            <a:spLocks noChangeShapeType="1"/>
          </p:cNvSpPr>
          <p:nvPr/>
        </p:nvSpPr>
        <p:spPr bwMode="auto">
          <a:xfrm>
            <a:off x="2495550" y="2571750"/>
            <a:ext cx="0" cy="2924175"/>
          </a:xfrm>
          <a:prstGeom prst="line">
            <a:avLst/>
          </a:prstGeom>
          <a:noFill/>
          <a:ln w="28575">
            <a:solidFill>
              <a:srgbClr val="006600"/>
            </a:solidFill>
            <a:prstDash val="dash"/>
            <a:round/>
            <a:headEnd/>
            <a:tailEnd/>
          </a:ln>
          <a:effectLst/>
        </p:spPr>
        <p:txBody>
          <a:bodyPr/>
          <a:lstStyle/>
          <a:p>
            <a:endParaRPr lang="en-US"/>
          </a:p>
        </p:txBody>
      </p:sp>
      <p:sp>
        <p:nvSpPr>
          <p:cNvPr id="219144" name="Line 8"/>
          <p:cNvSpPr>
            <a:spLocks noChangeShapeType="1"/>
          </p:cNvSpPr>
          <p:nvPr/>
        </p:nvSpPr>
        <p:spPr bwMode="auto">
          <a:xfrm>
            <a:off x="3257550" y="3181350"/>
            <a:ext cx="0" cy="2314575"/>
          </a:xfrm>
          <a:prstGeom prst="line">
            <a:avLst/>
          </a:prstGeom>
          <a:noFill/>
          <a:ln w="28575">
            <a:solidFill>
              <a:srgbClr val="006600"/>
            </a:solidFill>
            <a:prstDash val="dash"/>
            <a:round/>
            <a:headEnd/>
            <a:tailEnd/>
          </a:ln>
          <a:effectLst/>
        </p:spPr>
        <p:txBody>
          <a:bodyPr/>
          <a:lstStyle/>
          <a:p>
            <a:endParaRPr lang="en-US"/>
          </a:p>
        </p:txBody>
      </p:sp>
      <p:sp>
        <p:nvSpPr>
          <p:cNvPr id="219145" name="Line 9"/>
          <p:cNvSpPr>
            <a:spLocks noChangeShapeType="1"/>
          </p:cNvSpPr>
          <p:nvPr/>
        </p:nvSpPr>
        <p:spPr bwMode="auto">
          <a:xfrm>
            <a:off x="4838700" y="2590800"/>
            <a:ext cx="0" cy="2895600"/>
          </a:xfrm>
          <a:prstGeom prst="line">
            <a:avLst/>
          </a:prstGeom>
          <a:noFill/>
          <a:ln w="28575">
            <a:solidFill>
              <a:srgbClr val="006600"/>
            </a:solidFill>
            <a:prstDash val="dash"/>
            <a:round/>
            <a:headEnd/>
            <a:tailEnd/>
          </a:ln>
          <a:effectLst/>
        </p:spPr>
        <p:txBody>
          <a:bodyPr/>
          <a:lstStyle/>
          <a:p>
            <a:endParaRPr lang="en-US"/>
          </a:p>
        </p:txBody>
      </p:sp>
      <p:sp>
        <p:nvSpPr>
          <p:cNvPr id="219146" name="Line 10"/>
          <p:cNvSpPr>
            <a:spLocks noChangeShapeType="1"/>
          </p:cNvSpPr>
          <p:nvPr/>
        </p:nvSpPr>
        <p:spPr bwMode="auto">
          <a:xfrm>
            <a:off x="5838825" y="3190875"/>
            <a:ext cx="0" cy="2314575"/>
          </a:xfrm>
          <a:prstGeom prst="line">
            <a:avLst/>
          </a:prstGeom>
          <a:noFill/>
          <a:ln w="28575">
            <a:solidFill>
              <a:srgbClr val="006600"/>
            </a:solidFill>
            <a:prstDash val="dash"/>
            <a:round/>
            <a:headEnd/>
            <a:tailEnd/>
          </a:ln>
          <a:effectLst/>
        </p:spPr>
        <p:txBody>
          <a:bodyPr/>
          <a:lstStyle/>
          <a:p>
            <a:endParaRPr lang="en-US"/>
          </a:p>
        </p:txBody>
      </p:sp>
      <p:sp>
        <p:nvSpPr>
          <p:cNvPr id="219147" name="Text Box 11"/>
          <p:cNvSpPr txBox="1">
            <a:spLocks noChangeArrowheads="1"/>
          </p:cNvSpPr>
          <p:nvPr/>
        </p:nvSpPr>
        <p:spPr bwMode="auto">
          <a:xfrm>
            <a:off x="2527300" y="5592763"/>
            <a:ext cx="646113" cy="396875"/>
          </a:xfrm>
          <a:prstGeom prst="rect">
            <a:avLst/>
          </a:prstGeom>
          <a:noFill/>
          <a:ln w="9525">
            <a:noFill/>
            <a:miter lim="800000"/>
            <a:headEnd/>
            <a:tailEnd/>
          </a:ln>
          <a:effectLst/>
        </p:spPr>
        <p:txBody>
          <a:bodyPr wrap="none">
            <a:spAutoFit/>
          </a:bodyPr>
          <a:lstStyle/>
          <a:p>
            <a:r>
              <a:rPr lang="en-US" sz="2000" b="1">
                <a:solidFill>
                  <a:srgbClr val="006600"/>
                </a:solidFill>
              </a:rPr>
              <a:t>P</a:t>
            </a:r>
            <a:r>
              <a:rPr lang="en-US" sz="1600" b="1">
                <a:solidFill>
                  <a:srgbClr val="006600"/>
                </a:solidFill>
              </a:rPr>
              <a:t>DH</a:t>
            </a:r>
          </a:p>
        </p:txBody>
      </p:sp>
      <p:sp>
        <p:nvSpPr>
          <p:cNvPr id="219148" name="Line 12"/>
          <p:cNvSpPr>
            <a:spLocks noChangeShapeType="1"/>
          </p:cNvSpPr>
          <p:nvPr/>
        </p:nvSpPr>
        <p:spPr bwMode="auto">
          <a:xfrm flipH="1">
            <a:off x="2352675" y="5781675"/>
            <a:ext cx="152400" cy="0"/>
          </a:xfrm>
          <a:prstGeom prst="line">
            <a:avLst/>
          </a:prstGeom>
          <a:noFill/>
          <a:ln w="9525">
            <a:solidFill>
              <a:srgbClr val="006600"/>
            </a:solidFill>
            <a:round/>
            <a:headEnd/>
            <a:tailEnd type="triangle" w="med" len="med"/>
          </a:ln>
          <a:effectLst/>
        </p:spPr>
        <p:txBody>
          <a:bodyPr/>
          <a:lstStyle/>
          <a:p>
            <a:endParaRPr lang="en-US"/>
          </a:p>
        </p:txBody>
      </p:sp>
      <p:sp>
        <p:nvSpPr>
          <p:cNvPr id="219149" name="Line 13"/>
          <p:cNvSpPr>
            <a:spLocks noChangeShapeType="1"/>
          </p:cNvSpPr>
          <p:nvPr/>
        </p:nvSpPr>
        <p:spPr bwMode="auto">
          <a:xfrm>
            <a:off x="3095625" y="5800725"/>
            <a:ext cx="200025" cy="0"/>
          </a:xfrm>
          <a:prstGeom prst="line">
            <a:avLst/>
          </a:prstGeom>
          <a:noFill/>
          <a:ln w="9525">
            <a:solidFill>
              <a:srgbClr val="006600"/>
            </a:solidFill>
            <a:round/>
            <a:headEnd/>
            <a:tailEnd type="triangle" w="med" len="med"/>
          </a:ln>
          <a:effectLst/>
        </p:spPr>
        <p:txBody>
          <a:bodyPr/>
          <a:lstStyle/>
          <a:p>
            <a:endParaRPr lang="en-US"/>
          </a:p>
        </p:txBody>
      </p:sp>
      <p:sp>
        <p:nvSpPr>
          <p:cNvPr id="219150" name="Text Box 14"/>
          <p:cNvSpPr txBox="1">
            <a:spLocks noChangeArrowheads="1"/>
          </p:cNvSpPr>
          <p:nvPr/>
        </p:nvSpPr>
        <p:spPr bwMode="auto">
          <a:xfrm>
            <a:off x="5080000" y="5602288"/>
            <a:ext cx="623888" cy="396875"/>
          </a:xfrm>
          <a:prstGeom prst="rect">
            <a:avLst/>
          </a:prstGeom>
          <a:noFill/>
          <a:ln w="9525">
            <a:noFill/>
            <a:miter lim="800000"/>
            <a:headEnd/>
            <a:tailEnd/>
          </a:ln>
          <a:effectLst/>
        </p:spPr>
        <p:txBody>
          <a:bodyPr wrap="none">
            <a:spAutoFit/>
          </a:bodyPr>
          <a:lstStyle/>
          <a:p>
            <a:r>
              <a:rPr lang="en-US" sz="2000" b="1">
                <a:solidFill>
                  <a:srgbClr val="006600"/>
                </a:solidFill>
              </a:rPr>
              <a:t>P</a:t>
            </a:r>
            <a:r>
              <a:rPr lang="en-US" sz="1600" b="1">
                <a:solidFill>
                  <a:srgbClr val="006600"/>
                </a:solidFill>
              </a:rPr>
              <a:t>DL</a:t>
            </a:r>
          </a:p>
        </p:txBody>
      </p:sp>
      <p:sp>
        <p:nvSpPr>
          <p:cNvPr id="219151" name="Line 15"/>
          <p:cNvSpPr>
            <a:spLocks noChangeShapeType="1"/>
          </p:cNvSpPr>
          <p:nvPr/>
        </p:nvSpPr>
        <p:spPr bwMode="auto">
          <a:xfrm flipH="1">
            <a:off x="4905375" y="5791200"/>
            <a:ext cx="152400" cy="0"/>
          </a:xfrm>
          <a:prstGeom prst="line">
            <a:avLst/>
          </a:prstGeom>
          <a:noFill/>
          <a:ln w="9525">
            <a:solidFill>
              <a:srgbClr val="006600"/>
            </a:solidFill>
            <a:round/>
            <a:headEnd/>
            <a:tailEnd type="triangle" w="med" len="med"/>
          </a:ln>
          <a:effectLst/>
        </p:spPr>
        <p:txBody>
          <a:bodyPr/>
          <a:lstStyle/>
          <a:p>
            <a:endParaRPr lang="en-US"/>
          </a:p>
        </p:txBody>
      </p:sp>
      <p:sp>
        <p:nvSpPr>
          <p:cNvPr id="219152" name="Line 16"/>
          <p:cNvSpPr>
            <a:spLocks noChangeShapeType="1"/>
          </p:cNvSpPr>
          <p:nvPr/>
        </p:nvSpPr>
        <p:spPr bwMode="auto">
          <a:xfrm>
            <a:off x="5648325" y="5810250"/>
            <a:ext cx="200025" cy="0"/>
          </a:xfrm>
          <a:prstGeom prst="line">
            <a:avLst/>
          </a:prstGeom>
          <a:noFill/>
          <a:ln w="9525">
            <a:solidFill>
              <a:srgbClr val="006600"/>
            </a:solidFill>
            <a:round/>
            <a:headEnd/>
            <a:tailEnd type="triangle" w="med" len="med"/>
          </a:ln>
          <a:effectLst/>
        </p:spPr>
        <p:txBody>
          <a:bodyPr/>
          <a:lstStyle/>
          <a:p>
            <a:endParaRPr lang="en-US"/>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89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9143"/>
                                        </p:tgtEl>
                                        <p:attrNameLst>
                                          <p:attrName>style.visibility</p:attrName>
                                        </p:attrNameLst>
                                      </p:cBhvr>
                                      <p:to>
                                        <p:strVal val="visible"/>
                                      </p:to>
                                    </p:set>
                                    <p:animEffect transition="in" filter="wipe(down)">
                                      <p:cBhvr>
                                        <p:cTn id="7" dur="500"/>
                                        <p:tgtEl>
                                          <p:spTgt spid="2191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9144"/>
                                        </p:tgtEl>
                                        <p:attrNameLst>
                                          <p:attrName>style.visibility</p:attrName>
                                        </p:attrNameLst>
                                      </p:cBhvr>
                                      <p:to>
                                        <p:strVal val="visible"/>
                                      </p:to>
                                    </p:set>
                                    <p:animEffect transition="in" filter="wipe(down)">
                                      <p:cBhvr>
                                        <p:cTn id="10" dur="500"/>
                                        <p:tgtEl>
                                          <p:spTgt spid="21914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19147"/>
                                        </p:tgtEl>
                                        <p:attrNameLst>
                                          <p:attrName>style.visibility</p:attrName>
                                        </p:attrNameLst>
                                      </p:cBhvr>
                                      <p:to>
                                        <p:strVal val="visible"/>
                                      </p:to>
                                    </p:set>
                                    <p:anim calcmode="lin" valueType="num">
                                      <p:cBhvr additive="base">
                                        <p:cTn id="13" dur="500" fill="hold"/>
                                        <p:tgtEl>
                                          <p:spTgt spid="219147"/>
                                        </p:tgtEl>
                                        <p:attrNameLst>
                                          <p:attrName>ppt_x</p:attrName>
                                        </p:attrNameLst>
                                      </p:cBhvr>
                                      <p:tavLst>
                                        <p:tav tm="0">
                                          <p:val>
                                            <p:strVal val="#ppt_x"/>
                                          </p:val>
                                        </p:tav>
                                        <p:tav tm="100000">
                                          <p:val>
                                            <p:strVal val="#ppt_x"/>
                                          </p:val>
                                        </p:tav>
                                      </p:tavLst>
                                    </p:anim>
                                    <p:anim calcmode="lin" valueType="num">
                                      <p:cBhvr additive="base">
                                        <p:cTn id="14" dur="500" fill="hold"/>
                                        <p:tgtEl>
                                          <p:spTgt spid="21914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9149"/>
                                        </p:tgtEl>
                                        <p:attrNameLst>
                                          <p:attrName>style.visibility</p:attrName>
                                        </p:attrNameLst>
                                      </p:cBhvr>
                                      <p:to>
                                        <p:strVal val="visible"/>
                                      </p:to>
                                    </p:set>
                                    <p:anim calcmode="lin" valueType="num">
                                      <p:cBhvr additive="base">
                                        <p:cTn id="17" dur="500" fill="hold"/>
                                        <p:tgtEl>
                                          <p:spTgt spid="219149"/>
                                        </p:tgtEl>
                                        <p:attrNameLst>
                                          <p:attrName>ppt_x</p:attrName>
                                        </p:attrNameLst>
                                      </p:cBhvr>
                                      <p:tavLst>
                                        <p:tav tm="0">
                                          <p:val>
                                            <p:strVal val="#ppt_x"/>
                                          </p:val>
                                        </p:tav>
                                        <p:tav tm="100000">
                                          <p:val>
                                            <p:strVal val="#ppt_x"/>
                                          </p:val>
                                        </p:tav>
                                      </p:tavLst>
                                    </p:anim>
                                    <p:anim calcmode="lin" valueType="num">
                                      <p:cBhvr additive="base">
                                        <p:cTn id="18" dur="500" fill="hold"/>
                                        <p:tgtEl>
                                          <p:spTgt spid="21914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9148"/>
                                        </p:tgtEl>
                                        <p:attrNameLst>
                                          <p:attrName>style.visibility</p:attrName>
                                        </p:attrNameLst>
                                      </p:cBhvr>
                                      <p:to>
                                        <p:strVal val="visible"/>
                                      </p:to>
                                    </p:set>
                                    <p:anim calcmode="lin" valueType="num">
                                      <p:cBhvr additive="base">
                                        <p:cTn id="21" dur="500" fill="hold"/>
                                        <p:tgtEl>
                                          <p:spTgt spid="219148"/>
                                        </p:tgtEl>
                                        <p:attrNameLst>
                                          <p:attrName>ppt_x</p:attrName>
                                        </p:attrNameLst>
                                      </p:cBhvr>
                                      <p:tavLst>
                                        <p:tav tm="0">
                                          <p:val>
                                            <p:strVal val="#ppt_x"/>
                                          </p:val>
                                        </p:tav>
                                        <p:tav tm="100000">
                                          <p:val>
                                            <p:strVal val="#ppt_x"/>
                                          </p:val>
                                        </p:tav>
                                      </p:tavLst>
                                    </p:anim>
                                    <p:anim calcmode="lin" valueType="num">
                                      <p:cBhvr additive="base">
                                        <p:cTn id="22" dur="500" fill="hold"/>
                                        <p:tgtEl>
                                          <p:spTgt spid="21914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9145"/>
                                        </p:tgtEl>
                                        <p:attrNameLst>
                                          <p:attrName>style.visibility</p:attrName>
                                        </p:attrNameLst>
                                      </p:cBhvr>
                                      <p:to>
                                        <p:strVal val="visible"/>
                                      </p:to>
                                    </p:set>
                                    <p:animEffect transition="in" filter="wipe(down)">
                                      <p:cBhvr>
                                        <p:cTn id="27" dur="500"/>
                                        <p:tgtEl>
                                          <p:spTgt spid="21914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9146"/>
                                        </p:tgtEl>
                                        <p:attrNameLst>
                                          <p:attrName>style.visibility</p:attrName>
                                        </p:attrNameLst>
                                      </p:cBhvr>
                                      <p:to>
                                        <p:strVal val="visible"/>
                                      </p:to>
                                    </p:set>
                                    <p:animEffect transition="in" filter="wipe(down)">
                                      <p:cBhvr>
                                        <p:cTn id="30" dur="500"/>
                                        <p:tgtEl>
                                          <p:spTgt spid="219146"/>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219150"/>
                                        </p:tgtEl>
                                        <p:attrNameLst>
                                          <p:attrName>style.visibility</p:attrName>
                                        </p:attrNameLst>
                                      </p:cBhvr>
                                      <p:to>
                                        <p:strVal val="visible"/>
                                      </p:to>
                                    </p:set>
                                    <p:anim calcmode="lin" valueType="num">
                                      <p:cBhvr additive="base">
                                        <p:cTn id="33" dur="500" fill="hold"/>
                                        <p:tgtEl>
                                          <p:spTgt spid="219150"/>
                                        </p:tgtEl>
                                        <p:attrNameLst>
                                          <p:attrName>ppt_x</p:attrName>
                                        </p:attrNameLst>
                                      </p:cBhvr>
                                      <p:tavLst>
                                        <p:tav tm="0">
                                          <p:val>
                                            <p:strVal val="#ppt_x"/>
                                          </p:val>
                                        </p:tav>
                                        <p:tav tm="100000">
                                          <p:val>
                                            <p:strVal val="#ppt_x"/>
                                          </p:val>
                                        </p:tav>
                                      </p:tavLst>
                                    </p:anim>
                                    <p:anim calcmode="lin" valueType="num">
                                      <p:cBhvr additive="base">
                                        <p:cTn id="34" dur="500" fill="hold"/>
                                        <p:tgtEl>
                                          <p:spTgt spid="21915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9151"/>
                                        </p:tgtEl>
                                        <p:attrNameLst>
                                          <p:attrName>style.visibility</p:attrName>
                                        </p:attrNameLst>
                                      </p:cBhvr>
                                      <p:to>
                                        <p:strVal val="visible"/>
                                      </p:to>
                                    </p:set>
                                    <p:anim calcmode="lin" valueType="num">
                                      <p:cBhvr additive="base">
                                        <p:cTn id="37" dur="500" fill="hold"/>
                                        <p:tgtEl>
                                          <p:spTgt spid="219151"/>
                                        </p:tgtEl>
                                        <p:attrNameLst>
                                          <p:attrName>ppt_x</p:attrName>
                                        </p:attrNameLst>
                                      </p:cBhvr>
                                      <p:tavLst>
                                        <p:tav tm="0">
                                          <p:val>
                                            <p:strVal val="#ppt_x"/>
                                          </p:val>
                                        </p:tav>
                                        <p:tav tm="100000">
                                          <p:val>
                                            <p:strVal val="#ppt_x"/>
                                          </p:val>
                                        </p:tav>
                                      </p:tavLst>
                                    </p:anim>
                                    <p:anim calcmode="lin" valueType="num">
                                      <p:cBhvr additive="base">
                                        <p:cTn id="38" dur="500" fill="hold"/>
                                        <p:tgtEl>
                                          <p:spTgt spid="21915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9152"/>
                                        </p:tgtEl>
                                        <p:attrNameLst>
                                          <p:attrName>style.visibility</p:attrName>
                                        </p:attrNameLst>
                                      </p:cBhvr>
                                      <p:to>
                                        <p:strVal val="visible"/>
                                      </p:to>
                                    </p:set>
                                    <p:anim calcmode="lin" valueType="num">
                                      <p:cBhvr additive="base">
                                        <p:cTn id="41" dur="500" fill="hold"/>
                                        <p:tgtEl>
                                          <p:spTgt spid="219152"/>
                                        </p:tgtEl>
                                        <p:attrNameLst>
                                          <p:attrName>ppt_x</p:attrName>
                                        </p:attrNameLst>
                                      </p:cBhvr>
                                      <p:tavLst>
                                        <p:tav tm="0">
                                          <p:val>
                                            <p:strVal val="#ppt_x"/>
                                          </p:val>
                                        </p:tav>
                                        <p:tav tm="100000">
                                          <p:val>
                                            <p:strVal val="#ppt_x"/>
                                          </p:val>
                                        </p:tav>
                                      </p:tavLst>
                                    </p:anim>
                                    <p:anim calcmode="lin" valueType="num">
                                      <p:cBhvr additive="base">
                                        <p:cTn id="42" dur="500" fill="hold"/>
                                        <p:tgtEl>
                                          <p:spTgt spid="219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3" grpId="0" animBg="1"/>
      <p:bldP spid="219144" grpId="0" animBg="1"/>
      <p:bldP spid="219145" grpId="0" animBg="1"/>
      <p:bldP spid="219146" grpId="0" animBg="1"/>
      <p:bldP spid="219147" grpId="0"/>
      <p:bldP spid="219148" grpId="0" animBg="1"/>
      <p:bldP spid="219149" grpId="0" animBg="1"/>
      <p:bldP spid="219150" grpId="0"/>
      <p:bldP spid="219151" grpId="0" animBg="1"/>
      <p:bldP spid="2191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18031_F_06-06-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447800"/>
            <a:ext cx="6400800" cy="4946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838200"/>
            <a:ext cx="2438232" cy="369332"/>
          </a:xfrm>
          <a:prstGeom prst="rect">
            <a:avLst/>
          </a:prstGeom>
          <a:noFill/>
        </p:spPr>
        <p:txBody>
          <a:bodyPr wrap="none" rtlCol="0">
            <a:spAutoFit/>
          </a:bodyPr>
          <a:lstStyle/>
          <a:p>
            <a:r>
              <a:rPr lang="en-US" dirty="0" smtClean="0"/>
              <a:t>For measurement: book</a:t>
            </a:r>
            <a:endParaRPr lang="en-US" dirty="0"/>
          </a:p>
        </p:txBody>
      </p:sp>
      <p:sp>
        <p:nvSpPr>
          <p:cNvPr id="4" name="Slide Number Placeholder 3"/>
          <p:cNvSpPr>
            <a:spLocks noGrp="1"/>
          </p:cNvSpPr>
          <p:nvPr>
            <p:ph type="sldNum" sz="quarter" idx="12"/>
          </p:nvPr>
        </p:nvSpPr>
        <p:spPr/>
        <p:txBody>
          <a:bodyPr/>
          <a:lstStyle/>
          <a:p>
            <a:fld id="{46E298A4-60D9-4BE4-A68B-5EFD464C8EFE}" type="slidenum">
              <a:rPr lang="en-US" smtClean="0"/>
              <a:t>9</a:t>
            </a:fld>
            <a:endParaRPr lang="en-US"/>
          </a:p>
        </p:txBody>
      </p:sp>
    </p:spTree>
    <p:extLst>
      <p:ext uri="{BB962C8B-B14F-4D97-AF65-F5344CB8AC3E}">
        <p14:creationId xmlns:p14="http://schemas.microsoft.com/office/powerpoint/2010/main" val="6300115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noFill/>
          <a:ln/>
        </p:spPr>
        <p:txBody>
          <a:bodyPr/>
          <a:lstStyle/>
          <a:p>
            <a:r>
              <a:rPr lang="en-US" sz="2800"/>
              <a:t>Propagation delay  </a:t>
            </a:r>
            <a:br>
              <a:rPr lang="en-US" sz="2800"/>
            </a:br>
            <a:r>
              <a:rPr lang="en-US" sz="2800"/>
              <a:t>A cool circuit that might work… a ring oscillator</a:t>
            </a:r>
          </a:p>
        </p:txBody>
      </p:sp>
      <p:graphicFrame>
        <p:nvGraphicFramePr>
          <p:cNvPr id="189445" name="Object 5"/>
          <p:cNvGraphicFramePr>
            <a:graphicFrameLocks noGrp="1" noChangeAspect="1"/>
          </p:cNvGraphicFramePr>
          <p:nvPr>
            <p:ph idx="1"/>
          </p:nvPr>
        </p:nvGraphicFramePr>
        <p:xfrm>
          <a:off x="-336550" y="476250"/>
          <a:ext cx="9294813" cy="5019675"/>
        </p:xfrm>
        <a:graphic>
          <a:graphicData uri="http://schemas.openxmlformats.org/presentationml/2006/ole">
            <mc:AlternateContent xmlns:mc="http://schemas.openxmlformats.org/markup-compatibility/2006">
              <mc:Choice xmlns:v="urn:schemas-microsoft-com:vml" Requires="v">
                <p:oleObj spid="_x0000_s189464" name="Visio" r:id="rId3" imgW="9385173" imgH="5069205" progId="Visio.Drawing.11">
                  <p:embed/>
                </p:oleObj>
              </mc:Choice>
              <mc:Fallback>
                <p:oleObj name="Visio" r:id="rId3" imgW="9385173" imgH="5069205" progId="Visio.Drawing.11">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476250"/>
                        <a:ext cx="9294813"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9447" name="Text Box 7"/>
          <p:cNvSpPr txBox="1">
            <a:spLocks noChangeArrowheads="1"/>
          </p:cNvSpPr>
          <p:nvPr/>
        </p:nvSpPr>
        <p:spPr bwMode="auto">
          <a:xfrm>
            <a:off x="495300" y="4762500"/>
            <a:ext cx="8124825" cy="396875"/>
          </a:xfrm>
          <a:prstGeom prst="rect">
            <a:avLst/>
          </a:prstGeom>
          <a:noFill/>
          <a:ln w="9525">
            <a:noFill/>
            <a:miter lim="800000"/>
            <a:headEnd/>
            <a:tailEnd/>
          </a:ln>
          <a:effectLst/>
        </p:spPr>
        <p:txBody>
          <a:bodyPr>
            <a:spAutoFit/>
          </a:bodyPr>
          <a:lstStyle/>
          <a:p>
            <a:pPr>
              <a:spcBef>
                <a:spcPct val="50000"/>
              </a:spcBef>
              <a:buFontTx/>
              <a:buChar char="•"/>
            </a:pPr>
            <a:r>
              <a:rPr lang="en-US" sz="2000" b="1">
                <a:solidFill>
                  <a:srgbClr val="FF66FF"/>
                </a:solidFill>
              </a:rPr>
              <a:t>RC determines the oscillation frequency.</a:t>
            </a:r>
            <a:endParaRPr lang="en-US" sz="2000" b="1">
              <a:solidFill>
                <a:srgbClr val="006600"/>
              </a:solidFill>
            </a:endParaRPr>
          </a:p>
        </p:txBody>
      </p:sp>
      <p:sp>
        <p:nvSpPr>
          <p:cNvPr id="189448" name="Text Box 8"/>
          <p:cNvSpPr txBox="1">
            <a:spLocks noChangeArrowheads="1"/>
          </p:cNvSpPr>
          <p:nvPr/>
        </p:nvSpPr>
        <p:spPr bwMode="auto">
          <a:xfrm>
            <a:off x="5994400" y="5135563"/>
            <a:ext cx="2901950" cy="406400"/>
          </a:xfrm>
          <a:prstGeom prst="rect">
            <a:avLst/>
          </a:prstGeom>
          <a:noFill/>
          <a:ln w="9525">
            <a:solidFill>
              <a:srgbClr val="0000FF"/>
            </a:solidFill>
            <a:miter lim="800000"/>
            <a:headEnd/>
            <a:tailEnd/>
          </a:ln>
          <a:effectLst/>
        </p:spPr>
        <p:txBody>
          <a:bodyPr wrap="none">
            <a:spAutoFit/>
          </a:bodyPr>
          <a:lstStyle/>
          <a:p>
            <a:r>
              <a:rPr lang="en-US" sz="2000" b="1">
                <a:solidFill>
                  <a:srgbClr val="0000FF"/>
                </a:solidFill>
              </a:rPr>
              <a:t>t</a:t>
            </a:r>
            <a:r>
              <a:rPr lang="en-US" sz="1600" b="1">
                <a:solidFill>
                  <a:srgbClr val="0000FF"/>
                </a:solidFill>
              </a:rPr>
              <a:t>PD</a:t>
            </a:r>
            <a:r>
              <a:rPr lang="en-US" sz="2000" b="1">
                <a:solidFill>
                  <a:srgbClr val="0000FF"/>
                </a:solidFill>
              </a:rPr>
              <a:t> = (time)/ </a:t>
            </a:r>
            <a:r>
              <a:rPr lang="el-GR" sz="2000" b="1">
                <a:solidFill>
                  <a:srgbClr val="0000FF"/>
                </a:solidFill>
              </a:rPr>
              <a:t>Δ</a:t>
            </a:r>
            <a:r>
              <a:rPr lang="en-US" sz="2000" b="1">
                <a:solidFill>
                  <a:srgbClr val="0000FF"/>
                </a:solidFill>
              </a:rPr>
              <a:t>counts/2</a:t>
            </a:r>
          </a:p>
        </p:txBody>
      </p:sp>
      <p:sp>
        <p:nvSpPr>
          <p:cNvPr id="189449" name="Text Box 9"/>
          <p:cNvSpPr txBox="1">
            <a:spLocks noChangeArrowheads="1"/>
          </p:cNvSpPr>
          <p:nvPr/>
        </p:nvSpPr>
        <p:spPr bwMode="auto">
          <a:xfrm>
            <a:off x="2676525" y="2189163"/>
            <a:ext cx="981075" cy="396875"/>
          </a:xfrm>
          <a:prstGeom prst="rect">
            <a:avLst/>
          </a:prstGeom>
          <a:noFill/>
          <a:ln w="9525">
            <a:noFill/>
            <a:miter lim="800000"/>
            <a:headEnd/>
            <a:tailEnd/>
          </a:ln>
          <a:effectLst/>
        </p:spPr>
        <p:txBody>
          <a:bodyPr>
            <a:spAutoFit/>
          </a:bodyPr>
          <a:lstStyle/>
          <a:p>
            <a:pPr>
              <a:spcBef>
                <a:spcPct val="50000"/>
              </a:spcBef>
            </a:pPr>
            <a:r>
              <a:rPr lang="en-US" sz="2000" b="1">
                <a:solidFill>
                  <a:schemeClr val="bg1"/>
                </a:solidFill>
              </a:rPr>
              <a:t>shunt</a:t>
            </a:r>
          </a:p>
        </p:txBody>
      </p:sp>
      <p:sp>
        <p:nvSpPr>
          <p:cNvPr id="189450" name="Text Box 10"/>
          <p:cNvSpPr txBox="1">
            <a:spLocks noChangeArrowheads="1"/>
          </p:cNvSpPr>
          <p:nvPr/>
        </p:nvSpPr>
        <p:spPr bwMode="auto">
          <a:xfrm>
            <a:off x="4375150" y="5611813"/>
            <a:ext cx="2654300" cy="396875"/>
          </a:xfrm>
          <a:prstGeom prst="rect">
            <a:avLst/>
          </a:prstGeom>
          <a:noFill/>
          <a:ln w="9525">
            <a:noFill/>
            <a:miter lim="800000"/>
            <a:headEnd/>
            <a:tailEnd/>
          </a:ln>
          <a:effectLst/>
        </p:spPr>
        <p:txBody>
          <a:bodyPr wrap="none">
            <a:spAutoFit/>
          </a:bodyPr>
          <a:lstStyle/>
          <a:p>
            <a:r>
              <a:rPr lang="en-US" sz="2000" b="1">
                <a:solidFill>
                  <a:srgbClr val="006600"/>
                </a:solidFill>
              </a:rPr>
              <a:t>t</a:t>
            </a:r>
            <a:r>
              <a:rPr lang="en-US" sz="1600" b="1">
                <a:solidFill>
                  <a:srgbClr val="006600"/>
                </a:solidFill>
              </a:rPr>
              <a:t>PD</a:t>
            </a:r>
            <a:r>
              <a:rPr lang="en-US" sz="2000" b="1">
                <a:solidFill>
                  <a:srgbClr val="006600"/>
                </a:solidFill>
              </a:rPr>
              <a:t> = </a:t>
            </a:r>
            <a:r>
              <a:rPr lang="el-GR" sz="2000" b="1">
                <a:solidFill>
                  <a:srgbClr val="006600"/>
                </a:solidFill>
              </a:rPr>
              <a:t>Δ</a:t>
            </a:r>
            <a:r>
              <a:rPr lang="en-US" sz="2000" b="1">
                <a:solidFill>
                  <a:srgbClr val="006600"/>
                </a:solidFill>
              </a:rPr>
              <a:t>time/counts/2</a:t>
            </a:r>
          </a:p>
        </p:txBody>
      </p:sp>
      <p:sp>
        <p:nvSpPr>
          <p:cNvPr id="189451" name="Text Box 11"/>
          <p:cNvSpPr txBox="1">
            <a:spLocks noChangeArrowheads="1"/>
          </p:cNvSpPr>
          <p:nvPr/>
        </p:nvSpPr>
        <p:spPr bwMode="auto">
          <a:xfrm>
            <a:off x="838200" y="5191125"/>
            <a:ext cx="4914900" cy="396875"/>
          </a:xfrm>
          <a:prstGeom prst="rect">
            <a:avLst/>
          </a:prstGeom>
          <a:noFill/>
          <a:ln w="9525">
            <a:noFill/>
            <a:miter lim="800000"/>
            <a:headEnd/>
            <a:tailEnd/>
          </a:ln>
          <a:effectLst/>
        </p:spPr>
        <p:txBody>
          <a:bodyPr>
            <a:spAutoFit/>
          </a:bodyPr>
          <a:lstStyle/>
          <a:p>
            <a:pPr>
              <a:spcBef>
                <a:spcPct val="50000"/>
              </a:spcBef>
            </a:pPr>
            <a:r>
              <a:rPr lang="en-US" sz="2000" b="1">
                <a:solidFill>
                  <a:srgbClr val="006600"/>
                </a:solidFill>
              </a:rPr>
              <a:t>or the time for fixed number of counts.</a:t>
            </a:r>
          </a:p>
        </p:txBody>
      </p:sp>
      <p:sp>
        <p:nvSpPr>
          <p:cNvPr id="189452" name="Oval 12"/>
          <p:cNvSpPr>
            <a:spLocks noChangeArrowheads="1"/>
          </p:cNvSpPr>
          <p:nvPr/>
        </p:nvSpPr>
        <p:spPr bwMode="auto">
          <a:xfrm>
            <a:off x="4457700" y="1771650"/>
            <a:ext cx="676275" cy="419100"/>
          </a:xfrm>
          <a:prstGeom prst="ellipse">
            <a:avLst/>
          </a:prstGeom>
          <a:noFill/>
          <a:ln w="19050">
            <a:solidFill>
              <a:srgbClr val="FF66FF"/>
            </a:solidFill>
            <a:round/>
            <a:headEnd/>
            <a:tailEnd/>
          </a:ln>
          <a:effectLst/>
        </p:spPr>
        <p:txBody>
          <a:bodyPr wrap="none" anchor="ctr"/>
          <a:lstStyle/>
          <a:p>
            <a:endParaRPr lang="en-US"/>
          </a:p>
        </p:txBody>
      </p:sp>
      <p:sp>
        <p:nvSpPr>
          <p:cNvPr id="189453" name="Oval 13"/>
          <p:cNvSpPr>
            <a:spLocks noChangeArrowheads="1"/>
          </p:cNvSpPr>
          <p:nvPr/>
        </p:nvSpPr>
        <p:spPr bwMode="auto">
          <a:xfrm>
            <a:off x="5257800" y="2085975"/>
            <a:ext cx="923925" cy="581025"/>
          </a:xfrm>
          <a:prstGeom prst="ellipse">
            <a:avLst/>
          </a:prstGeom>
          <a:noFill/>
          <a:ln w="19050">
            <a:solidFill>
              <a:srgbClr val="FF66FF"/>
            </a:solidFill>
            <a:round/>
            <a:headEnd/>
            <a:tailEnd/>
          </a:ln>
          <a:effectLst/>
        </p:spPr>
        <p:txBody>
          <a:bodyPr wrap="none" anchor="ctr"/>
          <a:lstStyle/>
          <a:p>
            <a:endParaRPr lang="en-US"/>
          </a:p>
        </p:txBody>
      </p:sp>
      <p:sp>
        <p:nvSpPr>
          <p:cNvPr id="189454" name="Line 14"/>
          <p:cNvSpPr>
            <a:spLocks noChangeShapeType="1"/>
          </p:cNvSpPr>
          <p:nvPr/>
        </p:nvSpPr>
        <p:spPr bwMode="auto">
          <a:xfrm flipH="1">
            <a:off x="4057650" y="2181225"/>
            <a:ext cx="628650" cy="2514600"/>
          </a:xfrm>
          <a:prstGeom prst="line">
            <a:avLst/>
          </a:prstGeom>
          <a:noFill/>
          <a:ln w="19050">
            <a:solidFill>
              <a:srgbClr val="FF66FF"/>
            </a:solidFill>
            <a:round/>
            <a:headEnd/>
            <a:tailEnd/>
          </a:ln>
          <a:effectLst/>
        </p:spPr>
        <p:txBody>
          <a:bodyPr/>
          <a:lstStyle/>
          <a:p>
            <a:endParaRPr lang="en-US"/>
          </a:p>
        </p:txBody>
      </p:sp>
      <p:sp>
        <p:nvSpPr>
          <p:cNvPr id="189456" name="Line 16"/>
          <p:cNvSpPr>
            <a:spLocks noChangeShapeType="1"/>
          </p:cNvSpPr>
          <p:nvPr/>
        </p:nvSpPr>
        <p:spPr bwMode="auto">
          <a:xfrm flipH="1">
            <a:off x="4076700" y="2647950"/>
            <a:ext cx="1514475" cy="2057400"/>
          </a:xfrm>
          <a:prstGeom prst="line">
            <a:avLst/>
          </a:prstGeom>
          <a:noFill/>
          <a:ln w="19050">
            <a:solidFill>
              <a:srgbClr val="FF66FF"/>
            </a:solidFill>
            <a:round/>
            <a:headEnd/>
            <a:tailEnd/>
          </a:ln>
          <a:effectLst/>
        </p:spPr>
        <p:txBody>
          <a:bodyPr/>
          <a:lstStyle/>
          <a:p>
            <a:endParaRPr lang="en-US"/>
          </a:p>
        </p:txBody>
      </p:sp>
      <p:sp>
        <p:nvSpPr>
          <p:cNvPr id="189457" name="Text Box 17"/>
          <p:cNvSpPr txBox="1">
            <a:spLocks noChangeArrowheads="1"/>
          </p:cNvSpPr>
          <p:nvPr/>
        </p:nvSpPr>
        <p:spPr bwMode="auto">
          <a:xfrm>
            <a:off x="574675" y="4783138"/>
            <a:ext cx="7040563" cy="396875"/>
          </a:xfrm>
          <a:prstGeom prst="rect">
            <a:avLst/>
          </a:prstGeom>
          <a:noFill/>
          <a:ln w="9525">
            <a:noFill/>
            <a:miter lim="800000"/>
            <a:headEnd/>
            <a:tailEnd/>
          </a:ln>
          <a:effectLst/>
        </p:spPr>
        <p:txBody>
          <a:bodyPr wrap="none">
            <a:spAutoFit/>
          </a:bodyPr>
          <a:lstStyle/>
          <a:p>
            <a:pPr>
              <a:buFontTx/>
              <a:buChar char="•"/>
            </a:pPr>
            <a:r>
              <a:rPr lang="en-US" sz="2000" b="1">
                <a:solidFill>
                  <a:srgbClr val="0000FF"/>
                </a:solidFill>
              </a:rPr>
              <a:t>Can measure the number of counts for fixed time period</a:t>
            </a:r>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90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9447">
                                            <p:txEl>
                                              <p:pRg st="0" end="0"/>
                                            </p:txEl>
                                          </p:spTgt>
                                        </p:tgtEl>
                                        <p:attrNameLst>
                                          <p:attrName>style.visibility</p:attrName>
                                        </p:attrNameLst>
                                      </p:cBhvr>
                                      <p:to>
                                        <p:strVal val="visible"/>
                                      </p:to>
                                    </p:set>
                                    <p:anim calcmode="lin" valueType="num">
                                      <p:cBhvr additive="base">
                                        <p:cTn id="7" dur="500" fill="hold"/>
                                        <p:tgtEl>
                                          <p:spTgt spid="1894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9447">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894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94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94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94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9457"/>
                                        </p:tgtEl>
                                        <p:attrNameLst>
                                          <p:attrName>style.visibility</p:attrName>
                                        </p:attrNameLst>
                                      </p:cBhvr>
                                      <p:to>
                                        <p:strVal val="visible"/>
                                      </p:to>
                                    </p:set>
                                  </p:childTnLst>
                                </p:cTn>
                              </p:par>
                              <p:par>
                                <p:cTn id="21" presetID="2" presetClass="entr" presetSubtype="4" fill="hold" grpId="0" nodeType="withEffect">
                                  <p:stCondLst>
                                    <p:cond delay="0"/>
                                  </p:stCondLst>
                                  <p:childTnLst>
                                    <p:set>
                                      <p:cBhvr>
                                        <p:cTn id="22" dur="1" fill="hold">
                                          <p:stCondLst>
                                            <p:cond delay="0"/>
                                          </p:stCondLst>
                                        </p:cTn>
                                        <p:tgtEl>
                                          <p:spTgt spid="189448"/>
                                        </p:tgtEl>
                                        <p:attrNameLst>
                                          <p:attrName>style.visibility</p:attrName>
                                        </p:attrNameLst>
                                      </p:cBhvr>
                                      <p:to>
                                        <p:strVal val="visible"/>
                                      </p:to>
                                    </p:set>
                                    <p:anim calcmode="lin" valueType="num">
                                      <p:cBhvr additive="base">
                                        <p:cTn id="23" dur="500" fill="hold"/>
                                        <p:tgtEl>
                                          <p:spTgt spid="189448"/>
                                        </p:tgtEl>
                                        <p:attrNameLst>
                                          <p:attrName>ppt_x</p:attrName>
                                        </p:attrNameLst>
                                      </p:cBhvr>
                                      <p:tavLst>
                                        <p:tav tm="0">
                                          <p:val>
                                            <p:strVal val="#ppt_x"/>
                                          </p:val>
                                        </p:tav>
                                        <p:tav tm="100000">
                                          <p:val>
                                            <p:strVal val="#ppt_x"/>
                                          </p:val>
                                        </p:tav>
                                      </p:tavLst>
                                    </p:anim>
                                    <p:anim calcmode="lin" valueType="num">
                                      <p:cBhvr additive="base">
                                        <p:cTn id="24" dur="500" fill="hold"/>
                                        <p:tgtEl>
                                          <p:spTgt spid="189448"/>
                                        </p:tgtEl>
                                        <p:attrNameLst>
                                          <p:attrName>ppt_y</p:attrName>
                                        </p:attrNameLst>
                                      </p:cBhvr>
                                      <p:tavLst>
                                        <p:tav tm="0">
                                          <p:val>
                                            <p:strVal val="1+#ppt_h/2"/>
                                          </p:val>
                                        </p:tav>
                                        <p:tav tm="100000">
                                          <p:val>
                                            <p:strVal val="#ppt_y"/>
                                          </p:val>
                                        </p:tav>
                                      </p:tavLst>
                                    </p:anim>
                                  </p:childTnLst>
                                </p:cTn>
                              </p:par>
                              <p:par>
                                <p:cTn id="25" presetID="1" presetClass="exit" presetSubtype="0" fill="hold" grpId="1" nodeType="withEffect">
                                  <p:stCondLst>
                                    <p:cond delay="0"/>
                                  </p:stCondLst>
                                  <p:childTnLst>
                                    <p:set>
                                      <p:cBhvr>
                                        <p:cTn id="26" dur="1" fill="hold">
                                          <p:stCondLst>
                                            <p:cond delay="0"/>
                                          </p:stCondLst>
                                        </p:cTn>
                                        <p:tgtEl>
                                          <p:spTgt spid="18945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8945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8945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8945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89447">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9451"/>
                                        </p:tgtEl>
                                        <p:attrNameLst>
                                          <p:attrName>style.visibility</p:attrName>
                                        </p:attrNameLst>
                                      </p:cBhvr>
                                      <p:to>
                                        <p:strVal val="visible"/>
                                      </p:to>
                                    </p:set>
                                    <p:anim calcmode="lin" valueType="num">
                                      <p:cBhvr additive="base">
                                        <p:cTn id="39" dur="500" fill="hold"/>
                                        <p:tgtEl>
                                          <p:spTgt spid="189451"/>
                                        </p:tgtEl>
                                        <p:attrNameLst>
                                          <p:attrName>ppt_x</p:attrName>
                                        </p:attrNameLst>
                                      </p:cBhvr>
                                      <p:tavLst>
                                        <p:tav tm="0">
                                          <p:val>
                                            <p:strVal val="#ppt_x"/>
                                          </p:val>
                                        </p:tav>
                                        <p:tav tm="100000">
                                          <p:val>
                                            <p:strVal val="#ppt_x"/>
                                          </p:val>
                                        </p:tav>
                                      </p:tavLst>
                                    </p:anim>
                                    <p:anim calcmode="lin" valueType="num">
                                      <p:cBhvr additive="base">
                                        <p:cTn id="40" dur="500" fill="hold"/>
                                        <p:tgtEl>
                                          <p:spTgt spid="18945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9450"/>
                                        </p:tgtEl>
                                        <p:attrNameLst>
                                          <p:attrName>style.visibility</p:attrName>
                                        </p:attrNameLst>
                                      </p:cBhvr>
                                      <p:to>
                                        <p:strVal val="visible"/>
                                      </p:to>
                                    </p:set>
                                    <p:anim calcmode="lin" valueType="num">
                                      <p:cBhvr additive="base">
                                        <p:cTn id="43" dur="500" fill="hold"/>
                                        <p:tgtEl>
                                          <p:spTgt spid="189450"/>
                                        </p:tgtEl>
                                        <p:attrNameLst>
                                          <p:attrName>ppt_x</p:attrName>
                                        </p:attrNameLst>
                                      </p:cBhvr>
                                      <p:tavLst>
                                        <p:tav tm="0">
                                          <p:val>
                                            <p:strVal val="#ppt_x"/>
                                          </p:val>
                                        </p:tav>
                                        <p:tav tm="100000">
                                          <p:val>
                                            <p:strVal val="#ppt_x"/>
                                          </p:val>
                                        </p:tav>
                                      </p:tavLst>
                                    </p:anim>
                                    <p:anim calcmode="lin" valueType="num">
                                      <p:cBhvr additive="base">
                                        <p:cTn id="44" dur="500" fill="hold"/>
                                        <p:tgtEl>
                                          <p:spTgt spid="1894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7" grpId="0" build="allAtOnce"/>
      <p:bldP spid="189448" grpId="0" animBg="1"/>
      <p:bldP spid="189450" grpId="0"/>
      <p:bldP spid="189451" grpId="0"/>
      <p:bldP spid="189452" grpId="0" animBg="1"/>
      <p:bldP spid="189452" grpId="1" animBg="1"/>
      <p:bldP spid="189453" grpId="0" animBg="1"/>
      <p:bldP spid="189453" grpId="1" animBg="1"/>
      <p:bldP spid="189454" grpId="0" animBg="1"/>
      <p:bldP spid="189454" grpId="1" animBg="1"/>
      <p:bldP spid="189456" grpId="0" animBg="1"/>
      <p:bldP spid="189456" grpId="1" animBg="1"/>
      <p:bldP spid="18945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t>TINA says   “looks good”</a:t>
            </a:r>
          </a:p>
        </p:txBody>
      </p:sp>
      <p:sp>
        <p:nvSpPr>
          <p:cNvPr id="217091" name="Rectangle 3"/>
          <p:cNvSpPr>
            <a:spLocks noGrp="1" noChangeArrowheads="1"/>
          </p:cNvSpPr>
          <p:nvPr>
            <p:ph type="body" idx="1"/>
          </p:nvPr>
        </p:nvSpPr>
        <p:spPr>
          <a:xfrm>
            <a:off x="333375" y="1185863"/>
            <a:ext cx="8467725" cy="4264025"/>
          </a:xfrm>
        </p:spPr>
        <p:txBody>
          <a:bodyPr/>
          <a:lstStyle/>
          <a:p>
            <a:r>
              <a:rPr lang="en-US" sz="1800" dirty="0"/>
              <a:t>Without Comparator in the loop:</a:t>
            </a:r>
          </a:p>
          <a:p>
            <a:r>
              <a:rPr lang="en-US" sz="1800" dirty="0"/>
              <a:t>Number of count (</a:t>
            </a:r>
            <a:r>
              <a:rPr lang="en-US" sz="1800" dirty="0" err="1"/>
              <a:t>Nc</a:t>
            </a:r>
            <a:r>
              <a:rPr lang="en-US" sz="1800" dirty="0"/>
              <a:t>):    2 ^ 8 (8-bit binary count)</a:t>
            </a:r>
          </a:p>
          <a:p>
            <a:r>
              <a:rPr lang="en-US" sz="1800" dirty="0"/>
              <a:t>Total Time (</a:t>
            </a:r>
            <a:r>
              <a:rPr lang="en-US" sz="1800" dirty="0" err="1"/>
              <a:t>Tc</a:t>
            </a:r>
            <a:r>
              <a:rPr lang="en-US" sz="1800" dirty="0"/>
              <a:t>):              40.99us</a:t>
            </a:r>
          </a:p>
          <a:p>
            <a:r>
              <a:rPr lang="en-US" sz="1800" dirty="0"/>
              <a:t>T1 (=</a:t>
            </a:r>
            <a:r>
              <a:rPr lang="en-US" sz="1800" dirty="0" err="1"/>
              <a:t>Nc</a:t>
            </a:r>
            <a:r>
              <a:rPr lang="en-US" sz="1800" dirty="0"/>
              <a:t>/</a:t>
            </a:r>
            <a:r>
              <a:rPr lang="en-US" sz="1800" dirty="0" err="1"/>
              <a:t>Tc</a:t>
            </a:r>
            <a:r>
              <a:rPr lang="en-US" sz="1800" dirty="0"/>
              <a:t>)                   160.1ns (Calculated)                  160.4ns (Measured)</a:t>
            </a:r>
          </a:p>
          <a:p>
            <a:r>
              <a:rPr lang="en-US" sz="1800" dirty="0"/>
              <a:t>With Comparator in the loop:</a:t>
            </a:r>
          </a:p>
          <a:p>
            <a:r>
              <a:rPr lang="en-US" sz="1800" dirty="0"/>
              <a:t>Number of count (</a:t>
            </a:r>
            <a:r>
              <a:rPr lang="en-US" sz="1800" dirty="0" err="1"/>
              <a:t>Nc</a:t>
            </a:r>
            <a:r>
              <a:rPr lang="en-US" sz="1800" dirty="0"/>
              <a:t>):    2 ^ 8 (8-bit binary count)</a:t>
            </a:r>
          </a:p>
          <a:p>
            <a:r>
              <a:rPr lang="en-US" sz="1800" dirty="0"/>
              <a:t>Total Time (</a:t>
            </a:r>
            <a:r>
              <a:rPr lang="en-US" sz="1800" dirty="0" err="1"/>
              <a:t>Tc</a:t>
            </a:r>
            <a:r>
              <a:rPr lang="en-US" sz="1800" dirty="0"/>
              <a:t>):              42.88us</a:t>
            </a:r>
          </a:p>
          <a:p>
            <a:r>
              <a:rPr lang="en-US" sz="1800" dirty="0"/>
              <a:t>T2 (=</a:t>
            </a:r>
            <a:r>
              <a:rPr lang="en-US" sz="1800" dirty="0" err="1"/>
              <a:t>Nc</a:t>
            </a:r>
            <a:r>
              <a:rPr lang="en-US" sz="1800" dirty="0"/>
              <a:t>/</a:t>
            </a:r>
            <a:r>
              <a:rPr lang="en-US" sz="1800" dirty="0" err="1"/>
              <a:t>Tc</a:t>
            </a:r>
            <a:r>
              <a:rPr lang="en-US" sz="1800" dirty="0"/>
              <a:t>)                   167.5ns (Calculated)                  170.8ns (Measured) </a:t>
            </a:r>
          </a:p>
          <a:p>
            <a:r>
              <a:rPr lang="en-US" sz="1800" dirty="0"/>
              <a:t>Prop Delay (T2 – T1)/2    = 3.7ns</a:t>
            </a:r>
          </a:p>
        </p:txBody>
      </p:sp>
      <p:sp>
        <p:nvSpPr>
          <p:cNvPr id="217092" name="Rectangle 4"/>
          <p:cNvSpPr>
            <a:spLocks noChangeArrowheads="1"/>
          </p:cNvSpPr>
          <p:nvPr/>
        </p:nvSpPr>
        <p:spPr bwMode="auto">
          <a:xfrm>
            <a:off x="314325" y="1171575"/>
            <a:ext cx="8534400" cy="1819275"/>
          </a:xfrm>
          <a:prstGeom prst="rect">
            <a:avLst/>
          </a:prstGeom>
          <a:noFill/>
          <a:ln w="38100">
            <a:solidFill>
              <a:schemeClr val="bg1"/>
            </a:solidFill>
            <a:miter lim="800000"/>
            <a:headEnd/>
            <a:tailEnd/>
          </a:ln>
          <a:effectLst/>
        </p:spPr>
        <p:txBody>
          <a:bodyPr wrap="none" anchor="ctr"/>
          <a:lstStyle/>
          <a:p>
            <a:endParaRPr lang="en-US"/>
          </a:p>
        </p:txBody>
      </p:sp>
      <p:sp>
        <p:nvSpPr>
          <p:cNvPr id="217093" name="Rectangle 5"/>
          <p:cNvSpPr>
            <a:spLocks noChangeArrowheads="1"/>
          </p:cNvSpPr>
          <p:nvPr/>
        </p:nvSpPr>
        <p:spPr bwMode="auto">
          <a:xfrm>
            <a:off x="323850" y="2990850"/>
            <a:ext cx="8534400" cy="2209800"/>
          </a:xfrm>
          <a:prstGeom prst="rect">
            <a:avLst/>
          </a:prstGeom>
          <a:noFill/>
          <a:ln w="38100">
            <a:solidFill>
              <a:schemeClr val="bg1"/>
            </a:solidFill>
            <a:miter lim="800000"/>
            <a:headEnd/>
            <a:tailEnd/>
          </a:ln>
          <a:effectLst/>
        </p:spPr>
        <p:txBody>
          <a:bodyPr wrap="none" anchor="ctr"/>
          <a:lstStyle/>
          <a:p>
            <a:endParaRPr lang="en-US"/>
          </a:p>
        </p:txBody>
      </p:sp>
      <p:sp>
        <p:nvSpPr>
          <p:cNvPr id="217094" name="Text Box 6"/>
          <p:cNvSpPr txBox="1">
            <a:spLocks noChangeArrowheads="1"/>
          </p:cNvSpPr>
          <p:nvPr/>
        </p:nvSpPr>
        <p:spPr bwMode="auto">
          <a:xfrm>
            <a:off x="317500" y="5470525"/>
            <a:ext cx="8539163" cy="336550"/>
          </a:xfrm>
          <a:prstGeom prst="rect">
            <a:avLst/>
          </a:prstGeom>
          <a:noFill/>
          <a:ln w="9525">
            <a:noFill/>
            <a:miter lim="800000"/>
            <a:headEnd/>
            <a:tailEnd/>
          </a:ln>
          <a:effectLst/>
        </p:spPr>
        <p:txBody>
          <a:bodyPr wrap="none">
            <a:spAutoFit/>
          </a:bodyPr>
          <a:lstStyle/>
          <a:p>
            <a:r>
              <a:rPr lang="en-US" sz="1600" b="1" dirty="0">
                <a:solidFill>
                  <a:schemeClr val="bg1"/>
                </a:solidFill>
              </a:rPr>
              <a:t>Might be handy multisite testing where timing measurements need to be done serially!</a:t>
            </a:r>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2" name="WordArt 4"/>
          <p:cNvSpPr>
            <a:spLocks noChangeArrowheads="1" noChangeShapeType="1" noTextEdit="1"/>
          </p:cNvSpPr>
          <p:nvPr/>
        </p:nvSpPr>
        <p:spPr bwMode="auto">
          <a:xfrm>
            <a:off x="2143125" y="3867150"/>
            <a:ext cx="4752975" cy="1285875"/>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THE END</a:t>
            </a:r>
          </a:p>
        </p:txBody>
      </p:sp>
      <p:sp>
        <p:nvSpPr>
          <p:cNvPr id="258053" name="Text Box 5"/>
          <p:cNvSpPr txBox="1">
            <a:spLocks noChangeArrowheads="1"/>
          </p:cNvSpPr>
          <p:nvPr/>
        </p:nvSpPr>
        <p:spPr bwMode="auto">
          <a:xfrm>
            <a:off x="4448175" y="5657850"/>
            <a:ext cx="4533900" cy="366713"/>
          </a:xfrm>
          <a:prstGeom prst="rect">
            <a:avLst/>
          </a:prstGeom>
          <a:noFill/>
          <a:ln w="9525">
            <a:noFill/>
            <a:miter lim="800000"/>
            <a:headEnd/>
            <a:tailEnd/>
          </a:ln>
          <a:effectLst/>
        </p:spPr>
        <p:txBody>
          <a:bodyPr>
            <a:spAutoFit/>
          </a:bodyPr>
          <a:lstStyle/>
          <a:p>
            <a:pPr>
              <a:spcBef>
                <a:spcPct val="50000"/>
              </a:spcBef>
            </a:pPr>
            <a:r>
              <a:rPr lang="en-US" dirty="0"/>
              <a:t>hiser_daryl@ti.com</a:t>
            </a:r>
          </a:p>
        </p:txBody>
      </p:sp>
      <p:sp>
        <p:nvSpPr>
          <p:cNvPr id="6" name="TextBox 5"/>
          <p:cNvSpPr txBox="1"/>
          <p:nvPr/>
        </p:nvSpPr>
        <p:spPr>
          <a:xfrm>
            <a:off x="990600" y="1085850"/>
            <a:ext cx="2428870" cy="1477328"/>
          </a:xfrm>
          <a:prstGeom prst="rect">
            <a:avLst/>
          </a:prstGeom>
          <a:noFill/>
        </p:spPr>
        <p:txBody>
          <a:bodyPr wrap="none" rtlCol="0">
            <a:spAutoFit/>
          </a:bodyPr>
          <a:lstStyle/>
          <a:p>
            <a:r>
              <a:rPr lang="en-US" dirty="0" smtClean="0"/>
              <a:t>Special Thanks: </a:t>
            </a:r>
          </a:p>
          <a:p>
            <a:r>
              <a:rPr lang="en-US" dirty="0" smtClean="0"/>
              <a:t>Matt Picket and </a:t>
            </a:r>
          </a:p>
          <a:p>
            <a:r>
              <a:rPr lang="en-US" dirty="0" smtClean="0"/>
              <a:t>Yazdi Contractor </a:t>
            </a:r>
          </a:p>
          <a:p>
            <a:r>
              <a:rPr lang="en-US" dirty="0" smtClean="0"/>
              <a:t>For their work on PBT</a:t>
            </a:r>
          </a:p>
          <a:p>
            <a:endParaRPr lang="en-US" dirty="0"/>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2" name="WordArt 4"/>
          <p:cNvSpPr>
            <a:spLocks noChangeArrowheads="1" noChangeShapeType="1" noTextEdit="1"/>
          </p:cNvSpPr>
          <p:nvPr/>
        </p:nvSpPr>
        <p:spPr bwMode="auto">
          <a:xfrm>
            <a:off x="2114550" y="2809875"/>
            <a:ext cx="4752975" cy="1285875"/>
          </a:xfrm>
          <a:prstGeom prst="rect">
            <a:avLst/>
          </a:prstGeom>
        </p:spPr>
        <p:txBody>
          <a:bodyPr wrap="none" fromWordArt="1">
            <a:prstTxWarp prst="textSlantUp">
              <a:avLst>
                <a:gd name="adj" fmla="val 32056"/>
              </a:avLst>
            </a:prstTxWarp>
          </a:bodyPr>
          <a:lstStyle/>
          <a:p>
            <a:pPr algn="ctr"/>
            <a:r>
              <a:rPr lang="en-US" sz="3600" kern="1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Questions?</a:t>
            </a:r>
            <a:endParaRPr 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p:cNvSpPr txBox="1">
            <a:spLocks/>
          </p:cNvSpPr>
          <p:nvPr/>
        </p:nvSpPr>
        <p:spPr bwMode="auto">
          <a:xfrm>
            <a:off x="231775" y="771525"/>
            <a:ext cx="8458200" cy="568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mj-lt"/>
                <a:ea typeface="+mj-ea"/>
                <a:cs typeface="+mj-cs"/>
              </a:rPr>
              <a:t>Needs</a:t>
            </a:r>
            <a:endParaRPr kumimoji="0" lang="en-US" sz="3200" b="1" i="0" u="none" strike="noStrike" kern="0" cap="none" spc="0" normalizeH="0" baseline="0" noProof="0" dirty="0">
              <a:ln>
                <a:noFill/>
              </a:ln>
              <a:solidFill>
                <a:srgbClr val="FF0000"/>
              </a:solidFill>
              <a:effectLst/>
              <a:uLnTx/>
              <a:uFillTx/>
              <a:latin typeface="+mj-lt"/>
              <a:ea typeface="+mj-ea"/>
              <a:cs typeface="+mj-cs"/>
            </a:endParaRPr>
          </a:p>
        </p:txBody>
      </p:sp>
      <p:sp>
        <p:nvSpPr>
          <p:cNvPr id="12" name="Content Placeholder 8"/>
          <p:cNvSpPr txBox="1">
            <a:spLocks/>
          </p:cNvSpPr>
          <p:nvPr/>
        </p:nvSpPr>
        <p:spPr bwMode="auto">
          <a:xfrm>
            <a:off x="323850" y="1528763"/>
            <a:ext cx="8467725" cy="29670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65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Baskerville Old Face" pitchFamily="18" charset="0"/>
                <a:ea typeface="+mn-ea"/>
                <a:cs typeface="+mn-cs"/>
              </a:rPr>
              <a:t>Our implementation of Pattern Based testing utilizes added functionality available only in the new ETS364 APU-12 resource.  More AWGS and more DSP’s and digitizers.</a:t>
            </a:r>
          </a:p>
          <a:p>
            <a:pPr marL="227013" marR="0" lvl="0" indent="-227013" algn="l" defTabSz="914400" rtl="0" eaLnBrk="0" fontAlgn="base" latinLnBrk="0" hangingPunct="0">
              <a:lnSpc>
                <a:spcPct val="100000"/>
              </a:lnSpc>
              <a:spcBef>
                <a:spcPct val="65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Baskerville Old Face" pitchFamily="18" charset="0"/>
                <a:ea typeface="+mn-ea"/>
                <a:cs typeface="+mn-cs"/>
              </a:rPr>
              <a:t>Fortunately,</a:t>
            </a:r>
            <a:r>
              <a:rPr kumimoji="0" lang="en-US" sz="2000" b="0" i="0" u="none" strike="noStrike" kern="0" cap="none" spc="0" normalizeH="0" noProof="0" dirty="0" smtClean="0">
                <a:ln>
                  <a:noFill/>
                </a:ln>
                <a:solidFill>
                  <a:schemeClr val="tx1"/>
                </a:solidFill>
                <a:effectLst/>
                <a:uLnTx/>
                <a:uFillTx/>
                <a:latin typeface="Baskerville Old Face" pitchFamily="18" charset="0"/>
                <a:ea typeface="+mn-ea"/>
                <a:cs typeface="+mn-cs"/>
              </a:rPr>
              <a:t> </a:t>
            </a:r>
            <a:r>
              <a:rPr kumimoji="0" lang="en-US" sz="2000" b="0" i="0" u="none" strike="noStrike" kern="0" cap="none" spc="0" normalizeH="0" baseline="0" noProof="0" dirty="0" smtClean="0">
                <a:ln>
                  <a:noFill/>
                </a:ln>
                <a:solidFill>
                  <a:schemeClr val="tx1"/>
                </a:solidFill>
                <a:effectLst/>
                <a:uLnTx/>
                <a:uFillTx/>
                <a:latin typeface="Baskerville Old Face" pitchFamily="18" charset="0"/>
                <a:ea typeface="+mn-ea"/>
                <a:cs typeface="+mn-cs"/>
              </a:rPr>
              <a:t>APU-12’s are the roadmap for all new ETS systems purchased by TI. </a:t>
            </a:r>
          </a:p>
          <a:p>
            <a:pPr marL="227013" marR="0" lvl="0" indent="-227013" algn="l" defTabSz="914400" rtl="0" eaLnBrk="0" fontAlgn="base" latinLnBrk="0" hangingPunct="0">
              <a:lnSpc>
                <a:spcPct val="100000"/>
              </a:lnSpc>
              <a:spcBef>
                <a:spcPct val="65000"/>
              </a:spcBef>
              <a:spcAft>
                <a:spcPct val="0"/>
              </a:spcAft>
              <a:buClrTx/>
              <a:buSzTx/>
              <a:buFontTx/>
              <a:buChar char="•"/>
              <a:tabLst/>
              <a:defRPr/>
            </a:pPr>
            <a:r>
              <a:rPr kumimoji="0" lang="en-US" sz="2000" b="1" i="0" u="none" strike="noStrike" kern="0" cap="none" spc="0" normalizeH="0" baseline="0" noProof="0" dirty="0" smtClean="0">
                <a:ln>
                  <a:noFill/>
                </a:ln>
                <a:solidFill>
                  <a:schemeClr val="tx1"/>
                </a:solidFill>
                <a:effectLst/>
                <a:uLnTx/>
                <a:uFillTx/>
                <a:latin typeface="Baskerville Old Face" pitchFamily="18" charset="0"/>
                <a:ea typeface="+mn-ea"/>
                <a:cs typeface="+mn-cs"/>
              </a:rPr>
              <a:t>Unfortunately,  there are only two APU-12 systems available in TLAB for development.</a:t>
            </a:r>
            <a:r>
              <a:rPr kumimoji="0" lang="en-US" sz="2000" b="1" i="0" u="none" strike="noStrike" kern="0" cap="none" spc="0" normalizeH="0" baseline="0" noProof="0" dirty="0" smtClean="0">
                <a:ln>
                  <a:noFill/>
                </a:ln>
                <a:solidFill>
                  <a:schemeClr val="bg1"/>
                </a:solidFill>
                <a:effectLst/>
                <a:uLnTx/>
                <a:uFillTx/>
                <a:latin typeface="Baskerville Old Face" pitchFamily="18" charset="0"/>
                <a:ea typeface="+mn-ea"/>
                <a:cs typeface="+mn-cs"/>
              </a:rPr>
              <a:t> </a:t>
            </a:r>
            <a:r>
              <a:rPr kumimoji="0" lang="en-US" sz="2400" b="1" i="0" u="none" strike="noStrike" kern="0" cap="none" spc="0" normalizeH="0" baseline="0" noProof="0" dirty="0" smtClean="0">
                <a:ln>
                  <a:noFill/>
                </a:ln>
                <a:solidFill>
                  <a:schemeClr val="bg1"/>
                </a:solidFill>
                <a:effectLst/>
                <a:uLnTx/>
                <a:uFillTx/>
                <a:latin typeface="Baskerville Old Face" pitchFamily="18" charset="0"/>
                <a:ea typeface="+mn-ea"/>
                <a:cs typeface="+mn-cs"/>
              </a:rPr>
              <a:t>*</a:t>
            </a:r>
          </a:p>
          <a:p>
            <a:pPr marL="227013" marR="0" lvl="0" indent="-227013" algn="l" defTabSz="914400" rtl="0" eaLnBrk="0" fontAlgn="base" latinLnBrk="0" hangingPunct="0">
              <a:lnSpc>
                <a:spcPct val="100000"/>
              </a:lnSpc>
              <a:spcBef>
                <a:spcPct val="65000"/>
              </a:spcBef>
              <a:spcAft>
                <a:spcPct val="0"/>
              </a:spcAft>
              <a:buClrTx/>
              <a:buSzTx/>
              <a:tabLst/>
              <a:defRPr/>
            </a:pPr>
            <a:r>
              <a:rPr kumimoji="0" lang="en-US" sz="2400" b="1" i="0" u="none" strike="noStrike" kern="0" cap="none" spc="0" normalizeH="0" baseline="0" noProof="0" dirty="0" smtClean="0">
                <a:ln>
                  <a:noFill/>
                </a:ln>
                <a:solidFill>
                  <a:srgbClr val="FF0000"/>
                </a:solidFill>
                <a:effectLst/>
                <a:uLnTx/>
                <a:uFillTx/>
                <a:latin typeface="Baskerville Old Face" pitchFamily="18" charset="0"/>
                <a:ea typeface="+mn-ea"/>
                <a:cs typeface="+mn-cs"/>
              </a:rPr>
              <a:t>         * 5 more systems have been approved but are in negotiation</a:t>
            </a:r>
            <a:br>
              <a:rPr kumimoji="0" lang="en-US" sz="2400" b="1" i="0" u="none" strike="noStrike" kern="0" cap="none" spc="0" normalizeH="0" baseline="0" noProof="0" dirty="0" smtClean="0">
                <a:ln>
                  <a:noFill/>
                </a:ln>
                <a:solidFill>
                  <a:srgbClr val="FF0000"/>
                </a:solidFill>
                <a:effectLst/>
                <a:uLnTx/>
                <a:uFillTx/>
                <a:latin typeface="Baskerville Old Face" pitchFamily="18" charset="0"/>
                <a:ea typeface="+mn-ea"/>
                <a:cs typeface="+mn-cs"/>
              </a:rPr>
            </a:br>
            <a:r>
              <a:rPr kumimoji="0" lang="en-US" sz="2400" b="1" i="0" u="none" strike="noStrike" kern="0" cap="none" spc="0" normalizeH="0" baseline="0" noProof="0" dirty="0" smtClean="0">
                <a:ln>
                  <a:noFill/>
                </a:ln>
                <a:solidFill>
                  <a:srgbClr val="FF0000"/>
                </a:solidFill>
                <a:effectLst/>
                <a:uLnTx/>
                <a:uFillTx/>
                <a:latin typeface="Baskerville Old Face" pitchFamily="18" charset="0"/>
                <a:ea typeface="+mn-ea"/>
                <a:cs typeface="+mn-cs"/>
              </a:rPr>
              <a:t>            as</a:t>
            </a:r>
            <a:r>
              <a:rPr kumimoji="0" lang="en-US" sz="2400" b="1" i="0" u="none" strike="noStrike" kern="0" cap="none" spc="0" normalizeH="0" noProof="0" dirty="0" smtClean="0">
                <a:ln>
                  <a:noFill/>
                </a:ln>
                <a:solidFill>
                  <a:srgbClr val="FF0000"/>
                </a:solidFill>
                <a:effectLst/>
                <a:uLnTx/>
                <a:uFillTx/>
                <a:latin typeface="Baskerville Old Face" pitchFamily="18" charset="0"/>
                <a:ea typeface="+mn-ea"/>
                <a:cs typeface="+mn-cs"/>
              </a:rPr>
              <a:t> to the final configurations</a:t>
            </a:r>
            <a:r>
              <a:rPr kumimoji="0" lang="en-US" sz="2400" b="1" i="0" u="none" strike="noStrike" kern="0" cap="none" spc="0" normalizeH="0" baseline="0" noProof="0" dirty="0" smtClean="0">
                <a:ln>
                  <a:noFill/>
                </a:ln>
                <a:solidFill>
                  <a:srgbClr val="FF0000"/>
                </a:solidFill>
                <a:effectLst/>
                <a:uLnTx/>
                <a:uFillTx/>
                <a:latin typeface="Baskerville Old Face" pitchFamily="18" charset="0"/>
                <a:ea typeface="+mn-ea"/>
                <a:cs typeface="+mn-cs"/>
              </a:rPr>
              <a:t>.     (sans MPU’s </a:t>
            </a:r>
            <a:r>
              <a:rPr kumimoji="0" lang="en-US" sz="2400" b="1" i="0" u="none" strike="noStrike" kern="0" cap="none" spc="0" normalizeH="0" noProof="0" dirty="0" smtClean="0">
                <a:ln>
                  <a:noFill/>
                </a:ln>
                <a:solidFill>
                  <a:srgbClr val="FF0000"/>
                </a:solidFill>
                <a:effectLst/>
                <a:uLnTx/>
                <a:uFillTx/>
                <a:latin typeface="Baskerville Old Face" pitchFamily="18" charset="0"/>
                <a:ea typeface="+mn-ea"/>
                <a:cs typeface="+mn-cs"/>
              </a:rPr>
              <a:t> possibly)</a:t>
            </a:r>
            <a:endParaRPr kumimoji="0" lang="en-US" sz="2400" b="1" i="0" u="none" strike="noStrike" kern="0" cap="none" spc="0" normalizeH="0" baseline="0" noProof="0" dirty="0">
              <a:ln>
                <a:noFill/>
              </a:ln>
              <a:solidFill>
                <a:srgbClr val="FF0000"/>
              </a:solidFill>
              <a:effectLst/>
              <a:uLnTx/>
              <a:uFillTx/>
              <a:latin typeface="Baskerville Old Face" pitchFamily="18" charset="0"/>
              <a:ea typeface="+mn-ea"/>
              <a:cs typeface="+mn-cs"/>
            </a:endParaRPr>
          </a:p>
        </p:txBody>
      </p:sp>
      <p:sp>
        <p:nvSpPr>
          <p:cNvPr id="2" name="Slide Number Placeholder 1"/>
          <p:cNvSpPr>
            <a:spLocks noGrp="1"/>
          </p:cNvSpPr>
          <p:nvPr>
            <p:ph type="sldNum" sz="quarter" idx="12"/>
          </p:nvPr>
        </p:nvSpPr>
        <p:spPr/>
        <p:txBody>
          <a:bodyPr/>
          <a:lstStyle/>
          <a:p>
            <a:pPr>
              <a:defRPr/>
            </a:pPr>
            <a:fld id="{214F6C3A-988D-4820-83FF-B3FF9457038C}" type="slidenum">
              <a:rPr lang="en-US" smtClean="0"/>
              <a:pPr>
                <a:defRPr/>
              </a:pPr>
              <a:t>94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96" name="Picture 40"/>
          <p:cNvPicPr>
            <a:picLocks noChangeAspect="1" noChangeArrowheads="1"/>
          </p:cNvPicPr>
          <p:nvPr/>
        </p:nvPicPr>
        <p:blipFill>
          <a:blip r:embed="rId3" cstate="print"/>
          <a:srcRect/>
          <a:stretch>
            <a:fillRect/>
          </a:stretch>
        </p:blipFill>
        <p:spPr bwMode="auto">
          <a:xfrm>
            <a:off x="2733676" y="3467925"/>
            <a:ext cx="2333624" cy="1413638"/>
          </a:xfrm>
          <a:prstGeom prst="rect">
            <a:avLst/>
          </a:prstGeom>
          <a:noFill/>
          <a:ln w="9525">
            <a:noFill/>
            <a:miter lim="800000"/>
            <a:headEnd/>
            <a:tailEnd/>
          </a:ln>
          <a:effectLst/>
        </p:spPr>
      </p:pic>
      <p:graphicFrame>
        <p:nvGraphicFramePr>
          <p:cNvPr id="147462" name="Object 6"/>
          <p:cNvGraphicFramePr>
            <a:graphicFrameLocks noChangeAspect="1"/>
          </p:cNvGraphicFramePr>
          <p:nvPr/>
        </p:nvGraphicFramePr>
        <p:xfrm>
          <a:off x="295275" y="2466975"/>
          <a:ext cx="8867775" cy="4819650"/>
        </p:xfrm>
        <a:graphic>
          <a:graphicData uri="http://schemas.openxmlformats.org/presentationml/2006/ole">
            <mc:AlternateContent xmlns:mc="http://schemas.openxmlformats.org/markup-compatibility/2006">
              <mc:Choice xmlns:v="urn:schemas-microsoft-com:vml" Requires="v">
                <p:oleObj spid="_x0000_s392270" name="Visio" r:id="rId4" imgW="11879580" imgH="6169342" progId="Visio.Drawing.11">
                  <p:embed/>
                </p:oleObj>
              </mc:Choice>
              <mc:Fallback>
                <p:oleObj name="Visio" r:id="rId4" imgW="11879580" imgH="6169342"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 y="2466975"/>
                        <a:ext cx="8867775"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7458" name="Slide Number Placeholder 3"/>
          <p:cNvSpPr txBox="1">
            <a:spLocks noGrp="1"/>
          </p:cNvSpPr>
          <p:nvPr/>
        </p:nvSpPr>
        <p:spPr bwMode="auto">
          <a:xfrm>
            <a:off x="6642100" y="6078538"/>
            <a:ext cx="2133600" cy="206375"/>
          </a:xfrm>
          <a:prstGeom prst="rect">
            <a:avLst/>
          </a:prstGeom>
          <a:noFill/>
          <a:ln w="9525">
            <a:noFill/>
            <a:miter lim="800000"/>
            <a:headEnd/>
            <a:tailEnd/>
          </a:ln>
        </p:spPr>
        <p:txBody>
          <a:bodyPr/>
          <a:lstStyle/>
          <a:p>
            <a:pPr algn="r" eaLnBrk="1" hangingPunct="1"/>
            <a:fld id="{5CDFBC32-5555-46F4-B6DB-8CE1EA0B1A78}" type="slidenum">
              <a:rPr lang="en-US" sz="800"/>
              <a:pPr algn="r" eaLnBrk="1" hangingPunct="1"/>
              <a:t>95</a:t>
            </a:fld>
            <a:endParaRPr lang="en-US" sz="800"/>
          </a:p>
        </p:txBody>
      </p:sp>
      <p:sp>
        <p:nvSpPr>
          <p:cNvPr id="147459" name="Rectangle 2"/>
          <p:cNvSpPr>
            <a:spLocks noGrp="1" noChangeArrowheads="1"/>
          </p:cNvSpPr>
          <p:nvPr>
            <p:ph type="title" idx="4294967295"/>
          </p:nvPr>
        </p:nvSpPr>
        <p:spPr>
          <a:xfrm>
            <a:off x="212725" y="173038"/>
            <a:ext cx="8458200" cy="814387"/>
          </a:xfrm>
        </p:spPr>
        <p:txBody>
          <a:bodyPr/>
          <a:lstStyle/>
          <a:p>
            <a:pPr eaLnBrk="1" hangingPunct="1"/>
            <a:r>
              <a:rPr lang="en-US"/>
              <a:t>PSRR consideration for rail to rail amps</a:t>
            </a:r>
          </a:p>
        </p:txBody>
      </p:sp>
      <p:graphicFrame>
        <p:nvGraphicFramePr>
          <p:cNvPr id="147464" name="Object 8"/>
          <p:cNvGraphicFramePr>
            <a:graphicFrameLocks noChangeAspect="1"/>
          </p:cNvGraphicFramePr>
          <p:nvPr/>
        </p:nvGraphicFramePr>
        <p:xfrm>
          <a:off x="809625" y="1114425"/>
          <a:ext cx="1866900" cy="1762125"/>
        </p:xfrm>
        <a:graphic>
          <a:graphicData uri="http://schemas.openxmlformats.org/presentationml/2006/ole">
            <mc:AlternateContent xmlns:mc="http://schemas.openxmlformats.org/markup-compatibility/2006">
              <mc:Choice xmlns:v="urn:schemas-microsoft-com:vml" Requires="v">
                <p:oleObj spid="_x0000_s392271" name="Visio" r:id="rId6" imgW="1876425" imgH="1759744" progId="Visio.Drawing.11">
                  <p:embed/>
                </p:oleObj>
              </mc:Choice>
              <mc:Fallback>
                <p:oleObj name="Visio" r:id="rId6" imgW="1876425" imgH="1759744" progId="Visio.Drawing.11">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625" y="1114425"/>
                        <a:ext cx="18669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7465" name="Picture 9" descr="1423872-imcu7fbjz7xuwah9rj6jxq7a___super"/>
          <p:cNvPicPr>
            <a:picLocks noChangeAspect="1" noChangeArrowheads="1"/>
          </p:cNvPicPr>
          <p:nvPr/>
        </p:nvPicPr>
        <p:blipFill>
          <a:blip r:embed="rId8" cstate="print"/>
          <a:srcRect/>
          <a:stretch>
            <a:fillRect/>
          </a:stretch>
        </p:blipFill>
        <p:spPr bwMode="auto">
          <a:xfrm>
            <a:off x="6448425" y="1685925"/>
            <a:ext cx="1295400" cy="1082675"/>
          </a:xfrm>
          <a:prstGeom prst="rect">
            <a:avLst/>
          </a:prstGeom>
          <a:noFill/>
        </p:spPr>
      </p:pic>
      <p:sp>
        <p:nvSpPr>
          <p:cNvPr id="147466" name="Text Box 10"/>
          <p:cNvSpPr txBox="1">
            <a:spLocks noChangeArrowheads="1"/>
          </p:cNvSpPr>
          <p:nvPr/>
        </p:nvSpPr>
        <p:spPr bwMode="auto">
          <a:xfrm>
            <a:off x="4051300" y="858838"/>
            <a:ext cx="706438" cy="396875"/>
          </a:xfrm>
          <a:prstGeom prst="rect">
            <a:avLst/>
          </a:prstGeom>
          <a:noFill/>
          <a:ln w="9525">
            <a:noFill/>
            <a:miter lim="800000"/>
            <a:headEnd/>
            <a:tailEnd/>
          </a:ln>
          <a:effectLst/>
        </p:spPr>
        <p:txBody>
          <a:bodyPr wrap="none">
            <a:spAutoFit/>
          </a:bodyPr>
          <a:lstStyle/>
          <a:p>
            <a:r>
              <a:rPr lang="en-US" sz="2000">
                <a:solidFill>
                  <a:srgbClr val="006600"/>
                </a:solidFill>
              </a:rPr>
              <a:t>1.5V</a:t>
            </a:r>
          </a:p>
        </p:txBody>
      </p:sp>
      <p:sp>
        <p:nvSpPr>
          <p:cNvPr id="147467" name="Line 11"/>
          <p:cNvSpPr>
            <a:spLocks noChangeShapeType="1"/>
          </p:cNvSpPr>
          <p:nvPr/>
        </p:nvSpPr>
        <p:spPr bwMode="auto">
          <a:xfrm>
            <a:off x="4048125" y="1266825"/>
            <a:ext cx="790575" cy="0"/>
          </a:xfrm>
          <a:prstGeom prst="line">
            <a:avLst/>
          </a:prstGeom>
          <a:noFill/>
          <a:ln w="28575">
            <a:solidFill>
              <a:schemeClr val="bg1"/>
            </a:solidFill>
            <a:round/>
            <a:headEnd/>
            <a:tailEnd/>
          </a:ln>
          <a:effectLst/>
        </p:spPr>
        <p:txBody>
          <a:bodyPr/>
          <a:lstStyle/>
          <a:p>
            <a:endParaRPr lang="en-US"/>
          </a:p>
        </p:txBody>
      </p:sp>
      <p:sp>
        <p:nvSpPr>
          <p:cNvPr id="147468" name="Line 12"/>
          <p:cNvSpPr>
            <a:spLocks noChangeShapeType="1"/>
          </p:cNvSpPr>
          <p:nvPr/>
        </p:nvSpPr>
        <p:spPr bwMode="auto">
          <a:xfrm>
            <a:off x="4029075" y="2762250"/>
            <a:ext cx="790575" cy="0"/>
          </a:xfrm>
          <a:prstGeom prst="line">
            <a:avLst/>
          </a:prstGeom>
          <a:noFill/>
          <a:ln w="28575">
            <a:solidFill>
              <a:schemeClr val="bg1"/>
            </a:solidFill>
            <a:round/>
            <a:headEnd/>
            <a:tailEnd/>
          </a:ln>
          <a:effectLst/>
        </p:spPr>
        <p:txBody>
          <a:bodyPr/>
          <a:lstStyle/>
          <a:p>
            <a:endParaRPr lang="en-US"/>
          </a:p>
        </p:txBody>
      </p:sp>
      <p:sp>
        <p:nvSpPr>
          <p:cNvPr id="147469" name="Line 13"/>
          <p:cNvSpPr>
            <a:spLocks noChangeShapeType="1"/>
          </p:cNvSpPr>
          <p:nvPr/>
        </p:nvSpPr>
        <p:spPr bwMode="auto">
          <a:xfrm>
            <a:off x="1238250" y="1323975"/>
            <a:ext cx="790575" cy="0"/>
          </a:xfrm>
          <a:prstGeom prst="line">
            <a:avLst/>
          </a:prstGeom>
          <a:noFill/>
          <a:ln w="28575">
            <a:solidFill>
              <a:schemeClr val="bg1"/>
            </a:solidFill>
            <a:round/>
            <a:headEnd/>
            <a:tailEnd/>
          </a:ln>
          <a:effectLst/>
        </p:spPr>
        <p:txBody>
          <a:bodyPr/>
          <a:lstStyle/>
          <a:p>
            <a:endParaRPr lang="en-US"/>
          </a:p>
        </p:txBody>
      </p:sp>
      <p:sp>
        <p:nvSpPr>
          <p:cNvPr id="147470" name="Line 14"/>
          <p:cNvSpPr>
            <a:spLocks noChangeShapeType="1"/>
          </p:cNvSpPr>
          <p:nvPr/>
        </p:nvSpPr>
        <p:spPr bwMode="auto">
          <a:xfrm>
            <a:off x="1276350" y="2771775"/>
            <a:ext cx="790575" cy="0"/>
          </a:xfrm>
          <a:prstGeom prst="line">
            <a:avLst/>
          </a:prstGeom>
          <a:noFill/>
          <a:ln w="28575">
            <a:solidFill>
              <a:schemeClr val="bg1"/>
            </a:solidFill>
            <a:round/>
            <a:headEnd/>
            <a:tailEnd/>
          </a:ln>
          <a:effectLst/>
        </p:spPr>
        <p:txBody>
          <a:bodyPr/>
          <a:lstStyle/>
          <a:p>
            <a:endParaRPr lang="en-US"/>
          </a:p>
        </p:txBody>
      </p:sp>
      <p:sp>
        <p:nvSpPr>
          <p:cNvPr id="147473" name="Text Box 17"/>
          <p:cNvSpPr txBox="1">
            <a:spLocks noChangeArrowheads="1"/>
          </p:cNvSpPr>
          <p:nvPr/>
        </p:nvSpPr>
        <p:spPr bwMode="auto">
          <a:xfrm>
            <a:off x="4041775" y="2906713"/>
            <a:ext cx="790575" cy="396875"/>
          </a:xfrm>
          <a:prstGeom prst="rect">
            <a:avLst/>
          </a:prstGeom>
          <a:noFill/>
          <a:ln w="9525">
            <a:noFill/>
            <a:miter lim="800000"/>
            <a:headEnd/>
            <a:tailEnd/>
          </a:ln>
          <a:effectLst/>
        </p:spPr>
        <p:txBody>
          <a:bodyPr wrap="none">
            <a:spAutoFit/>
          </a:bodyPr>
          <a:lstStyle/>
          <a:p>
            <a:r>
              <a:rPr lang="en-US" sz="2000" dirty="0">
                <a:solidFill>
                  <a:srgbClr val="006600"/>
                </a:solidFill>
              </a:rPr>
              <a:t>-0.3V</a:t>
            </a:r>
          </a:p>
        </p:txBody>
      </p:sp>
      <p:sp>
        <p:nvSpPr>
          <p:cNvPr id="147474" name="Text Box 18"/>
          <p:cNvSpPr txBox="1">
            <a:spLocks noChangeArrowheads="1"/>
          </p:cNvSpPr>
          <p:nvPr/>
        </p:nvSpPr>
        <p:spPr bwMode="auto">
          <a:xfrm>
            <a:off x="1250950" y="801688"/>
            <a:ext cx="847725" cy="396875"/>
          </a:xfrm>
          <a:prstGeom prst="rect">
            <a:avLst/>
          </a:prstGeom>
          <a:noFill/>
          <a:ln w="9525">
            <a:noFill/>
            <a:miter lim="800000"/>
            <a:headEnd/>
            <a:tailEnd/>
          </a:ln>
          <a:effectLst/>
        </p:spPr>
        <p:txBody>
          <a:bodyPr wrap="none">
            <a:spAutoFit/>
          </a:bodyPr>
          <a:lstStyle/>
          <a:p>
            <a:r>
              <a:rPr lang="en-US" sz="2000">
                <a:solidFill>
                  <a:srgbClr val="006600"/>
                </a:solidFill>
              </a:rPr>
              <a:t>3.35V</a:t>
            </a:r>
          </a:p>
        </p:txBody>
      </p:sp>
      <p:sp>
        <p:nvSpPr>
          <p:cNvPr id="147475" name="Text Box 19"/>
          <p:cNvSpPr txBox="1">
            <a:spLocks noChangeArrowheads="1"/>
          </p:cNvSpPr>
          <p:nvPr/>
        </p:nvSpPr>
        <p:spPr bwMode="auto">
          <a:xfrm>
            <a:off x="1155700" y="2925763"/>
            <a:ext cx="931863" cy="396875"/>
          </a:xfrm>
          <a:prstGeom prst="rect">
            <a:avLst/>
          </a:prstGeom>
          <a:noFill/>
          <a:ln w="9525">
            <a:noFill/>
            <a:miter lim="800000"/>
            <a:headEnd/>
            <a:tailEnd/>
          </a:ln>
          <a:effectLst/>
        </p:spPr>
        <p:txBody>
          <a:bodyPr wrap="none">
            <a:spAutoFit/>
          </a:bodyPr>
          <a:lstStyle/>
          <a:p>
            <a:r>
              <a:rPr lang="en-US" sz="2000">
                <a:solidFill>
                  <a:srgbClr val="006600"/>
                </a:solidFill>
              </a:rPr>
              <a:t>-2.15V</a:t>
            </a:r>
          </a:p>
        </p:txBody>
      </p:sp>
      <p:sp>
        <p:nvSpPr>
          <p:cNvPr id="147476" name="Text Box 20"/>
          <p:cNvSpPr txBox="1">
            <a:spLocks noChangeArrowheads="1"/>
          </p:cNvSpPr>
          <p:nvPr/>
        </p:nvSpPr>
        <p:spPr bwMode="auto">
          <a:xfrm>
            <a:off x="2384425" y="1916113"/>
            <a:ext cx="706438" cy="396875"/>
          </a:xfrm>
          <a:prstGeom prst="rect">
            <a:avLst/>
          </a:prstGeom>
          <a:noFill/>
          <a:ln w="9525">
            <a:noFill/>
            <a:miter lim="800000"/>
            <a:headEnd/>
            <a:tailEnd/>
          </a:ln>
          <a:effectLst/>
        </p:spPr>
        <p:txBody>
          <a:bodyPr wrap="none">
            <a:spAutoFit/>
          </a:bodyPr>
          <a:lstStyle/>
          <a:p>
            <a:r>
              <a:rPr lang="en-US" sz="2000">
                <a:solidFill>
                  <a:srgbClr val="006600"/>
                </a:solidFill>
              </a:rPr>
              <a:t>0.6V</a:t>
            </a:r>
          </a:p>
        </p:txBody>
      </p:sp>
      <p:sp>
        <p:nvSpPr>
          <p:cNvPr id="147477" name="Text Box 21"/>
          <p:cNvSpPr txBox="1">
            <a:spLocks noChangeArrowheads="1"/>
          </p:cNvSpPr>
          <p:nvPr/>
        </p:nvSpPr>
        <p:spPr bwMode="auto">
          <a:xfrm>
            <a:off x="5156200" y="1868488"/>
            <a:ext cx="706438" cy="396875"/>
          </a:xfrm>
          <a:prstGeom prst="rect">
            <a:avLst/>
          </a:prstGeom>
          <a:noFill/>
          <a:ln w="9525">
            <a:noFill/>
            <a:miter lim="800000"/>
            <a:headEnd/>
            <a:tailEnd/>
          </a:ln>
          <a:effectLst/>
        </p:spPr>
        <p:txBody>
          <a:bodyPr wrap="none">
            <a:spAutoFit/>
          </a:bodyPr>
          <a:lstStyle/>
          <a:p>
            <a:r>
              <a:rPr lang="en-US" sz="2000" dirty="0" smtClean="0">
                <a:solidFill>
                  <a:srgbClr val="006600"/>
                </a:solidFill>
              </a:rPr>
              <a:t>0.6V</a:t>
            </a:r>
            <a:endParaRPr lang="en-US" sz="2000" dirty="0">
              <a:solidFill>
                <a:srgbClr val="006600"/>
              </a:solidFill>
            </a:endParaRPr>
          </a:p>
        </p:txBody>
      </p:sp>
      <p:graphicFrame>
        <p:nvGraphicFramePr>
          <p:cNvPr id="147478" name="Object 22"/>
          <p:cNvGraphicFramePr>
            <a:graphicFrameLocks noChangeAspect="1"/>
          </p:cNvGraphicFramePr>
          <p:nvPr/>
        </p:nvGraphicFramePr>
        <p:xfrm>
          <a:off x="3598862" y="2382837"/>
          <a:ext cx="284162" cy="512762"/>
        </p:xfrm>
        <a:graphic>
          <a:graphicData uri="http://schemas.openxmlformats.org/presentationml/2006/ole">
            <mc:AlternateContent xmlns:mc="http://schemas.openxmlformats.org/markup-compatibility/2006">
              <mc:Choice xmlns:v="urn:schemas-microsoft-com:vml" Requires="v">
                <p:oleObj spid="_x0000_s392272" name="Visio" r:id="rId9" imgW="284798" imgH="513398" progId="Visio.Drawing.11">
                  <p:embed/>
                </p:oleObj>
              </mc:Choice>
              <mc:Fallback>
                <p:oleObj name="Visio" r:id="rId9" imgW="284798" imgH="513398" progId="Visio.Drawing.11">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8862" y="2382837"/>
                        <a:ext cx="284162"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79" name="Object 23"/>
          <p:cNvGraphicFramePr>
            <a:graphicFrameLocks noChangeAspect="1"/>
          </p:cNvGraphicFramePr>
          <p:nvPr/>
        </p:nvGraphicFramePr>
        <p:xfrm>
          <a:off x="830266" y="2363788"/>
          <a:ext cx="284162" cy="512762"/>
        </p:xfrm>
        <a:graphic>
          <a:graphicData uri="http://schemas.openxmlformats.org/presentationml/2006/ole">
            <mc:AlternateContent xmlns:mc="http://schemas.openxmlformats.org/markup-compatibility/2006">
              <mc:Choice xmlns:v="urn:schemas-microsoft-com:vml" Requires="v">
                <p:oleObj spid="_x0000_s392273" name="Visio" r:id="rId11" imgW="284798" imgH="513398" progId="Visio.Drawing.11">
                  <p:embed/>
                </p:oleObj>
              </mc:Choice>
              <mc:Fallback>
                <p:oleObj name="Visio" r:id="rId11" imgW="284798" imgH="513398" progId="Visio.Drawing.11">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266" y="2363788"/>
                        <a:ext cx="284162"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7481" name="Text Box 25"/>
          <p:cNvSpPr txBox="1">
            <a:spLocks noChangeArrowheads="1"/>
          </p:cNvSpPr>
          <p:nvPr/>
        </p:nvSpPr>
        <p:spPr bwMode="auto">
          <a:xfrm>
            <a:off x="568325" y="2436813"/>
            <a:ext cx="730250" cy="366712"/>
          </a:xfrm>
          <a:prstGeom prst="rect">
            <a:avLst/>
          </a:prstGeom>
          <a:noFill/>
          <a:ln w="9525">
            <a:noFill/>
            <a:miter lim="800000"/>
            <a:headEnd/>
            <a:tailEnd/>
          </a:ln>
          <a:effectLst/>
        </p:spPr>
        <p:txBody>
          <a:bodyPr wrap="none">
            <a:spAutoFit/>
          </a:bodyPr>
          <a:lstStyle/>
          <a:p>
            <a:r>
              <a:rPr lang="en-US">
                <a:solidFill>
                  <a:srgbClr val="006600"/>
                </a:solidFill>
              </a:rPr>
              <a:t>-0.6V</a:t>
            </a:r>
          </a:p>
        </p:txBody>
      </p:sp>
      <p:sp>
        <p:nvSpPr>
          <p:cNvPr id="147482" name="Text Box 26"/>
          <p:cNvSpPr txBox="1">
            <a:spLocks noChangeArrowheads="1"/>
          </p:cNvSpPr>
          <p:nvPr/>
        </p:nvSpPr>
        <p:spPr bwMode="auto">
          <a:xfrm>
            <a:off x="3305175" y="2379663"/>
            <a:ext cx="730250" cy="366712"/>
          </a:xfrm>
          <a:prstGeom prst="rect">
            <a:avLst/>
          </a:prstGeom>
          <a:noFill/>
          <a:ln w="9525">
            <a:noFill/>
            <a:miter lim="800000"/>
            <a:headEnd/>
            <a:tailEnd/>
          </a:ln>
          <a:effectLst/>
        </p:spPr>
        <p:txBody>
          <a:bodyPr wrap="none">
            <a:spAutoFit/>
          </a:bodyPr>
          <a:lstStyle/>
          <a:p>
            <a:r>
              <a:rPr lang="en-US" dirty="0">
                <a:solidFill>
                  <a:srgbClr val="006600"/>
                </a:solidFill>
              </a:rPr>
              <a:t>-0.6V</a:t>
            </a:r>
          </a:p>
        </p:txBody>
      </p:sp>
      <p:sp>
        <p:nvSpPr>
          <p:cNvPr id="147483" name="Line 27"/>
          <p:cNvSpPr>
            <a:spLocks noChangeShapeType="1"/>
          </p:cNvSpPr>
          <p:nvPr/>
        </p:nvSpPr>
        <p:spPr bwMode="auto">
          <a:xfrm>
            <a:off x="3495675" y="3514726"/>
            <a:ext cx="514350" cy="457199"/>
          </a:xfrm>
          <a:prstGeom prst="line">
            <a:avLst/>
          </a:prstGeom>
          <a:noFill/>
          <a:ln w="28575">
            <a:solidFill>
              <a:schemeClr val="bg1"/>
            </a:solidFill>
            <a:round/>
            <a:headEnd/>
            <a:tailEnd type="triangle" w="med" len="med"/>
          </a:ln>
          <a:effectLst/>
        </p:spPr>
        <p:txBody>
          <a:bodyPr/>
          <a:lstStyle/>
          <a:p>
            <a:endParaRPr lang="en-US"/>
          </a:p>
        </p:txBody>
      </p:sp>
      <p:sp>
        <p:nvSpPr>
          <p:cNvPr id="147484" name="Line 28"/>
          <p:cNvSpPr>
            <a:spLocks noChangeShapeType="1"/>
          </p:cNvSpPr>
          <p:nvPr/>
        </p:nvSpPr>
        <p:spPr bwMode="auto">
          <a:xfrm>
            <a:off x="2638425" y="3609975"/>
            <a:ext cx="1323975" cy="1295400"/>
          </a:xfrm>
          <a:prstGeom prst="line">
            <a:avLst/>
          </a:prstGeom>
          <a:noFill/>
          <a:ln w="28575">
            <a:solidFill>
              <a:schemeClr val="bg1"/>
            </a:solidFill>
            <a:round/>
            <a:headEnd/>
            <a:tailEnd type="triangle" w="med" len="med"/>
          </a:ln>
          <a:effectLst/>
        </p:spPr>
        <p:txBody>
          <a:bodyPr/>
          <a:lstStyle/>
          <a:p>
            <a:endParaRPr lang="en-US"/>
          </a:p>
        </p:txBody>
      </p:sp>
      <p:sp>
        <p:nvSpPr>
          <p:cNvPr id="147485" name="Text Box 29"/>
          <p:cNvSpPr txBox="1">
            <a:spLocks noChangeArrowheads="1"/>
          </p:cNvSpPr>
          <p:nvPr/>
        </p:nvSpPr>
        <p:spPr bwMode="auto">
          <a:xfrm>
            <a:off x="2098675" y="3259138"/>
            <a:ext cx="890588" cy="366712"/>
          </a:xfrm>
          <a:prstGeom prst="rect">
            <a:avLst/>
          </a:prstGeom>
          <a:noFill/>
          <a:ln w="9525">
            <a:noFill/>
            <a:miter lim="800000"/>
            <a:headEnd/>
            <a:tailEnd/>
          </a:ln>
          <a:effectLst/>
        </p:spPr>
        <p:txBody>
          <a:bodyPr>
            <a:spAutoFit/>
          </a:bodyPr>
          <a:lstStyle/>
          <a:p>
            <a:r>
              <a:rPr lang="en-US" b="1">
                <a:solidFill>
                  <a:schemeClr val="bg1"/>
                </a:solidFill>
              </a:rPr>
              <a:t>CMV1</a:t>
            </a:r>
          </a:p>
        </p:txBody>
      </p:sp>
      <p:sp>
        <p:nvSpPr>
          <p:cNvPr id="147486" name="Text Box 30"/>
          <p:cNvSpPr txBox="1">
            <a:spLocks noChangeArrowheads="1"/>
          </p:cNvSpPr>
          <p:nvPr/>
        </p:nvSpPr>
        <p:spPr bwMode="auto">
          <a:xfrm>
            <a:off x="2917825" y="3211513"/>
            <a:ext cx="890588" cy="366712"/>
          </a:xfrm>
          <a:prstGeom prst="rect">
            <a:avLst/>
          </a:prstGeom>
          <a:noFill/>
          <a:ln w="9525">
            <a:noFill/>
            <a:miter lim="800000"/>
            <a:headEnd/>
            <a:tailEnd/>
          </a:ln>
          <a:effectLst/>
        </p:spPr>
        <p:txBody>
          <a:bodyPr>
            <a:spAutoFit/>
          </a:bodyPr>
          <a:lstStyle/>
          <a:p>
            <a:r>
              <a:rPr lang="en-US" b="1" dirty="0">
                <a:solidFill>
                  <a:schemeClr val="bg1"/>
                </a:solidFill>
              </a:rPr>
              <a:t>CMV2</a:t>
            </a:r>
          </a:p>
        </p:txBody>
      </p:sp>
      <p:sp>
        <p:nvSpPr>
          <p:cNvPr id="147487" name="Text Box 31"/>
          <p:cNvSpPr txBox="1">
            <a:spLocks noChangeArrowheads="1"/>
          </p:cNvSpPr>
          <p:nvPr/>
        </p:nvSpPr>
        <p:spPr bwMode="auto">
          <a:xfrm>
            <a:off x="1323976" y="3735388"/>
            <a:ext cx="952500" cy="369332"/>
          </a:xfrm>
          <a:prstGeom prst="rect">
            <a:avLst/>
          </a:prstGeom>
          <a:noFill/>
          <a:ln w="9525">
            <a:noFill/>
            <a:miter lim="800000"/>
            <a:headEnd/>
            <a:tailEnd/>
          </a:ln>
          <a:effectLst/>
        </p:spPr>
        <p:txBody>
          <a:bodyPr wrap="square">
            <a:spAutoFit/>
          </a:bodyPr>
          <a:lstStyle/>
          <a:p>
            <a:r>
              <a:rPr lang="en-US" b="1" dirty="0">
                <a:solidFill>
                  <a:srgbClr val="006600"/>
                </a:solidFill>
              </a:rPr>
              <a:t>CMV2</a:t>
            </a:r>
          </a:p>
        </p:txBody>
      </p:sp>
      <p:sp>
        <p:nvSpPr>
          <p:cNvPr id="147488" name="Line 32"/>
          <p:cNvSpPr>
            <a:spLocks noChangeShapeType="1"/>
          </p:cNvSpPr>
          <p:nvPr/>
        </p:nvSpPr>
        <p:spPr bwMode="auto">
          <a:xfrm>
            <a:off x="2009775" y="4095749"/>
            <a:ext cx="1038225" cy="704851"/>
          </a:xfrm>
          <a:prstGeom prst="line">
            <a:avLst/>
          </a:prstGeom>
          <a:noFill/>
          <a:ln w="28575">
            <a:solidFill>
              <a:srgbClr val="006600"/>
            </a:solidFill>
            <a:round/>
            <a:headEnd/>
            <a:tailEnd type="triangle" w="med" len="med"/>
          </a:ln>
          <a:effectLst/>
        </p:spPr>
        <p:txBody>
          <a:bodyPr/>
          <a:lstStyle/>
          <a:p>
            <a:endParaRPr lang="en-US"/>
          </a:p>
        </p:txBody>
      </p:sp>
      <p:sp>
        <p:nvSpPr>
          <p:cNvPr id="147491" name="Text Box 35"/>
          <p:cNvSpPr txBox="1">
            <a:spLocks noChangeArrowheads="1"/>
          </p:cNvSpPr>
          <p:nvPr/>
        </p:nvSpPr>
        <p:spPr bwMode="auto">
          <a:xfrm>
            <a:off x="1241425" y="4221163"/>
            <a:ext cx="1014413" cy="366712"/>
          </a:xfrm>
          <a:prstGeom prst="rect">
            <a:avLst/>
          </a:prstGeom>
          <a:noFill/>
          <a:ln w="9525">
            <a:noFill/>
            <a:miter lim="800000"/>
            <a:headEnd/>
            <a:tailEnd/>
          </a:ln>
          <a:effectLst/>
        </p:spPr>
        <p:txBody>
          <a:bodyPr>
            <a:spAutoFit/>
          </a:bodyPr>
          <a:lstStyle/>
          <a:p>
            <a:r>
              <a:rPr lang="en-US" b="1" dirty="0">
                <a:solidFill>
                  <a:srgbClr val="006600"/>
                </a:solidFill>
              </a:rPr>
              <a:t>CMV1</a:t>
            </a:r>
          </a:p>
        </p:txBody>
      </p:sp>
      <p:sp>
        <p:nvSpPr>
          <p:cNvPr id="147492" name="Line 36"/>
          <p:cNvSpPr>
            <a:spLocks noChangeShapeType="1"/>
          </p:cNvSpPr>
          <p:nvPr/>
        </p:nvSpPr>
        <p:spPr bwMode="auto">
          <a:xfrm>
            <a:off x="2038350" y="4448175"/>
            <a:ext cx="1066799" cy="628650"/>
          </a:xfrm>
          <a:prstGeom prst="line">
            <a:avLst/>
          </a:prstGeom>
          <a:noFill/>
          <a:ln w="28575">
            <a:solidFill>
              <a:srgbClr val="006600"/>
            </a:solidFill>
            <a:round/>
            <a:headEnd/>
            <a:tailEnd type="triangle" w="med" len="med"/>
          </a:ln>
          <a:effectLst/>
        </p:spPr>
        <p:txBody>
          <a:bodyPr/>
          <a:lstStyle/>
          <a:p>
            <a:endParaRPr lang="en-US"/>
          </a:p>
        </p:txBody>
      </p:sp>
      <p:sp>
        <p:nvSpPr>
          <p:cNvPr id="147493" name="Text Box 37"/>
          <p:cNvSpPr txBox="1">
            <a:spLocks noChangeArrowheads="1"/>
          </p:cNvSpPr>
          <p:nvPr/>
        </p:nvSpPr>
        <p:spPr bwMode="auto">
          <a:xfrm>
            <a:off x="5137150" y="1878013"/>
            <a:ext cx="495300" cy="396875"/>
          </a:xfrm>
          <a:prstGeom prst="rect">
            <a:avLst/>
          </a:prstGeom>
          <a:noFill/>
          <a:ln w="9525">
            <a:noFill/>
            <a:miter lim="800000"/>
            <a:headEnd/>
            <a:tailEnd/>
          </a:ln>
          <a:effectLst/>
        </p:spPr>
        <p:txBody>
          <a:bodyPr wrap="none">
            <a:spAutoFit/>
          </a:bodyPr>
          <a:lstStyle/>
          <a:p>
            <a:r>
              <a:rPr lang="en-US" sz="2000">
                <a:solidFill>
                  <a:srgbClr val="006600"/>
                </a:solidFill>
              </a:rPr>
              <a:t>0V</a:t>
            </a:r>
          </a:p>
        </p:txBody>
      </p:sp>
      <p:sp>
        <p:nvSpPr>
          <p:cNvPr id="147494" name="Text Box 38"/>
          <p:cNvSpPr txBox="1">
            <a:spLocks noChangeArrowheads="1"/>
          </p:cNvSpPr>
          <p:nvPr/>
        </p:nvSpPr>
        <p:spPr bwMode="auto">
          <a:xfrm>
            <a:off x="2365375" y="1916113"/>
            <a:ext cx="495300" cy="396875"/>
          </a:xfrm>
          <a:prstGeom prst="rect">
            <a:avLst/>
          </a:prstGeom>
          <a:noFill/>
          <a:ln w="9525">
            <a:noFill/>
            <a:miter lim="800000"/>
            <a:headEnd/>
            <a:tailEnd/>
          </a:ln>
          <a:effectLst/>
        </p:spPr>
        <p:txBody>
          <a:bodyPr wrap="none">
            <a:spAutoFit/>
          </a:bodyPr>
          <a:lstStyle/>
          <a:p>
            <a:r>
              <a:rPr lang="en-US" sz="2000">
                <a:solidFill>
                  <a:srgbClr val="006600"/>
                </a:solidFill>
              </a:rPr>
              <a:t>0V</a:t>
            </a:r>
          </a:p>
        </p:txBody>
      </p:sp>
      <p:sp>
        <p:nvSpPr>
          <p:cNvPr id="2" name="Slide Number Placeholder 1"/>
          <p:cNvSpPr>
            <a:spLocks noGrp="1"/>
          </p:cNvSpPr>
          <p:nvPr>
            <p:ph type="sldNum" sz="quarter" idx="12"/>
          </p:nvPr>
        </p:nvSpPr>
        <p:spPr/>
        <p:txBody>
          <a:bodyPr/>
          <a:lstStyle/>
          <a:p>
            <a:pPr>
              <a:defRPr/>
            </a:pPr>
            <a:fld id="{F93B1910-A190-4E17-A863-074613C1FA3D}" type="slidenum">
              <a:rPr lang="en-US" smtClean="0"/>
              <a:pPr>
                <a:defRPr/>
              </a:pPr>
              <a:t>95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47465"/>
                                        </p:tgtEl>
                                        <p:attrNameLst>
                                          <p:attrName>style.visibility</p:attrName>
                                        </p:attrNameLst>
                                      </p:cBhvr>
                                      <p:to>
                                        <p:strVal val="visible"/>
                                      </p:to>
                                    </p:set>
                                    <p:anim calcmode="lin" valueType="num">
                                      <p:cBhvr additive="base">
                                        <p:cTn id="11" dur="500" fill="hold"/>
                                        <p:tgtEl>
                                          <p:spTgt spid="147465"/>
                                        </p:tgtEl>
                                        <p:attrNameLst>
                                          <p:attrName>ppt_x</p:attrName>
                                        </p:attrNameLst>
                                      </p:cBhvr>
                                      <p:tavLst>
                                        <p:tav tm="0">
                                          <p:val>
                                            <p:strVal val="1+#ppt_w/2"/>
                                          </p:val>
                                        </p:tav>
                                        <p:tav tm="100000">
                                          <p:val>
                                            <p:strVal val="#ppt_x"/>
                                          </p:val>
                                        </p:tav>
                                      </p:tavLst>
                                    </p:anim>
                                    <p:anim calcmode="lin" valueType="num">
                                      <p:cBhvr additive="base">
                                        <p:cTn id="12" dur="500" fill="hold"/>
                                        <p:tgtEl>
                                          <p:spTgt spid="147465"/>
                                        </p:tgtEl>
                                        <p:attrNameLst>
                                          <p:attrName>ppt_y</p:attrName>
                                        </p:attrNameLst>
                                      </p:cBhvr>
                                      <p:tavLst>
                                        <p:tav tm="0">
                                          <p:val>
                                            <p:strVal val="#ppt_y"/>
                                          </p:val>
                                        </p:tav>
                                        <p:tav tm="100000">
                                          <p:val>
                                            <p:strVal val="#ppt_y"/>
                                          </p:val>
                                        </p:tav>
                                      </p:tavLst>
                                    </p:anim>
                                  </p:childTnLst>
                                </p:cTn>
                              </p:par>
                              <p:par>
                                <p:cTn id="13" presetID="3" presetClass="entr" presetSubtype="10" fill="hold" grpId="0" nodeType="withEffect">
                                  <p:stCondLst>
                                    <p:cond delay="0"/>
                                  </p:stCondLst>
                                  <p:childTnLst>
                                    <p:set>
                                      <p:cBhvr>
                                        <p:cTn id="14" dur="1" fill="hold">
                                          <p:stCondLst>
                                            <p:cond delay="0"/>
                                          </p:stCondLst>
                                        </p:cTn>
                                        <p:tgtEl>
                                          <p:spTgt spid="147483"/>
                                        </p:tgtEl>
                                        <p:attrNameLst>
                                          <p:attrName>style.visibility</p:attrName>
                                        </p:attrNameLst>
                                      </p:cBhvr>
                                      <p:to>
                                        <p:strVal val="visible"/>
                                      </p:to>
                                    </p:set>
                                    <p:animEffect transition="in" filter="blinds(horizontal)">
                                      <p:cBhvr>
                                        <p:cTn id="15" dur="500"/>
                                        <p:tgtEl>
                                          <p:spTgt spid="14748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7486"/>
                                        </p:tgtEl>
                                        <p:attrNameLst>
                                          <p:attrName>style.visibility</p:attrName>
                                        </p:attrNameLst>
                                      </p:cBhvr>
                                      <p:to>
                                        <p:strVal val="visible"/>
                                      </p:to>
                                    </p:set>
                                    <p:animEffect transition="in" filter="blinds(horizontal)">
                                      <p:cBhvr>
                                        <p:cTn id="18" dur="500"/>
                                        <p:tgtEl>
                                          <p:spTgt spid="14748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7485"/>
                                        </p:tgtEl>
                                        <p:attrNameLst>
                                          <p:attrName>style.visibility</p:attrName>
                                        </p:attrNameLst>
                                      </p:cBhvr>
                                      <p:to>
                                        <p:strVal val="visible"/>
                                      </p:to>
                                    </p:set>
                                    <p:animEffect transition="in" filter="blinds(horizontal)">
                                      <p:cBhvr>
                                        <p:cTn id="21" dur="500"/>
                                        <p:tgtEl>
                                          <p:spTgt spid="14748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7484"/>
                                        </p:tgtEl>
                                        <p:attrNameLst>
                                          <p:attrName>style.visibility</p:attrName>
                                        </p:attrNameLst>
                                      </p:cBhvr>
                                      <p:to>
                                        <p:strVal val="visible"/>
                                      </p:to>
                                    </p:set>
                                    <p:animEffect transition="in" filter="blinds(horizontal)">
                                      <p:cBhvr>
                                        <p:cTn id="24" dur="500"/>
                                        <p:tgtEl>
                                          <p:spTgt spid="14748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7466"/>
                                        </p:tgtEl>
                                        <p:attrNameLst>
                                          <p:attrName>style.visibility</p:attrName>
                                        </p:attrNameLst>
                                      </p:cBhvr>
                                      <p:to>
                                        <p:strVal val="visible"/>
                                      </p:to>
                                    </p:set>
                                  </p:childTnLst>
                                </p:cTn>
                              </p:par>
                              <p:par>
                                <p:cTn id="29" presetID="3" presetClass="entr" presetSubtype="10" fill="hold" grpId="0" nodeType="withEffect">
                                  <p:stCondLst>
                                    <p:cond delay="0"/>
                                  </p:stCondLst>
                                  <p:childTnLst>
                                    <p:set>
                                      <p:cBhvr>
                                        <p:cTn id="30" dur="1" fill="hold">
                                          <p:stCondLst>
                                            <p:cond delay="0"/>
                                          </p:stCondLst>
                                        </p:cTn>
                                        <p:tgtEl>
                                          <p:spTgt spid="147474"/>
                                        </p:tgtEl>
                                        <p:attrNameLst>
                                          <p:attrName>style.visibility</p:attrName>
                                        </p:attrNameLst>
                                      </p:cBhvr>
                                      <p:to>
                                        <p:strVal val="visible"/>
                                      </p:to>
                                    </p:set>
                                    <p:animEffect transition="in" filter="blinds(horizontal)">
                                      <p:cBhvr>
                                        <p:cTn id="31" dur="500"/>
                                        <p:tgtEl>
                                          <p:spTgt spid="14747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7475"/>
                                        </p:tgtEl>
                                        <p:attrNameLst>
                                          <p:attrName>style.visibility</p:attrName>
                                        </p:attrNameLst>
                                      </p:cBhvr>
                                      <p:to>
                                        <p:strVal val="visible"/>
                                      </p:to>
                                    </p:set>
                                    <p:animEffect transition="in" filter="blinds(horizontal)">
                                      <p:cBhvr>
                                        <p:cTn id="34" dur="500"/>
                                        <p:tgtEl>
                                          <p:spTgt spid="14747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7473"/>
                                        </p:tgtEl>
                                        <p:attrNameLst>
                                          <p:attrName>style.visibility</p:attrName>
                                        </p:attrNameLst>
                                      </p:cBhvr>
                                      <p:to>
                                        <p:strVal val="visible"/>
                                      </p:to>
                                    </p:set>
                                    <p:animEffect transition="in" filter="blinds(horizontal)">
                                      <p:cBhvr>
                                        <p:cTn id="37" dur="500"/>
                                        <p:tgtEl>
                                          <p:spTgt spid="14747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7468"/>
                                        </p:tgtEl>
                                        <p:attrNameLst>
                                          <p:attrName>style.visibility</p:attrName>
                                        </p:attrNameLst>
                                      </p:cBhvr>
                                      <p:to>
                                        <p:strVal val="visible"/>
                                      </p:to>
                                    </p:set>
                                    <p:animEffect transition="in" filter="blinds(horizontal)">
                                      <p:cBhvr>
                                        <p:cTn id="40" dur="500"/>
                                        <p:tgtEl>
                                          <p:spTgt spid="14746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7470"/>
                                        </p:tgtEl>
                                        <p:attrNameLst>
                                          <p:attrName>style.visibility</p:attrName>
                                        </p:attrNameLst>
                                      </p:cBhvr>
                                      <p:to>
                                        <p:strVal val="visible"/>
                                      </p:to>
                                    </p:set>
                                    <p:animEffect transition="in" filter="blinds(horizontal)">
                                      <p:cBhvr>
                                        <p:cTn id="43" dur="500"/>
                                        <p:tgtEl>
                                          <p:spTgt spid="14747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47469"/>
                                        </p:tgtEl>
                                        <p:attrNameLst>
                                          <p:attrName>style.visibility</p:attrName>
                                        </p:attrNameLst>
                                      </p:cBhvr>
                                      <p:to>
                                        <p:strVal val="visible"/>
                                      </p:to>
                                    </p:set>
                                    <p:animEffect transition="in" filter="blinds(horizontal)">
                                      <p:cBhvr>
                                        <p:cTn id="46" dur="500"/>
                                        <p:tgtEl>
                                          <p:spTgt spid="14746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47467"/>
                                        </p:tgtEl>
                                        <p:attrNameLst>
                                          <p:attrName>style.visibility</p:attrName>
                                        </p:attrNameLst>
                                      </p:cBhvr>
                                      <p:to>
                                        <p:strVal val="visible"/>
                                      </p:to>
                                    </p:set>
                                    <p:animEffect transition="in" filter="blinds(horizontal)">
                                      <p:cBhvr>
                                        <p:cTn id="49" dur="500"/>
                                        <p:tgtEl>
                                          <p:spTgt spid="147467"/>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14747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47476"/>
                                        </p:tgtEl>
                                        <p:attrNameLst>
                                          <p:attrName>style.visibility</p:attrName>
                                        </p:attrNameLst>
                                      </p:cBhvr>
                                      <p:to>
                                        <p:strVal val="visible"/>
                                      </p:to>
                                    </p:set>
                                  </p:childTnLst>
                                </p:cTn>
                              </p:par>
                              <p:par>
                                <p:cTn id="54" presetID="1" presetClass="exit" presetSubtype="0" fill="hold" grpId="1" nodeType="withEffect">
                                  <p:stCondLst>
                                    <p:cond delay="0"/>
                                  </p:stCondLst>
                                  <p:childTnLst>
                                    <p:set>
                                      <p:cBhvr>
                                        <p:cTn id="55" dur="1" fill="hold">
                                          <p:stCondLst>
                                            <p:cond delay="0"/>
                                          </p:stCondLst>
                                        </p:cTn>
                                        <p:tgtEl>
                                          <p:spTgt spid="147486"/>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47485"/>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47483"/>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47484"/>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14748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47487"/>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4749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47491"/>
                                        </p:tgtEl>
                                        <p:attrNameLst>
                                          <p:attrName>style.visibility</p:attrName>
                                        </p:attrNameLst>
                                      </p:cBhvr>
                                      <p:to>
                                        <p:strVal val="visible"/>
                                      </p:to>
                                    </p:set>
                                  </p:childTnLst>
                                </p:cTn>
                              </p:par>
                              <p:par>
                                <p:cTn id="70" presetID="9" presetClass="exit" presetSubtype="0" fill="hold" nodeType="withEffect">
                                  <p:stCondLst>
                                    <p:cond delay="0"/>
                                  </p:stCondLst>
                                  <p:childTnLst>
                                    <p:animEffect transition="out" filter="dissolve">
                                      <p:cBhvr>
                                        <p:cTn id="71" dur="500"/>
                                        <p:tgtEl>
                                          <p:spTgt spid="147465"/>
                                        </p:tgtEl>
                                      </p:cBhvr>
                                    </p:animEffect>
                                    <p:set>
                                      <p:cBhvr>
                                        <p:cTn id="72" dur="1" fill="hold">
                                          <p:stCondLst>
                                            <p:cond delay="499"/>
                                          </p:stCondLst>
                                        </p:cTn>
                                        <p:tgtEl>
                                          <p:spTgt spid="14746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47470"/>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47475"/>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47468"/>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4747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47467"/>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47466"/>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47474"/>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47469"/>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4747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4747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47476"/>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47477"/>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4748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4748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4749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47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6" grpId="0"/>
      <p:bldP spid="147467" grpId="0" animBg="1"/>
      <p:bldP spid="147467" grpId="1" animBg="1"/>
      <p:bldP spid="147468" grpId="0" animBg="1"/>
      <p:bldP spid="147468" grpId="1" animBg="1"/>
      <p:bldP spid="147469" grpId="0" animBg="1"/>
      <p:bldP spid="147469" grpId="1" animBg="1"/>
      <p:bldP spid="147470" grpId="0" animBg="1"/>
      <p:bldP spid="147470" grpId="1" animBg="1"/>
      <p:bldP spid="147473" grpId="0"/>
      <p:bldP spid="147474" grpId="0"/>
      <p:bldP spid="147475" grpId="0"/>
      <p:bldP spid="147476" grpId="0"/>
      <p:bldP spid="147477" grpId="0"/>
      <p:bldP spid="147483" grpId="0" animBg="1"/>
      <p:bldP spid="147483" grpId="1" animBg="1"/>
      <p:bldP spid="147484" grpId="0" animBg="1"/>
      <p:bldP spid="147484" grpId="1" animBg="1"/>
      <p:bldP spid="147485" grpId="0"/>
      <p:bldP spid="147486" grpId="0"/>
      <p:bldP spid="147486" grpId="1"/>
      <p:bldP spid="147488" grpId="0" animBg="1"/>
      <p:bldP spid="147492" grpId="0" animBg="1"/>
      <p:bldP spid="147493" grpId="0"/>
      <p:bldP spid="14749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93B1910-A190-4E17-A863-074613C1FA3D}" type="slidenum">
              <a:rPr lang="en-US" smtClean="0"/>
              <a:pPr>
                <a:defRPr/>
              </a:pPr>
              <a:t>96</a:t>
            </a:fld>
            <a:endParaRPr lang="en-US"/>
          </a:p>
        </p:txBody>
      </p:sp>
    </p:spTree>
    <p:extLst>
      <p:ext uri="{BB962C8B-B14F-4D97-AF65-F5344CB8AC3E}">
        <p14:creationId xmlns:p14="http://schemas.microsoft.com/office/powerpoint/2010/main" val="3654011600"/>
      </p:ext>
    </p:extLst>
  </p:cSld>
  <p:clrMapOvr>
    <a:masterClrMapping/>
  </p:clrMapOvr>
</p:sld>
</file>

<file path=ppt/theme/theme1.xml><?xml version="1.0" encoding="utf-8"?>
<a:theme xmlns:a="http://schemas.openxmlformats.org/drawingml/2006/main" name="1_FinalPowerpoint">
  <a:themeElements>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fontScheme name="1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inalPowerpoint">
  <a:themeElements>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3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University_ATE_Projects_Proposal</Template>
  <TotalTime>65959</TotalTime>
  <Words>2616</Words>
  <Application>Microsoft Office PowerPoint</Application>
  <PresentationFormat>On-screen Show (4:3)</PresentationFormat>
  <Paragraphs>665</Paragraphs>
  <Slides>96</Slides>
  <Notes>6</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2</vt:i4>
      </vt:variant>
      <vt:variant>
        <vt:lpstr>Slide Titles</vt:lpstr>
      </vt:variant>
      <vt:variant>
        <vt:i4>96</vt:i4>
      </vt:variant>
    </vt:vector>
  </HeadingPairs>
  <TitlesOfParts>
    <vt:vector size="112" baseType="lpstr">
      <vt:lpstr>Arial</vt:lpstr>
      <vt:lpstr>Arial Narrow</vt:lpstr>
      <vt:lpstr>Baskerville Old Face</vt:lpstr>
      <vt:lpstr>Calibri</vt:lpstr>
      <vt:lpstr>Impact</vt:lpstr>
      <vt:lpstr>Symbol</vt:lpstr>
      <vt:lpstr>Times New Roman</vt:lpstr>
      <vt:lpstr>Wingdings</vt:lpstr>
      <vt:lpstr>1_FinalPowerpoint</vt:lpstr>
      <vt:lpstr>Custom Design</vt:lpstr>
      <vt:lpstr>FinalPowerpoint</vt:lpstr>
      <vt:lpstr>1_Custom Design</vt:lpstr>
      <vt:lpstr>3_Custom Design</vt:lpstr>
      <vt:lpstr>Office Theme</vt:lpstr>
      <vt:lpstr>Visio</vt:lpstr>
      <vt:lpstr>Equation</vt:lpstr>
      <vt:lpstr>Op Amp Specs and Test Benches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Testing Op Amps and Comparators</vt:lpstr>
      <vt:lpstr>Op Amps, Comparators, and  Pattern Based Testing……oh my!</vt:lpstr>
      <vt:lpstr>Outline</vt:lpstr>
      <vt:lpstr>Op Amp Loops</vt:lpstr>
      <vt:lpstr>Eagle Op Amp HIB</vt:lpstr>
      <vt:lpstr>PowerPoint Presentation</vt:lpstr>
      <vt:lpstr>PowerPoint Presentation</vt:lpstr>
      <vt:lpstr>PowerPoint Presentation</vt:lpstr>
      <vt:lpstr>PowerPoint Presentation</vt:lpstr>
      <vt:lpstr>PowerPoint Presentation</vt:lpstr>
      <vt:lpstr>Bode plot for 2 Amp Loop       (uncompensated)</vt:lpstr>
      <vt:lpstr>Type 2 compensation</vt:lpstr>
      <vt:lpstr>Type 2 compensation range</vt:lpstr>
      <vt:lpstr>Bode plot for Type 1 comp.</vt:lpstr>
      <vt:lpstr>Type 1 Compensation Range</vt:lpstr>
      <vt:lpstr>Optimizing compensation</vt:lpstr>
      <vt:lpstr>PowerPoint Presentation</vt:lpstr>
      <vt:lpstr>PowerPoint Presentation</vt:lpstr>
      <vt:lpstr>Continuity   ***1 current ***</vt:lpstr>
      <vt:lpstr>Contact Resistance  ***2 currents***</vt:lpstr>
      <vt:lpstr>Complete Diode Equations</vt:lpstr>
      <vt:lpstr>Quiescent current / Integrity / ISC</vt:lpstr>
      <vt:lpstr>Vos / PSRR / CMRR</vt:lpstr>
      <vt:lpstr>Example of big IB error on Vos measurement</vt:lpstr>
      <vt:lpstr>CMRR considerations</vt:lpstr>
      <vt:lpstr>PSRR consideration for rail to rail amps</vt:lpstr>
      <vt:lpstr>AOL / Swing / Slam</vt:lpstr>
      <vt:lpstr>Swing Aol / Slam considerations</vt:lpstr>
      <vt:lpstr>Slew Rate</vt:lpstr>
      <vt:lpstr>Gain Bandwidth Product</vt:lpstr>
      <vt:lpstr>Bode plot of gain vs frequency</vt:lpstr>
      <vt:lpstr>The dreaded iB test…</vt:lpstr>
      <vt:lpstr>Some IB issues and challenges</vt:lpstr>
      <vt:lpstr>nanoAmps</vt:lpstr>
      <vt:lpstr>picoAmps</vt:lpstr>
      <vt:lpstr>femtoAmps    ~6 electrons / mSec</vt:lpstr>
      <vt:lpstr>PowerPoint Presentation</vt:lpstr>
      <vt:lpstr>Important considerations for low IB measurements</vt:lpstr>
      <vt:lpstr>PowerPoint Presentation</vt:lpstr>
      <vt:lpstr>Thermal emfs</vt:lpstr>
      <vt:lpstr>Back to Low IB Active High vs Active Low drivers</vt:lpstr>
      <vt:lpstr>Relay Drivers</vt:lpstr>
      <vt:lpstr>Relay Drivers</vt:lpstr>
      <vt:lpstr>Relay Drivers</vt:lpstr>
      <vt:lpstr>PowerPoint Presentation</vt:lpstr>
      <vt:lpstr>Guard traces / Shielding</vt:lpstr>
      <vt:lpstr>Guard traces / Shielding</vt:lpstr>
      <vt:lpstr>“Two for one”</vt:lpstr>
      <vt:lpstr>Current Ib Test Investigation</vt:lpstr>
      <vt:lpstr>Getting close…</vt:lpstr>
      <vt:lpstr>PowerPoint Presentation</vt:lpstr>
      <vt:lpstr>PBT: Overview</vt:lpstr>
      <vt:lpstr>Digging a bit deeper for Op Amp Testing</vt:lpstr>
      <vt:lpstr>Pattern Based Testing: Analysis</vt:lpstr>
      <vt:lpstr>Raw data Analysis</vt:lpstr>
      <vt:lpstr>PBT Benefits</vt:lpstr>
      <vt:lpstr>PowerPoint Presentation</vt:lpstr>
      <vt:lpstr>A comparison: Discrete vs PBT on ETS364’s</vt:lpstr>
      <vt:lpstr>Future Work</vt:lpstr>
      <vt:lpstr>Comparators</vt:lpstr>
      <vt:lpstr>Comparator Test</vt:lpstr>
      <vt:lpstr>Vos / PSRR / CMRR</vt:lpstr>
      <vt:lpstr>Vos / PSRR / CMRR</vt:lpstr>
      <vt:lpstr>PowerPoint Presentation</vt:lpstr>
      <vt:lpstr>Hysteresis</vt:lpstr>
      <vt:lpstr>Propagation delay</vt:lpstr>
      <vt:lpstr>Propagation delay timing</vt:lpstr>
      <vt:lpstr>Propagation delay   A cool circuit that might work… a ring oscillator</vt:lpstr>
      <vt:lpstr>TINA says   “looks good”</vt:lpstr>
      <vt:lpstr>PowerPoint Presentation</vt:lpstr>
      <vt:lpstr>PowerPoint Presentation</vt:lpstr>
      <vt:lpstr>PowerPoint Presentation</vt:lpstr>
      <vt:lpstr>PSRR consideration for rail to rail amps</vt:lpstr>
      <vt:lpstr>PowerPoint Presentation</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for Test Engineers</dc:title>
  <dc:creator>a0216246</dc:creator>
  <cp:lastModifiedBy>Chen, Degang J [E CPE]</cp:lastModifiedBy>
  <cp:revision>988</cp:revision>
  <dcterms:created xsi:type="dcterms:W3CDTF">2011-02-22T22:16:20Z</dcterms:created>
  <dcterms:modified xsi:type="dcterms:W3CDTF">2019-10-07T17:44:18Z</dcterms:modified>
</cp:coreProperties>
</file>